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25"/>
  </p:handoutMasterIdLst>
  <p:sldIdLst>
    <p:sldId id="256" r:id="rId5"/>
    <p:sldId id="257" r:id="rId6"/>
    <p:sldId id="258" r:id="rId7"/>
    <p:sldId id="261" r:id="rId8"/>
    <p:sldId id="260" r:id="rId9"/>
    <p:sldId id="259" r:id="rId10"/>
    <p:sldId id="262" r:id="rId11"/>
    <p:sldId id="277" r:id="rId12"/>
    <p:sldId id="274" r:id="rId13"/>
    <p:sldId id="264" r:id="rId14"/>
    <p:sldId id="278" r:id="rId15"/>
    <p:sldId id="280" r:id="rId16"/>
    <p:sldId id="281" r:id="rId17"/>
    <p:sldId id="282" r:id="rId18"/>
    <p:sldId id="283" r:id="rId19"/>
    <p:sldId id="284" r:id="rId20"/>
    <p:sldId id="286" r:id="rId21"/>
    <p:sldId id="285" r:id="rId22"/>
    <p:sldId id="287" r:id="rId23"/>
    <p:sldId id="27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3029"/>
    <a:srgbClr val="2B39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4955FD-2407-4587-85F6-18237891CD1F}" v="10" dt="2025-08-27T20:23:17.1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370"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Penry" userId="eb3a0382-c13a-4994-844e-3f19251ea911" providerId="ADAL" clId="{E34955FD-2407-4587-85F6-18237891CD1F}"/>
    <pc:docChg chg="undo custSel modSld">
      <pc:chgData name="Robert Penry" userId="eb3a0382-c13a-4994-844e-3f19251ea911" providerId="ADAL" clId="{E34955FD-2407-4587-85F6-18237891CD1F}" dt="2025-08-27T20:23:17.110" v="11" actId="20577"/>
      <pc:docMkLst>
        <pc:docMk/>
      </pc:docMkLst>
      <pc:sldChg chg="modSp modAnim">
        <pc:chgData name="Robert Penry" userId="eb3a0382-c13a-4994-844e-3f19251ea911" providerId="ADAL" clId="{E34955FD-2407-4587-85F6-18237891CD1F}" dt="2025-08-27T20:22:35.142" v="0" actId="20577"/>
        <pc:sldMkLst>
          <pc:docMk/>
          <pc:sldMk cId="2493828021" sldId="264"/>
        </pc:sldMkLst>
        <pc:spChg chg="mod">
          <ac:chgData name="Robert Penry" userId="eb3a0382-c13a-4994-844e-3f19251ea911" providerId="ADAL" clId="{E34955FD-2407-4587-85F6-18237891CD1F}" dt="2025-08-27T20:22:35.142" v="0" actId="20577"/>
          <ac:spMkLst>
            <pc:docMk/>
            <pc:sldMk cId="2493828021" sldId="264"/>
            <ac:spMk id="12" creationId="{514D8AA3-BC47-74EC-7D2A-A7E7BAB0F0F6}"/>
          </ac:spMkLst>
        </pc:spChg>
      </pc:sldChg>
      <pc:sldChg chg="modSp mod modAnim">
        <pc:chgData name="Robert Penry" userId="eb3a0382-c13a-4994-844e-3f19251ea911" providerId="ADAL" clId="{E34955FD-2407-4587-85F6-18237891CD1F}" dt="2025-08-27T20:22:41.907" v="3" actId="20577"/>
        <pc:sldMkLst>
          <pc:docMk/>
          <pc:sldMk cId="387256581" sldId="278"/>
        </pc:sldMkLst>
        <pc:spChg chg="mod">
          <ac:chgData name="Robert Penry" userId="eb3a0382-c13a-4994-844e-3f19251ea911" providerId="ADAL" clId="{E34955FD-2407-4587-85F6-18237891CD1F}" dt="2025-08-27T20:22:41.907" v="3" actId="20577"/>
          <ac:spMkLst>
            <pc:docMk/>
            <pc:sldMk cId="387256581" sldId="278"/>
            <ac:spMk id="2" creationId="{71086B28-EBE7-A5A3-A09E-E0389D13FD4B}"/>
          </ac:spMkLst>
        </pc:spChg>
      </pc:sldChg>
      <pc:sldChg chg="modSp modAnim">
        <pc:chgData name="Robert Penry" userId="eb3a0382-c13a-4994-844e-3f19251ea911" providerId="ADAL" clId="{E34955FD-2407-4587-85F6-18237891CD1F}" dt="2025-08-27T20:22:46.734" v="4" actId="20577"/>
        <pc:sldMkLst>
          <pc:docMk/>
          <pc:sldMk cId="3541295189" sldId="280"/>
        </pc:sldMkLst>
        <pc:spChg chg="mod">
          <ac:chgData name="Robert Penry" userId="eb3a0382-c13a-4994-844e-3f19251ea911" providerId="ADAL" clId="{E34955FD-2407-4587-85F6-18237891CD1F}" dt="2025-08-27T20:22:46.734" v="4" actId="20577"/>
          <ac:spMkLst>
            <pc:docMk/>
            <pc:sldMk cId="3541295189" sldId="280"/>
            <ac:spMk id="2" creationId="{A3120E3D-0402-B90B-7362-A4D8C899F342}"/>
          </ac:spMkLst>
        </pc:spChg>
      </pc:sldChg>
      <pc:sldChg chg="modSp modAnim">
        <pc:chgData name="Robert Penry" userId="eb3a0382-c13a-4994-844e-3f19251ea911" providerId="ADAL" clId="{E34955FD-2407-4587-85F6-18237891CD1F}" dt="2025-08-27T20:22:51.112" v="5" actId="20577"/>
        <pc:sldMkLst>
          <pc:docMk/>
          <pc:sldMk cId="2524471291" sldId="281"/>
        </pc:sldMkLst>
        <pc:spChg chg="mod">
          <ac:chgData name="Robert Penry" userId="eb3a0382-c13a-4994-844e-3f19251ea911" providerId="ADAL" clId="{E34955FD-2407-4587-85F6-18237891CD1F}" dt="2025-08-27T20:22:51.112" v="5" actId="20577"/>
          <ac:spMkLst>
            <pc:docMk/>
            <pc:sldMk cId="2524471291" sldId="281"/>
            <ac:spMk id="2" creationId="{1C3AA4F5-787C-6B0D-3EB2-E4EF963E9332}"/>
          </ac:spMkLst>
        </pc:spChg>
      </pc:sldChg>
      <pc:sldChg chg="modSp modAnim">
        <pc:chgData name="Robert Penry" userId="eb3a0382-c13a-4994-844e-3f19251ea911" providerId="ADAL" clId="{E34955FD-2407-4587-85F6-18237891CD1F}" dt="2025-08-27T20:22:56.722" v="6" actId="20577"/>
        <pc:sldMkLst>
          <pc:docMk/>
          <pc:sldMk cId="3308327918" sldId="282"/>
        </pc:sldMkLst>
        <pc:spChg chg="mod">
          <ac:chgData name="Robert Penry" userId="eb3a0382-c13a-4994-844e-3f19251ea911" providerId="ADAL" clId="{E34955FD-2407-4587-85F6-18237891CD1F}" dt="2025-08-27T20:22:56.722" v="6" actId="20577"/>
          <ac:spMkLst>
            <pc:docMk/>
            <pc:sldMk cId="3308327918" sldId="282"/>
            <ac:spMk id="2" creationId="{B888577B-C92D-3D6C-8E5C-B41C003A278F}"/>
          </ac:spMkLst>
        </pc:spChg>
      </pc:sldChg>
      <pc:sldChg chg="modSp modAnim">
        <pc:chgData name="Robert Penry" userId="eb3a0382-c13a-4994-844e-3f19251ea911" providerId="ADAL" clId="{E34955FD-2407-4587-85F6-18237891CD1F}" dt="2025-08-27T20:23:00.017" v="7" actId="20577"/>
        <pc:sldMkLst>
          <pc:docMk/>
          <pc:sldMk cId="3019642694" sldId="283"/>
        </pc:sldMkLst>
        <pc:spChg chg="mod">
          <ac:chgData name="Robert Penry" userId="eb3a0382-c13a-4994-844e-3f19251ea911" providerId="ADAL" clId="{E34955FD-2407-4587-85F6-18237891CD1F}" dt="2025-08-27T20:23:00.017" v="7" actId="20577"/>
          <ac:spMkLst>
            <pc:docMk/>
            <pc:sldMk cId="3019642694" sldId="283"/>
            <ac:spMk id="2" creationId="{C31F342D-9938-CDC4-B32C-EF0C6AF079FC}"/>
          </ac:spMkLst>
        </pc:spChg>
      </pc:sldChg>
      <pc:sldChg chg="modSp modAnim">
        <pc:chgData name="Robert Penry" userId="eb3a0382-c13a-4994-844e-3f19251ea911" providerId="ADAL" clId="{E34955FD-2407-4587-85F6-18237891CD1F}" dt="2025-08-27T20:23:03.102" v="8" actId="20577"/>
        <pc:sldMkLst>
          <pc:docMk/>
          <pc:sldMk cId="2274582294" sldId="284"/>
        </pc:sldMkLst>
        <pc:spChg chg="mod">
          <ac:chgData name="Robert Penry" userId="eb3a0382-c13a-4994-844e-3f19251ea911" providerId="ADAL" clId="{E34955FD-2407-4587-85F6-18237891CD1F}" dt="2025-08-27T20:23:03.102" v="8" actId="20577"/>
          <ac:spMkLst>
            <pc:docMk/>
            <pc:sldMk cId="2274582294" sldId="284"/>
            <ac:spMk id="2" creationId="{1DD098FC-D8F6-8E78-ADAF-69081F4FB6DF}"/>
          </ac:spMkLst>
        </pc:spChg>
      </pc:sldChg>
      <pc:sldChg chg="modSp modAnim">
        <pc:chgData name="Robert Penry" userId="eb3a0382-c13a-4994-844e-3f19251ea911" providerId="ADAL" clId="{E34955FD-2407-4587-85F6-18237891CD1F}" dt="2025-08-27T20:23:13.337" v="10" actId="20577"/>
        <pc:sldMkLst>
          <pc:docMk/>
          <pc:sldMk cId="475075082" sldId="285"/>
        </pc:sldMkLst>
        <pc:spChg chg="mod">
          <ac:chgData name="Robert Penry" userId="eb3a0382-c13a-4994-844e-3f19251ea911" providerId="ADAL" clId="{E34955FD-2407-4587-85F6-18237891CD1F}" dt="2025-08-27T20:23:13.337" v="10" actId="20577"/>
          <ac:spMkLst>
            <pc:docMk/>
            <pc:sldMk cId="475075082" sldId="285"/>
            <ac:spMk id="2" creationId="{D102BD60-B7BF-056E-62DD-52E359B3436D}"/>
          </ac:spMkLst>
        </pc:spChg>
      </pc:sldChg>
      <pc:sldChg chg="modSp modAnim">
        <pc:chgData name="Robert Penry" userId="eb3a0382-c13a-4994-844e-3f19251ea911" providerId="ADAL" clId="{E34955FD-2407-4587-85F6-18237891CD1F}" dt="2025-08-27T20:23:07.542" v="9" actId="20577"/>
        <pc:sldMkLst>
          <pc:docMk/>
          <pc:sldMk cId="4193291238" sldId="286"/>
        </pc:sldMkLst>
        <pc:spChg chg="mod">
          <ac:chgData name="Robert Penry" userId="eb3a0382-c13a-4994-844e-3f19251ea911" providerId="ADAL" clId="{E34955FD-2407-4587-85F6-18237891CD1F}" dt="2025-08-27T20:23:07.542" v="9" actId="20577"/>
          <ac:spMkLst>
            <pc:docMk/>
            <pc:sldMk cId="4193291238" sldId="286"/>
            <ac:spMk id="2" creationId="{C04673A4-9E2A-3E09-D532-40BD601E4A3E}"/>
          </ac:spMkLst>
        </pc:spChg>
      </pc:sldChg>
      <pc:sldChg chg="modSp modAnim">
        <pc:chgData name="Robert Penry" userId="eb3a0382-c13a-4994-844e-3f19251ea911" providerId="ADAL" clId="{E34955FD-2407-4587-85F6-18237891CD1F}" dt="2025-08-27T20:23:17.110" v="11" actId="20577"/>
        <pc:sldMkLst>
          <pc:docMk/>
          <pc:sldMk cId="2304512983" sldId="287"/>
        </pc:sldMkLst>
        <pc:spChg chg="mod">
          <ac:chgData name="Robert Penry" userId="eb3a0382-c13a-4994-844e-3f19251ea911" providerId="ADAL" clId="{E34955FD-2407-4587-85F6-18237891CD1F}" dt="2025-08-27T20:23:17.110" v="11" actId="20577"/>
          <ac:spMkLst>
            <pc:docMk/>
            <pc:sldMk cId="2304512983" sldId="287"/>
            <ac:spMk id="9" creationId="{2B50A40A-5109-9AD5-0DEB-B62B3D620AF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82939D-7F6F-0308-C4B2-0E8CEAA995E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Footer Placeholder 3">
            <a:extLst>
              <a:ext uri="{FF2B5EF4-FFF2-40B4-BE49-F238E27FC236}">
                <a16:creationId xmlns:a16="http://schemas.microsoft.com/office/drawing/2014/main" id="{4984045E-8351-A54A-25F7-BDD0E243B90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36931985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D4D01-11B6-CF9D-EAAB-33751AC0BC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607D9C-2C1B-E208-9D32-C5A71D86BA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A8ED0E-A3EC-14C0-AEDE-B7BB7277FA76}"/>
              </a:ext>
            </a:extLst>
          </p:cNvPr>
          <p:cNvSpPr>
            <a:spLocks noGrp="1"/>
          </p:cNvSpPr>
          <p:nvPr>
            <p:ph type="dt" sz="half" idx="10"/>
          </p:nvPr>
        </p:nvSpPr>
        <p:spPr/>
        <p:txBody>
          <a:bodyPr/>
          <a:lstStyle/>
          <a:p>
            <a:fld id="{5D60AAC6-FEAE-46AE-89F2-A961E102DC8F}" type="datetimeFigureOut">
              <a:rPr lang="en-US" smtClean="0"/>
              <a:t>8/27/2025</a:t>
            </a:fld>
            <a:endParaRPr lang="en-US" dirty="0"/>
          </a:p>
        </p:txBody>
      </p:sp>
      <p:sp>
        <p:nvSpPr>
          <p:cNvPr id="5" name="Footer Placeholder 4">
            <a:extLst>
              <a:ext uri="{FF2B5EF4-FFF2-40B4-BE49-F238E27FC236}">
                <a16:creationId xmlns:a16="http://schemas.microsoft.com/office/drawing/2014/main" id="{FC823E27-2F3F-4480-E48D-84C49697853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EB03340-DB5F-3844-3204-24CCB249EE5A}"/>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3152190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C96FD-E0E8-D785-2C9F-4EF7F2E03E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3CA767-ED5A-031B-8424-2F588B5C62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4EC0C1-CFEF-ABAD-6CF9-AB56BC361317}"/>
              </a:ext>
            </a:extLst>
          </p:cNvPr>
          <p:cNvSpPr>
            <a:spLocks noGrp="1"/>
          </p:cNvSpPr>
          <p:nvPr>
            <p:ph type="dt" sz="half" idx="10"/>
          </p:nvPr>
        </p:nvSpPr>
        <p:spPr/>
        <p:txBody>
          <a:bodyPr/>
          <a:lstStyle/>
          <a:p>
            <a:fld id="{5D60AAC6-FEAE-46AE-89F2-A961E102DC8F}" type="datetimeFigureOut">
              <a:rPr lang="en-US" smtClean="0"/>
              <a:t>8/27/2025</a:t>
            </a:fld>
            <a:endParaRPr lang="en-US" dirty="0"/>
          </a:p>
        </p:txBody>
      </p:sp>
      <p:sp>
        <p:nvSpPr>
          <p:cNvPr id="5" name="Footer Placeholder 4">
            <a:extLst>
              <a:ext uri="{FF2B5EF4-FFF2-40B4-BE49-F238E27FC236}">
                <a16:creationId xmlns:a16="http://schemas.microsoft.com/office/drawing/2014/main" id="{300368FC-0FD9-6BC2-EBDC-4E1246C1D55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38A2489-1813-BA0C-22CF-B174CB6DF045}"/>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157655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593F7D-D4B0-52DB-B4B7-633FF4CE64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3B5F23-CB6F-1696-F1EF-277C0AFA39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619452-414C-45A9-1D69-9CEBC93BCE81}"/>
              </a:ext>
            </a:extLst>
          </p:cNvPr>
          <p:cNvSpPr>
            <a:spLocks noGrp="1"/>
          </p:cNvSpPr>
          <p:nvPr>
            <p:ph type="dt" sz="half" idx="10"/>
          </p:nvPr>
        </p:nvSpPr>
        <p:spPr/>
        <p:txBody>
          <a:bodyPr/>
          <a:lstStyle/>
          <a:p>
            <a:fld id="{5D60AAC6-FEAE-46AE-89F2-A961E102DC8F}" type="datetimeFigureOut">
              <a:rPr lang="en-US" smtClean="0"/>
              <a:t>8/27/2025</a:t>
            </a:fld>
            <a:endParaRPr lang="en-US" dirty="0"/>
          </a:p>
        </p:txBody>
      </p:sp>
      <p:sp>
        <p:nvSpPr>
          <p:cNvPr id="5" name="Footer Placeholder 4">
            <a:extLst>
              <a:ext uri="{FF2B5EF4-FFF2-40B4-BE49-F238E27FC236}">
                <a16:creationId xmlns:a16="http://schemas.microsoft.com/office/drawing/2014/main" id="{3DCF3844-4C3D-FD1D-20AF-8146E8E1498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C50197A-CA82-7BFA-87C6-877B5B7AD4BF}"/>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440325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E239F-98B4-F371-B98F-1DCD7B6B87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4C5103-8419-22AD-6455-7870A0701D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633DD3-507D-6933-35CA-3F1BA579AD2D}"/>
              </a:ext>
            </a:extLst>
          </p:cNvPr>
          <p:cNvSpPr>
            <a:spLocks noGrp="1"/>
          </p:cNvSpPr>
          <p:nvPr>
            <p:ph type="dt" sz="half" idx="10"/>
          </p:nvPr>
        </p:nvSpPr>
        <p:spPr/>
        <p:txBody>
          <a:bodyPr/>
          <a:lstStyle/>
          <a:p>
            <a:fld id="{5D60AAC6-FEAE-46AE-89F2-A961E102DC8F}" type="datetimeFigureOut">
              <a:rPr lang="en-US" smtClean="0"/>
              <a:t>8/27/2025</a:t>
            </a:fld>
            <a:endParaRPr lang="en-US" dirty="0"/>
          </a:p>
        </p:txBody>
      </p:sp>
      <p:sp>
        <p:nvSpPr>
          <p:cNvPr id="5" name="Footer Placeholder 4">
            <a:extLst>
              <a:ext uri="{FF2B5EF4-FFF2-40B4-BE49-F238E27FC236}">
                <a16:creationId xmlns:a16="http://schemas.microsoft.com/office/drawing/2014/main" id="{CAD5CC85-E60E-48F3-60F5-59800A506B5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0DFE84E-B0C7-9B50-759D-ECE097EA8AC7}"/>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3784754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CCF3B-0401-8977-3B5C-0946547A56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EC97B8-BA37-1A3A-DA53-13B8DC45B4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06B0D-D8EA-DADA-0990-C8DE6BBFA83C}"/>
              </a:ext>
            </a:extLst>
          </p:cNvPr>
          <p:cNvSpPr>
            <a:spLocks noGrp="1"/>
          </p:cNvSpPr>
          <p:nvPr>
            <p:ph type="dt" sz="half" idx="10"/>
          </p:nvPr>
        </p:nvSpPr>
        <p:spPr/>
        <p:txBody>
          <a:bodyPr/>
          <a:lstStyle/>
          <a:p>
            <a:fld id="{5D60AAC6-FEAE-46AE-89F2-A961E102DC8F}" type="datetimeFigureOut">
              <a:rPr lang="en-US" smtClean="0"/>
              <a:t>8/27/2025</a:t>
            </a:fld>
            <a:endParaRPr lang="en-US" dirty="0"/>
          </a:p>
        </p:txBody>
      </p:sp>
      <p:sp>
        <p:nvSpPr>
          <p:cNvPr id="5" name="Footer Placeholder 4">
            <a:extLst>
              <a:ext uri="{FF2B5EF4-FFF2-40B4-BE49-F238E27FC236}">
                <a16:creationId xmlns:a16="http://schemas.microsoft.com/office/drawing/2014/main" id="{040586AE-4F74-06F1-1D1B-06EBC4771EB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4DB3537-0DA4-AA33-6C6E-3306145FA147}"/>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444675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525DB-DD50-AF80-D446-D8C99EC11F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01BBEB-769D-58CE-3B2E-53175F4251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B25C07-6C8F-0626-6E05-A9CA8B9055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E34F16-035C-A45B-9293-F3F08DB50B4E}"/>
              </a:ext>
            </a:extLst>
          </p:cNvPr>
          <p:cNvSpPr>
            <a:spLocks noGrp="1"/>
          </p:cNvSpPr>
          <p:nvPr>
            <p:ph type="dt" sz="half" idx="10"/>
          </p:nvPr>
        </p:nvSpPr>
        <p:spPr/>
        <p:txBody>
          <a:bodyPr/>
          <a:lstStyle/>
          <a:p>
            <a:fld id="{5D60AAC6-FEAE-46AE-89F2-A961E102DC8F}" type="datetimeFigureOut">
              <a:rPr lang="en-US" smtClean="0"/>
              <a:t>8/27/2025</a:t>
            </a:fld>
            <a:endParaRPr lang="en-US" dirty="0"/>
          </a:p>
        </p:txBody>
      </p:sp>
      <p:sp>
        <p:nvSpPr>
          <p:cNvPr id="6" name="Footer Placeholder 5">
            <a:extLst>
              <a:ext uri="{FF2B5EF4-FFF2-40B4-BE49-F238E27FC236}">
                <a16:creationId xmlns:a16="http://schemas.microsoft.com/office/drawing/2014/main" id="{FA527D06-27A7-8760-40EE-971444768C7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F0D696-774F-3AFD-E100-808783F94B68}"/>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2062863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A835-9987-CD00-2AB1-CBFCC2A426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CE84F3-FDA3-BB0E-D266-014F8519AF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62568D-3510-6D8E-0F3C-497FC037CA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243685-D251-26FD-D79F-859D845CFF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6A5848-F2B1-7812-1F93-C40BC613C4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541DCD-3ED6-D903-6BFF-FDBDC66CD289}"/>
              </a:ext>
            </a:extLst>
          </p:cNvPr>
          <p:cNvSpPr>
            <a:spLocks noGrp="1"/>
          </p:cNvSpPr>
          <p:nvPr>
            <p:ph type="dt" sz="half" idx="10"/>
          </p:nvPr>
        </p:nvSpPr>
        <p:spPr/>
        <p:txBody>
          <a:bodyPr/>
          <a:lstStyle/>
          <a:p>
            <a:fld id="{5D60AAC6-FEAE-46AE-89F2-A961E102DC8F}" type="datetimeFigureOut">
              <a:rPr lang="en-US" smtClean="0"/>
              <a:t>8/27/2025</a:t>
            </a:fld>
            <a:endParaRPr lang="en-US" dirty="0"/>
          </a:p>
        </p:txBody>
      </p:sp>
      <p:sp>
        <p:nvSpPr>
          <p:cNvPr id="8" name="Footer Placeholder 7">
            <a:extLst>
              <a:ext uri="{FF2B5EF4-FFF2-40B4-BE49-F238E27FC236}">
                <a16:creationId xmlns:a16="http://schemas.microsoft.com/office/drawing/2014/main" id="{21221851-48BF-6C58-15EF-0618CD3687A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48A2B40-D26B-5FC7-2DBD-281CDB6D93E7}"/>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3839824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90945-7749-825B-4D16-26CA4B7281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524E4B-7044-A108-CFF0-01262BB789C0}"/>
              </a:ext>
            </a:extLst>
          </p:cNvPr>
          <p:cNvSpPr>
            <a:spLocks noGrp="1"/>
          </p:cNvSpPr>
          <p:nvPr>
            <p:ph type="dt" sz="half" idx="10"/>
          </p:nvPr>
        </p:nvSpPr>
        <p:spPr/>
        <p:txBody>
          <a:bodyPr/>
          <a:lstStyle/>
          <a:p>
            <a:fld id="{5D60AAC6-FEAE-46AE-89F2-A961E102DC8F}" type="datetimeFigureOut">
              <a:rPr lang="en-US" smtClean="0"/>
              <a:t>8/27/2025</a:t>
            </a:fld>
            <a:endParaRPr lang="en-US" dirty="0"/>
          </a:p>
        </p:txBody>
      </p:sp>
      <p:sp>
        <p:nvSpPr>
          <p:cNvPr id="4" name="Footer Placeholder 3">
            <a:extLst>
              <a:ext uri="{FF2B5EF4-FFF2-40B4-BE49-F238E27FC236}">
                <a16:creationId xmlns:a16="http://schemas.microsoft.com/office/drawing/2014/main" id="{820E2692-78D5-E3A3-823A-A406581EFCD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C106BAE-F574-D5F5-6995-1DD4DAA43276}"/>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2607058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B6021D-52C5-2713-DF70-688ED16AFB2E}"/>
              </a:ext>
            </a:extLst>
          </p:cNvPr>
          <p:cNvSpPr>
            <a:spLocks noGrp="1"/>
          </p:cNvSpPr>
          <p:nvPr>
            <p:ph type="dt" sz="half" idx="10"/>
          </p:nvPr>
        </p:nvSpPr>
        <p:spPr/>
        <p:txBody>
          <a:bodyPr/>
          <a:lstStyle/>
          <a:p>
            <a:fld id="{5D60AAC6-FEAE-46AE-89F2-A961E102DC8F}" type="datetimeFigureOut">
              <a:rPr lang="en-US" smtClean="0"/>
              <a:t>8/27/2025</a:t>
            </a:fld>
            <a:endParaRPr lang="en-US" dirty="0"/>
          </a:p>
        </p:txBody>
      </p:sp>
      <p:sp>
        <p:nvSpPr>
          <p:cNvPr id="3" name="Footer Placeholder 2">
            <a:extLst>
              <a:ext uri="{FF2B5EF4-FFF2-40B4-BE49-F238E27FC236}">
                <a16:creationId xmlns:a16="http://schemas.microsoft.com/office/drawing/2014/main" id="{4FEA1EFE-CC50-426A-70AE-C224AE37568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DDE5498-EF58-16B0-72BE-28808EA28FB3}"/>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541044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1120-BBA6-A934-39A8-5590F8CA36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709D40-EB4D-343D-2F23-D6A836ED54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980890-4269-7256-D54A-B68E087D03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E92D39-AAE0-01E1-EF99-1B7158D7F80F}"/>
              </a:ext>
            </a:extLst>
          </p:cNvPr>
          <p:cNvSpPr>
            <a:spLocks noGrp="1"/>
          </p:cNvSpPr>
          <p:nvPr>
            <p:ph type="dt" sz="half" idx="10"/>
          </p:nvPr>
        </p:nvSpPr>
        <p:spPr/>
        <p:txBody>
          <a:bodyPr/>
          <a:lstStyle/>
          <a:p>
            <a:fld id="{5D60AAC6-FEAE-46AE-89F2-A961E102DC8F}" type="datetimeFigureOut">
              <a:rPr lang="en-US" smtClean="0"/>
              <a:t>8/27/2025</a:t>
            </a:fld>
            <a:endParaRPr lang="en-US" dirty="0"/>
          </a:p>
        </p:txBody>
      </p:sp>
      <p:sp>
        <p:nvSpPr>
          <p:cNvPr id="6" name="Footer Placeholder 5">
            <a:extLst>
              <a:ext uri="{FF2B5EF4-FFF2-40B4-BE49-F238E27FC236}">
                <a16:creationId xmlns:a16="http://schemas.microsoft.com/office/drawing/2014/main" id="{C9163FA1-F3B3-1BB3-5A06-29531B85647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9F4E267-69BB-7326-6C79-019BD76412B9}"/>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2283438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ECBDB-BB5C-8E3B-4052-5C686D7013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998A84-73FF-55EE-B0AA-0F39154523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4C39C8D-572D-797C-291D-FD2E0BBFCE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14598D-A9AC-9A3E-B6CA-9445F18A4A7E}"/>
              </a:ext>
            </a:extLst>
          </p:cNvPr>
          <p:cNvSpPr>
            <a:spLocks noGrp="1"/>
          </p:cNvSpPr>
          <p:nvPr>
            <p:ph type="dt" sz="half" idx="10"/>
          </p:nvPr>
        </p:nvSpPr>
        <p:spPr/>
        <p:txBody>
          <a:bodyPr/>
          <a:lstStyle/>
          <a:p>
            <a:fld id="{5D60AAC6-FEAE-46AE-89F2-A961E102DC8F}" type="datetimeFigureOut">
              <a:rPr lang="en-US" smtClean="0"/>
              <a:t>8/27/2025</a:t>
            </a:fld>
            <a:endParaRPr lang="en-US" dirty="0"/>
          </a:p>
        </p:txBody>
      </p:sp>
      <p:sp>
        <p:nvSpPr>
          <p:cNvPr id="6" name="Footer Placeholder 5">
            <a:extLst>
              <a:ext uri="{FF2B5EF4-FFF2-40B4-BE49-F238E27FC236}">
                <a16:creationId xmlns:a16="http://schemas.microsoft.com/office/drawing/2014/main" id="{502D93AD-D952-915D-6A63-0D0F5FC8030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5D6B51B-A72F-E69F-D1F4-6BE4FDBED904}"/>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131121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CE9074-4506-9E66-DD8B-A96F9291CA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810772-528F-5D82-FA40-321CE843E2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CA0087-852E-916B-F463-77100F83F0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60AAC6-FEAE-46AE-89F2-A961E102DC8F}" type="datetimeFigureOut">
              <a:rPr lang="en-US" smtClean="0"/>
              <a:t>8/27/2025</a:t>
            </a:fld>
            <a:endParaRPr lang="en-US" dirty="0"/>
          </a:p>
        </p:txBody>
      </p:sp>
      <p:sp>
        <p:nvSpPr>
          <p:cNvPr id="5" name="Footer Placeholder 4">
            <a:extLst>
              <a:ext uri="{FF2B5EF4-FFF2-40B4-BE49-F238E27FC236}">
                <a16:creationId xmlns:a16="http://schemas.microsoft.com/office/drawing/2014/main" id="{9255D554-1E46-E753-7B7B-0625B6CDC5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A5BA300-33DD-0CCD-383B-7F2846CC36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FCE0BC-542F-4338-BF23-C677BFF2976A}" type="slidenum">
              <a:rPr lang="en-US" smtClean="0"/>
              <a:t>‹#›</a:t>
            </a:fld>
            <a:endParaRPr lang="en-US" dirty="0"/>
          </a:p>
        </p:txBody>
      </p:sp>
    </p:spTree>
    <p:extLst>
      <p:ext uri="{BB962C8B-B14F-4D97-AF65-F5344CB8AC3E}">
        <p14:creationId xmlns:p14="http://schemas.microsoft.com/office/powerpoint/2010/main" val="3171965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acfchefs.org/olc" TargetMode="External"/><Relationship Id="rId2" Type="http://schemas.openxmlformats.org/officeDocument/2006/relationships/hyperlink" Target="http://www.acfchefs.org/" TargetMode="Externa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hyperlink" Target="http://www.acfchefs.org/iot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fdc.nal.usda.gov/index.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07F9FA88-EFF3-3D21-E05E-AC57747F46C1}"/>
              </a:ext>
            </a:extLst>
          </p:cNvPr>
          <p:cNvGraphicFramePr>
            <a:graphicFrameLocks noChangeAspect="1"/>
          </p:cNvGraphicFramePr>
          <p:nvPr>
            <p:extLst>
              <p:ext uri="{D42A27DB-BD31-4B8C-83A1-F6EECF244321}">
                <p14:modId xmlns:p14="http://schemas.microsoft.com/office/powerpoint/2010/main" val="2040594885"/>
              </p:ext>
            </p:extLst>
          </p:nvPr>
        </p:nvGraphicFramePr>
        <p:xfrm>
          <a:off x="0" y="-1"/>
          <a:ext cx="12260424" cy="6896489"/>
        </p:xfrm>
        <a:graphic>
          <a:graphicData uri="http://schemas.openxmlformats.org/presentationml/2006/ole">
            <mc:AlternateContent xmlns:mc="http://schemas.openxmlformats.org/markup-compatibility/2006">
              <mc:Choice xmlns:v="urn:schemas-microsoft-com:vml" Requires="v">
                <p:oleObj name="Acrobat Document" r:id="rId2" imgW="13715605" imgH="7715210" progId="Acrobat.Document.DC">
                  <p:embed/>
                </p:oleObj>
              </mc:Choice>
              <mc:Fallback>
                <p:oleObj name="Acrobat Document" r:id="rId2" imgW="13715605" imgH="7715210" progId="Acrobat.Document.DC">
                  <p:embed/>
                  <p:pic>
                    <p:nvPicPr>
                      <p:cNvPr id="5" name="Object 4">
                        <a:extLst>
                          <a:ext uri="{FF2B5EF4-FFF2-40B4-BE49-F238E27FC236}">
                            <a16:creationId xmlns:a16="http://schemas.microsoft.com/office/drawing/2014/main" id="{07F9FA88-EFF3-3D21-E05E-AC57747F46C1}"/>
                          </a:ext>
                        </a:extLst>
                      </p:cNvPr>
                      <p:cNvPicPr/>
                      <p:nvPr/>
                    </p:nvPicPr>
                    <p:blipFill>
                      <a:blip r:embed="rId3"/>
                      <a:stretch>
                        <a:fillRect/>
                      </a:stretch>
                    </p:blipFill>
                    <p:spPr>
                      <a:xfrm>
                        <a:off x="0" y="-1"/>
                        <a:ext cx="12260424" cy="6896489"/>
                      </a:xfrm>
                      <a:prstGeom prst="rect">
                        <a:avLst/>
                      </a:prstGeom>
                    </p:spPr>
                  </p:pic>
                </p:oleObj>
              </mc:Fallback>
            </mc:AlternateContent>
          </a:graphicData>
        </a:graphic>
      </p:graphicFrame>
    </p:spTree>
    <p:extLst>
      <p:ext uri="{BB962C8B-B14F-4D97-AF65-F5344CB8AC3E}">
        <p14:creationId xmlns:p14="http://schemas.microsoft.com/office/powerpoint/2010/main" val="2980872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14D8AA3-BC47-74EC-7D2A-A7E7BAB0F0F6}"/>
              </a:ext>
            </a:extLst>
          </p:cNvPr>
          <p:cNvSpPr txBox="1"/>
          <p:nvPr/>
        </p:nvSpPr>
        <p:spPr>
          <a:xfrm>
            <a:off x="3375519" y="978474"/>
            <a:ext cx="8584163" cy="3046988"/>
          </a:xfrm>
          <a:prstGeom prst="rect">
            <a:avLst/>
          </a:prstGeom>
          <a:noFill/>
        </p:spPr>
        <p:txBody>
          <a:bodyPr wrap="square" rtlCol="0">
            <a:spAutoFit/>
          </a:bodyPr>
          <a:lstStyle/>
          <a:p>
            <a:r>
              <a:rPr lang="en-US" sz="2400" dirty="0"/>
              <a:t>Question #1</a:t>
            </a:r>
          </a:p>
          <a:p>
            <a:endParaRPr lang="en-US" sz="2400" dirty="0"/>
          </a:p>
          <a:p>
            <a:r>
              <a:rPr lang="en-US" sz="2400" dirty="0"/>
              <a:t>Which country is said to have the strongest cultural ties to harissa?</a:t>
            </a:r>
          </a:p>
          <a:p>
            <a:endParaRPr lang="en-US" sz="2400" dirty="0"/>
          </a:p>
          <a:p>
            <a:pPr marL="342900" indent="-342900">
              <a:buAutoNum type="alphaUcPeriod"/>
            </a:pPr>
            <a:r>
              <a:rPr lang="en-US" sz="2400" dirty="0"/>
              <a:t>Morocco</a:t>
            </a:r>
          </a:p>
          <a:p>
            <a:pPr marL="342900" indent="-342900">
              <a:buAutoNum type="alphaUcPeriod"/>
            </a:pPr>
            <a:r>
              <a:rPr lang="en-US" sz="2400" dirty="0"/>
              <a:t>Tunisia</a:t>
            </a:r>
          </a:p>
          <a:p>
            <a:pPr marL="342900" indent="-342900">
              <a:buAutoNum type="alphaUcPeriod"/>
            </a:pPr>
            <a:r>
              <a:rPr lang="en-US" sz="2400" dirty="0"/>
              <a:t>Algeria</a:t>
            </a:r>
          </a:p>
          <a:p>
            <a:pPr marL="342900" indent="-342900">
              <a:buAutoNum type="alphaUcPeriod"/>
            </a:pPr>
            <a:r>
              <a:rPr lang="en-US" sz="2400" dirty="0"/>
              <a:t>Egypt</a:t>
            </a: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2" name="TextBox 1">
            <a:extLst>
              <a:ext uri="{FF2B5EF4-FFF2-40B4-BE49-F238E27FC236}">
                <a16:creationId xmlns:a16="http://schemas.microsoft.com/office/drawing/2014/main" id="{16886647-5C48-D386-66A8-156B51F7D798}"/>
              </a:ext>
            </a:extLst>
          </p:cNvPr>
          <p:cNvSpPr txBox="1"/>
          <p:nvPr/>
        </p:nvSpPr>
        <p:spPr>
          <a:xfrm>
            <a:off x="5246665" y="6218080"/>
            <a:ext cx="1841739" cy="369332"/>
          </a:xfrm>
          <a:prstGeom prst="rect">
            <a:avLst/>
          </a:prstGeom>
          <a:noFill/>
        </p:spPr>
        <p:txBody>
          <a:bodyPr wrap="square" rtlCol="0">
            <a:spAutoFit/>
          </a:bodyPr>
          <a:lstStyle/>
          <a:p>
            <a:r>
              <a:rPr lang="en-US" b="1" dirty="0">
                <a:solidFill>
                  <a:schemeClr val="bg1"/>
                </a:solidFill>
              </a:rPr>
              <a:t>SEPTEMBER 2025</a:t>
            </a:r>
          </a:p>
        </p:txBody>
      </p:sp>
      <p:sp>
        <p:nvSpPr>
          <p:cNvPr id="5" name="TextBox 4">
            <a:extLst>
              <a:ext uri="{FF2B5EF4-FFF2-40B4-BE49-F238E27FC236}">
                <a16:creationId xmlns:a16="http://schemas.microsoft.com/office/drawing/2014/main" id="{21D2906C-092E-48A6-2EB1-C1B99861C846}"/>
              </a:ext>
            </a:extLst>
          </p:cNvPr>
          <p:cNvSpPr txBox="1"/>
          <p:nvPr/>
        </p:nvSpPr>
        <p:spPr>
          <a:xfrm>
            <a:off x="10888132" y="6218080"/>
            <a:ext cx="1027061" cy="369332"/>
          </a:xfrm>
          <a:prstGeom prst="rect">
            <a:avLst/>
          </a:prstGeom>
          <a:noFill/>
        </p:spPr>
        <p:txBody>
          <a:bodyPr wrap="square" rtlCol="0">
            <a:spAutoFit/>
          </a:bodyPr>
          <a:lstStyle/>
          <a:p>
            <a:r>
              <a:rPr lang="en-US" b="1" dirty="0">
                <a:solidFill>
                  <a:schemeClr val="bg1"/>
                </a:solidFill>
              </a:rPr>
              <a:t>HARISSA</a:t>
            </a:r>
          </a:p>
        </p:txBody>
      </p:sp>
      <p:pic>
        <p:nvPicPr>
          <p:cNvPr id="6" name="Picture 5">
            <a:extLst>
              <a:ext uri="{FF2B5EF4-FFF2-40B4-BE49-F238E27FC236}">
                <a16:creationId xmlns:a16="http://schemas.microsoft.com/office/drawing/2014/main" id="{E497505A-838B-53DD-24A9-B421C951802F}"/>
              </a:ext>
            </a:extLst>
          </p:cNvPr>
          <p:cNvPicPr>
            <a:picLocks noChangeAspect="1"/>
          </p:cNvPicPr>
          <p:nvPr/>
        </p:nvPicPr>
        <p:blipFill>
          <a:blip r:embed="rId2">
            <a:extLst>
              <a:ext uri="{28A0092B-C50C-407E-A947-70E740481C1C}">
                <a14:useLocalDpi xmlns:a14="http://schemas.microsoft.com/office/drawing/2010/main" val="0"/>
              </a:ext>
            </a:extLst>
          </a:blip>
          <a:srcRect l="6155" t="198" r="36200" b="-198"/>
          <a:stretch>
            <a:fillRect/>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249382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barn(inVertical)">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barn(inVertical)">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barn(inVertical)">
                                      <p:cBhvr>
                                        <p:cTn id="22" dur="500"/>
                                        <p:tgtEl>
                                          <p:spTgt spid="1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animEffect transition="in" filter="barn(inVertical)">
                                      <p:cBhvr>
                                        <p:cTn id="27" dur="500"/>
                                        <p:tgtEl>
                                          <p:spTgt spid="1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2">
                                            <p:txEl>
                                              <p:pRg st="7" end="7"/>
                                            </p:txEl>
                                          </p:spTgt>
                                        </p:tgtEl>
                                        <p:attrNameLst>
                                          <p:attrName>style.visibility</p:attrName>
                                        </p:attrNameLst>
                                      </p:cBhvr>
                                      <p:to>
                                        <p:strVal val="visible"/>
                                      </p:to>
                                    </p:set>
                                    <p:animEffect transition="in" filter="barn(inVertical)">
                                      <p:cBhvr>
                                        <p:cTn id="32"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71086B28-EBE7-A5A3-A09E-E0389D13FD4B}"/>
              </a:ext>
            </a:extLst>
          </p:cNvPr>
          <p:cNvSpPr txBox="1"/>
          <p:nvPr/>
        </p:nvSpPr>
        <p:spPr>
          <a:xfrm>
            <a:off x="3375519" y="978474"/>
            <a:ext cx="8584163" cy="3046988"/>
          </a:xfrm>
          <a:prstGeom prst="rect">
            <a:avLst/>
          </a:prstGeom>
          <a:noFill/>
        </p:spPr>
        <p:txBody>
          <a:bodyPr wrap="square" rtlCol="0">
            <a:spAutoFit/>
          </a:bodyPr>
          <a:lstStyle/>
          <a:p>
            <a:r>
              <a:rPr lang="en-US" sz="2400" dirty="0"/>
              <a:t>Question #2</a:t>
            </a:r>
          </a:p>
          <a:p>
            <a:endParaRPr lang="en-US" sz="2400" dirty="0"/>
          </a:p>
          <a:p>
            <a:r>
              <a:rPr lang="en-US" sz="2400" dirty="0"/>
              <a:t>Which spices are commonly used in harissa?</a:t>
            </a:r>
          </a:p>
          <a:p>
            <a:endParaRPr lang="en-US" sz="2400" dirty="0"/>
          </a:p>
          <a:p>
            <a:pPr marL="342900" indent="-342900">
              <a:buAutoNum type="alphaUcPeriod"/>
            </a:pPr>
            <a:r>
              <a:rPr lang="en-US" sz="2400" dirty="0"/>
              <a:t>Cinnamon, nutmeg, and cloves</a:t>
            </a:r>
          </a:p>
          <a:p>
            <a:pPr marL="342900" indent="-342900">
              <a:buAutoNum type="alphaUcPeriod"/>
            </a:pPr>
            <a:r>
              <a:rPr lang="en-US" sz="2400" dirty="0"/>
              <a:t>Paprika, oregano, and thyme</a:t>
            </a:r>
          </a:p>
          <a:p>
            <a:pPr marL="342900" indent="-342900">
              <a:buAutoNum type="alphaUcPeriod"/>
            </a:pPr>
            <a:r>
              <a:rPr lang="en-US" sz="2400" dirty="0"/>
              <a:t>Saffron, turmeric, and fenugreek</a:t>
            </a:r>
          </a:p>
          <a:p>
            <a:pPr marL="342900" indent="-342900">
              <a:buFontTx/>
              <a:buAutoNum type="alphaUcPeriod"/>
            </a:pPr>
            <a:r>
              <a:rPr lang="en-US" sz="2400" dirty="0"/>
              <a:t>Coriander, cumin, and caraway</a:t>
            </a:r>
          </a:p>
        </p:txBody>
      </p:sp>
      <p:sp>
        <p:nvSpPr>
          <p:cNvPr id="5" name="TextBox 4">
            <a:extLst>
              <a:ext uri="{FF2B5EF4-FFF2-40B4-BE49-F238E27FC236}">
                <a16:creationId xmlns:a16="http://schemas.microsoft.com/office/drawing/2014/main" id="{A55FDDC7-27E4-88E0-D479-9D426D4FE2D9}"/>
              </a:ext>
            </a:extLst>
          </p:cNvPr>
          <p:cNvSpPr txBox="1"/>
          <p:nvPr/>
        </p:nvSpPr>
        <p:spPr>
          <a:xfrm>
            <a:off x="5246665" y="6218080"/>
            <a:ext cx="1841739" cy="369332"/>
          </a:xfrm>
          <a:prstGeom prst="rect">
            <a:avLst/>
          </a:prstGeom>
          <a:noFill/>
        </p:spPr>
        <p:txBody>
          <a:bodyPr wrap="square" rtlCol="0">
            <a:spAutoFit/>
          </a:bodyPr>
          <a:lstStyle/>
          <a:p>
            <a:r>
              <a:rPr lang="en-US" b="1" dirty="0">
                <a:solidFill>
                  <a:schemeClr val="bg1"/>
                </a:solidFill>
              </a:rPr>
              <a:t>SEPTEMBER 2025</a:t>
            </a:r>
          </a:p>
        </p:txBody>
      </p:sp>
      <p:sp>
        <p:nvSpPr>
          <p:cNvPr id="6" name="TextBox 5">
            <a:extLst>
              <a:ext uri="{FF2B5EF4-FFF2-40B4-BE49-F238E27FC236}">
                <a16:creationId xmlns:a16="http://schemas.microsoft.com/office/drawing/2014/main" id="{B181C594-FBC5-9B7B-C477-13E2B685701F}"/>
              </a:ext>
            </a:extLst>
          </p:cNvPr>
          <p:cNvSpPr txBox="1"/>
          <p:nvPr/>
        </p:nvSpPr>
        <p:spPr>
          <a:xfrm>
            <a:off x="10888132" y="6218080"/>
            <a:ext cx="1027061" cy="369332"/>
          </a:xfrm>
          <a:prstGeom prst="rect">
            <a:avLst/>
          </a:prstGeom>
          <a:noFill/>
        </p:spPr>
        <p:txBody>
          <a:bodyPr wrap="square" rtlCol="0">
            <a:spAutoFit/>
          </a:bodyPr>
          <a:lstStyle/>
          <a:p>
            <a:r>
              <a:rPr lang="en-US" b="1" dirty="0">
                <a:solidFill>
                  <a:schemeClr val="bg1"/>
                </a:solidFill>
              </a:rPr>
              <a:t>HARISSA</a:t>
            </a:r>
          </a:p>
        </p:txBody>
      </p:sp>
      <p:pic>
        <p:nvPicPr>
          <p:cNvPr id="7" name="Picture 6">
            <a:extLst>
              <a:ext uri="{FF2B5EF4-FFF2-40B4-BE49-F238E27FC236}">
                <a16:creationId xmlns:a16="http://schemas.microsoft.com/office/drawing/2014/main" id="{3E8BA599-4743-22B2-AB34-11345B4D08D3}"/>
              </a:ext>
            </a:extLst>
          </p:cNvPr>
          <p:cNvPicPr>
            <a:picLocks noChangeAspect="1"/>
          </p:cNvPicPr>
          <p:nvPr/>
        </p:nvPicPr>
        <p:blipFill>
          <a:blip r:embed="rId2">
            <a:extLst>
              <a:ext uri="{28A0092B-C50C-407E-A947-70E740481C1C}">
                <a14:useLocalDpi xmlns:a14="http://schemas.microsoft.com/office/drawing/2010/main" val="0"/>
              </a:ext>
            </a:extLst>
          </a:blip>
          <a:srcRect l="6155" t="198" r="36200" b="-198"/>
          <a:stretch>
            <a:fillRect/>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38725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arn(inVertical)">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A3120E3D-0402-B90B-7362-A4D8C899F342}"/>
              </a:ext>
            </a:extLst>
          </p:cNvPr>
          <p:cNvSpPr txBox="1"/>
          <p:nvPr/>
        </p:nvSpPr>
        <p:spPr>
          <a:xfrm>
            <a:off x="3375519" y="978474"/>
            <a:ext cx="8584163" cy="3416320"/>
          </a:xfrm>
          <a:prstGeom prst="rect">
            <a:avLst/>
          </a:prstGeom>
          <a:noFill/>
        </p:spPr>
        <p:txBody>
          <a:bodyPr wrap="square" rtlCol="0">
            <a:spAutoFit/>
          </a:bodyPr>
          <a:lstStyle/>
          <a:p>
            <a:r>
              <a:rPr lang="en-US" sz="2400" dirty="0"/>
              <a:t>Question #3</a:t>
            </a:r>
          </a:p>
          <a:p>
            <a:endParaRPr lang="en-US" sz="2400" dirty="0"/>
          </a:p>
          <a:p>
            <a:r>
              <a:rPr lang="en-US" sz="2400" dirty="0"/>
              <a:t>What percentage of the daily value (DV) for Vitamin C does two tablespoons of harissa provide?</a:t>
            </a:r>
          </a:p>
          <a:p>
            <a:endParaRPr lang="en-US" sz="2400" dirty="0"/>
          </a:p>
          <a:p>
            <a:pPr marL="342900" indent="-342900">
              <a:buAutoNum type="alphaUcPeriod"/>
            </a:pPr>
            <a:r>
              <a:rPr lang="en-US" sz="2400" dirty="0"/>
              <a:t>5%</a:t>
            </a:r>
          </a:p>
          <a:p>
            <a:pPr marL="342900" indent="-342900">
              <a:buAutoNum type="alphaUcPeriod"/>
            </a:pPr>
            <a:r>
              <a:rPr lang="en-US" sz="2400" dirty="0"/>
              <a:t>6%</a:t>
            </a:r>
          </a:p>
          <a:p>
            <a:pPr marL="342900" indent="-342900">
              <a:buAutoNum type="alphaUcPeriod"/>
            </a:pPr>
            <a:r>
              <a:rPr lang="en-US" sz="2400" dirty="0"/>
              <a:t>34%</a:t>
            </a:r>
          </a:p>
          <a:p>
            <a:pPr marL="342900" indent="-342900">
              <a:buAutoNum type="alphaUcPeriod"/>
            </a:pPr>
            <a:r>
              <a:rPr lang="en-US" sz="2400" dirty="0"/>
              <a:t>43%</a:t>
            </a:r>
          </a:p>
        </p:txBody>
      </p:sp>
      <p:sp>
        <p:nvSpPr>
          <p:cNvPr id="5" name="TextBox 4">
            <a:extLst>
              <a:ext uri="{FF2B5EF4-FFF2-40B4-BE49-F238E27FC236}">
                <a16:creationId xmlns:a16="http://schemas.microsoft.com/office/drawing/2014/main" id="{D449FA3C-6FF2-C1DD-09DC-5A0435212B2B}"/>
              </a:ext>
            </a:extLst>
          </p:cNvPr>
          <p:cNvSpPr txBox="1"/>
          <p:nvPr/>
        </p:nvSpPr>
        <p:spPr>
          <a:xfrm>
            <a:off x="5246665" y="6218080"/>
            <a:ext cx="1841739" cy="369332"/>
          </a:xfrm>
          <a:prstGeom prst="rect">
            <a:avLst/>
          </a:prstGeom>
          <a:noFill/>
        </p:spPr>
        <p:txBody>
          <a:bodyPr wrap="square" rtlCol="0">
            <a:spAutoFit/>
          </a:bodyPr>
          <a:lstStyle/>
          <a:p>
            <a:r>
              <a:rPr lang="en-US" b="1" dirty="0">
                <a:solidFill>
                  <a:schemeClr val="bg1"/>
                </a:solidFill>
              </a:rPr>
              <a:t>SEPTEMBER 2025</a:t>
            </a:r>
          </a:p>
        </p:txBody>
      </p:sp>
      <p:sp>
        <p:nvSpPr>
          <p:cNvPr id="6" name="TextBox 5">
            <a:extLst>
              <a:ext uri="{FF2B5EF4-FFF2-40B4-BE49-F238E27FC236}">
                <a16:creationId xmlns:a16="http://schemas.microsoft.com/office/drawing/2014/main" id="{3BB522A9-CBCE-3C9C-B1F3-50466E763B9F}"/>
              </a:ext>
            </a:extLst>
          </p:cNvPr>
          <p:cNvSpPr txBox="1"/>
          <p:nvPr/>
        </p:nvSpPr>
        <p:spPr>
          <a:xfrm>
            <a:off x="10888132" y="6218080"/>
            <a:ext cx="1027061" cy="369332"/>
          </a:xfrm>
          <a:prstGeom prst="rect">
            <a:avLst/>
          </a:prstGeom>
          <a:noFill/>
        </p:spPr>
        <p:txBody>
          <a:bodyPr wrap="square" rtlCol="0">
            <a:spAutoFit/>
          </a:bodyPr>
          <a:lstStyle/>
          <a:p>
            <a:r>
              <a:rPr lang="en-US" b="1" dirty="0">
                <a:solidFill>
                  <a:schemeClr val="bg1"/>
                </a:solidFill>
              </a:rPr>
              <a:t>HARISSA</a:t>
            </a:r>
          </a:p>
        </p:txBody>
      </p:sp>
      <p:pic>
        <p:nvPicPr>
          <p:cNvPr id="7" name="Picture 6">
            <a:extLst>
              <a:ext uri="{FF2B5EF4-FFF2-40B4-BE49-F238E27FC236}">
                <a16:creationId xmlns:a16="http://schemas.microsoft.com/office/drawing/2014/main" id="{8AF836B2-5EA4-BB56-3CF9-0C5935E65713}"/>
              </a:ext>
            </a:extLst>
          </p:cNvPr>
          <p:cNvPicPr>
            <a:picLocks noChangeAspect="1"/>
          </p:cNvPicPr>
          <p:nvPr/>
        </p:nvPicPr>
        <p:blipFill>
          <a:blip r:embed="rId2">
            <a:extLst>
              <a:ext uri="{28A0092B-C50C-407E-A947-70E740481C1C}">
                <a14:useLocalDpi xmlns:a14="http://schemas.microsoft.com/office/drawing/2010/main" val="0"/>
              </a:ext>
            </a:extLst>
          </a:blip>
          <a:srcRect l="6155" t="198" r="36200" b="-198"/>
          <a:stretch>
            <a:fillRect/>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354129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arn(inVertical)">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1C3AA4F5-787C-6B0D-3EB2-E4EF963E9332}"/>
              </a:ext>
            </a:extLst>
          </p:cNvPr>
          <p:cNvSpPr txBox="1"/>
          <p:nvPr/>
        </p:nvSpPr>
        <p:spPr>
          <a:xfrm>
            <a:off x="3375519" y="978474"/>
            <a:ext cx="8584163" cy="3416320"/>
          </a:xfrm>
          <a:prstGeom prst="rect">
            <a:avLst/>
          </a:prstGeom>
          <a:noFill/>
        </p:spPr>
        <p:txBody>
          <a:bodyPr wrap="square" rtlCol="0">
            <a:spAutoFit/>
          </a:bodyPr>
          <a:lstStyle/>
          <a:p>
            <a:r>
              <a:rPr lang="en-US" sz="2400" dirty="0"/>
              <a:t>Question #4</a:t>
            </a:r>
          </a:p>
          <a:p>
            <a:endParaRPr lang="en-US" sz="2400" dirty="0"/>
          </a:p>
          <a:p>
            <a:r>
              <a:rPr lang="en-US" sz="2400" dirty="0"/>
              <a:t>Which nutrient in harissa helps maintain healthy blood pressure and muscle health?</a:t>
            </a:r>
          </a:p>
          <a:p>
            <a:endParaRPr lang="en-US" sz="2400" dirty="0"/>
          </a:p>
          <a:p>
            <a:pPr marL="342900" indent="-342900">
              <a:buAutoNum type="alphaUcPeriod"/>
            </a:pPr>
            <a:r>
              <a:rPr lang="en-US" sz="2400" dirty="0"/>
              <a:t>Calcium</a:t>
            </a:r>
          </a:p>
          <a:p>
            <a:pPr marL="342900" indent="-342900">
              <a:buAutoNum type="alphaUcPeriod"/>
            </a:pPr>
            <a:r>
              <a:rPr lang="en-US" sz="2400" dirty="0"/>
              <a:t>Iron</a:t>
            </a:r>
          </a:p>
          <a:p>
            <a:pPr marL="342900" indent="-342900">
              <a:buAutoNum type="alphaUcPeriod"/>
            </a:pPr>
            <a:r>
              <a:rPr lang="en-US" sz="2400" dirty="0"/>
              <a:t>Vitamin B6</a:t>
            </a:r>
          </a:p>
          <a:p>
            <a:pPr marL="342900" indent="-342900">
              <a:buAutoNum type="alphaUcPeriod"/>
            </a:pPr>
            <a:r>
              <a:rPr lang="en-US" sz="2400" dirty="0"/>
              <a:t>Potassium</a:t>
            </a:r>
          </a:p>
        </p:txBody>
      </p:sp>
      <p:sp>
        <p:nvSpPr>
          <p:cNvPr id="5" name="TextBox 4">
            <a:extLst>
              <a:ext uri="{FF2B5EF4-FFF2-40B4-BE49-F238E27FC236}">
                <a16:creationId xmlns:a16="http://schemas.microsoft.com/office/drawing/2014/main" id="{F43EA901-209F-A4D1-A49A-A218383EAD27}"/>
              </a:ext>
            </a:extLst>
          </p:cNvPr>
          <p:cNvSpPr txBox="1"/>
          <p:nvPr/>
        </p:nvSpPr>
        <p:spPr>
          <a:xfrm>
            <a:off x="5246665" y="6218080"/>
            <a:ext cx="1841739" cy="369332"/>
          </a:xfrm>
          <a:prstGeom prst="rect">
            <a:avLst/>
          </a:prstGeom>
          <a:noFill/>
        </p:spPr>
        <p:txBody>
          <a:bodyPr wrap="square" rtlCol="0">
            <a:spAutoFit/>
          </a:bodyPr>
          <a:lstStyle/>
          <a:p>
            <a:r>
              <a:rPr lang="en-US" b="1" dirty="0">
                <a:solidFill>
                  <a:schemeClr val="bg1"/>
                </a:solidFill>
              </a:rPr>
              <a:t>SEPTEMBER 2025</a:t>
            </a:r>
          </a:p>
        </p:txBody>
      </p:sp>
      <p:sp>
        <p:nvSpPr>
          <p:cNvPr id="6" name="TextBox 5">
            <a:extLst>
              <a:ext uri="{FF2B5EF4-FFF2-40B4-BE49-F238E27FC236}">
                <a16:creationId xmlns:a16="http://schemas.microsoft.com/office/drawing/2014/main" id="{915BCE57-4CF4-4E70-A9F4-2264E06FBD9A}"/>
              </a:ext>
            </a:extLst>
          </p:cNvPr>
          <p:cNvSpPr txBox="1"/>
          <p:nvPr/>
        </p:nvSpPr>
        <p:spPr>
          <a:xfrm>
            <a:off x="10888132" y="6218080"/>
            <a:ext cx="1027061" cy="369332"/>
          </a:xfrm>
          <a:prstGeom prst="rect">
            <a:avLst/>
          </a:prstGeom>
          <a:noFill/>
        </p:spPr>
        <p:txBody>
          <a:bodyPr wrap="square" rtlCol="0">
            <a:spAutoFit/>
          </a:bodyPr>
          <a:lstStyle/>
          <a:p>
            <a:r>
              <a:rPr lang="en-US" b="1" dirty="0">
                <a:solidFill>
                  <a:schemeClr val="bg1"/>
                </a:solidFill>
              </a:rPr>
              <a:t>HARISSA</a:t>
            </a:r>
          </a:p>
        </p:txBody>
      </p:sp>
      <p:pic>
        <p:nvPicPr>
          <p:cNvPr id="7" name="Picture 6">
            <a:extLst>
              <a:ext uri="{FF2B5EF4-FFF2-40B4-BE49-F238E27FC236}">
                <a16:creationId xmlns:a16="http://schemas.microsoft.com/office/drawing/2014/main" id="{8EEC87B0-B3BA-5C47-9BD3-38FC0E9C38C3}"/>
              </a:ext>
            </a:extLst>
          </p:cNvPr>
          <p:cNvPicPr>
            <a:picLocks noChangeAspect="1"/>
          </p:cNvPicPr>
          <p:nvPr/>
        </p:nvPicPr>
        <p:blipFill>
          <a:blip r:embed="rId2">
            <a:extLst>
              <a:ext uri="{28A0092B-C50C-407E-A947-70E740481C1C}">
                <a14:useLocalDpi xmlns:a14="http://schemas.microsoft.com/office/drawing/2010/main" val="0"/>
              </a:ext>
            </a:extLst>
          </a:blip>
          <a:srcRect l="6155" t="198" r="36200" b="-198"/>
          <a:stretch>
            <a:fillRect/>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252447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arn(inVertical)">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B888577B-C92D-3D6C-8E5C-B41C003A278F}"/>
              </a:ext>
            </a:extLst>
          </p:cNvPr>
          <p:cNvSpPr txBox="1"/>
          <p:nvPr/>
        </p:nvSpPr>
        <p:spPr>
          <a:xfrm>
            <a:off x="3375519" y="978474"/>
            <a:ext cx="8584163" cy="2677656"/>
          </a:xfrm>
          <a:prstGeom prst="rect">
            <a:avLst/>
          </a:prstGeom>
          <a:noFill/>
        </p:spPr>
        <p:txBody>
          <a:bodyPr wrap="square" rtlCol="0">
            <a:spAutoFit/>
          </a:bodyPr>
          <a:lstStyle/>
          <a:p>
            <a:r>
              <a:rPr lang="en-US" sz="2400" dirty="0"/>
              <a:t>Question #5</a:t>
            </a:r>
          </a:p>
          <a:p>
            <a:endParaRPr lang="en-US" sz="2400" dirty="0"/>
          </a:p>
          <a:p>
            <a:r>
              <a:rPr lang="en-US" sz="2400" dirty="0"/>
              <a:t>Moroccan harissa is known for its bold and fiery flavor with a heavy use of caraway.</a:t>
            </a:r>
          </a:p>
          <a:p>
            <a:endParaRPr lang="en-US" sz="2400" dirty="0"/>
          </a:p>
          <a:p>
            <a:pPr marL="342900" indent="-342900">
              <a:buAutoNum type="alphaUcPeriod"/>
            </a:pPr>
            <a:r>
              <a:rPr lang="en-US" sz="2400" dirty="0"/>
              <a:t>True</a:t>
            </a:r>
          </a:p>
          <a:p>
            <a:pPr marL="342900" indent="-342900">
              <a:buAutoNum type="alphaUcPeriod"/>
            </a:pPr>
            <a:r>
              <a:rPr lang="en-US" sz="2400" dirty="0"/>
              <a:t>False</a:t>
            </a:r>
          </a:p>
        </p:txBody>
      </p:sp>
      <p:sp>
        <p:nvSpPr>
          <p:cNvPr id="9" name="TextBox 8">
            <a:extLst>
              <a:ext uri="{FF2B5EF4-FFF2-40B4-BE49-F238E27FC236}">
                <a16:creationId xmlns:a16="http://schemas.microsoft.com/office/drawing/2014/main" id="{0DA34C6C-85A5-02F0-42C1-7B8C983D475F}"/>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QUIZ</a:t>
            </a:r>
          </a:p>
        </p:txBody>
      </p:sp>
      <p:sp>
        <p:nvSpPr>
          <p:cNvPr id="3" name="TextBox 2">
            <a:extLst>
              <a:ext uri="{FF2B5EF4-FFF2-40B4-BE49-F238E27FC236}">
                <a16:creationId xmlns:a16="http://schemas.microsoft.com/office/drawing/2014/main" id="{FAC5CF3B-8F5C-3061-66E6-226BB4DC5B0D}"/>
              </a:ext>
            </a:extLst>
          </p:cNvPr>
          <p:cNvSpPr txBox="1"/>
          <p:nvPr/>
        </p:nvSpPr>
        <p:spPr>
          <a:xfrm>
            <a:off x="5246665" y="6218080"/>
            <a:ext cx="1841739" cy="369332"/>
          </a:xfrm>
          <a:prstGeom prst="rect">
            <a:avLst/>
          </a:prstGeom>
          <a:noFill/>
        </p:spPr>
        <p:txBody>
          <a:bodyPr wrap="square" rtlCol="0">
            <a:spAutoFit/>
          </a:bodyPr>
          <a:lstStyle/>
          <a:p>
            <a:r>
              <a:rPr lang="en-US" b="1" dirty="0">
                <a:solidFill>
                  <a:schemeClr val="bg1"/>
                </a:solidFill>
              </a:rPr>
              <a:t>SEPTEMBER 2025</a:t>
            </a:r>
          </a:p>
        </p:txBody>
      </p:sp>
      <p:sp>
        <p:nvSpPr>
          <p:cNvPr id="5" name="TextBox 4">
            <a:extLst>
              <a:ext uri="{FF2B5EF4-FFF2-40B4-BE49-F238E27FC236}">
                <a16:creationId xmlns:a16="http://schemas.microsoft.com/office/drawing/2014/main" id="{BCDBA0C1-995E-4E78-8B5E-7B929DFFD9A9}"/>
              </a:ext>
            </a:extLst>
          </p:cNvPr>
          <p:cNvSpPr txBox="1"/>
          <p:nvPr/>
        </p:nvSpPr>
        <p:spPr>
          <a:xfrm>
            <a:off x="10888132" y="6218080"/>
            <a:ext cx="1027061" cy="369332"/>
          </a:xfrm>
          <a:prstGeom prst="rect">
            <a:avLst/>
          </a:prstGeom>
          <a:noFill/>
        </p:spPr>
        <p:txBody>
          <a:bodyPr wrap="square" rtlCol="0">
            <a:spAutoFit/>
          </a:bodyPr>
          <a:lstStyle/>
          <a:p>
            <a:r>
              <a:rPr lang="en-US" b="1" dirty="0">
                <a:solidFill>
                  <a:schemeClr val="bg1"/>
                </a:solidFill>
              </a:rPr>
              <a:t>HARISSA</a:t>
            </a:r>
          </a:p>
        </p:txBody>
      </p:sp>
      <p:pic>
        <p:nvPicPr>
          <p:cNvPr id="6" name="Picture 5">
            <a:extLst>
              <a:ext uri="{FF2B5EF4-FFF2-40B4-BE49-F238E27FC236}">
                <a16:creationId xmlns:a16="http://schemas.microsoft.com/office/drawing/2014/main" id="{B89E64A1-AE4D-41DC-8EED-FE4EA01C0D6D}"/>
              </a:ext>
            </a:extLst>
          </p:cNvPr>
          <p:cNvPicPr>
            <a:picLocks noChangeAspect="1"/>
          </p:cNvPicPr>
          <p:nvPr/>
        </p:nvPicPr>
        <p:blipFill>
          <a:blip r:embed="rId2">
            <a:extLst>
              <a:ext uri="{28A0092B-C50C-407E-A947-70E740481C1C}">
                <a14:useLocalDpi xmlns:a14="http://schemas.microsoft.com/office/drawing/2010/main" val="0"/>
              </a:ext>
            </a:extLst>
          </a:blip>
          <a:srcRect l="6155" t="198" r="36200" b="-198"/>
          <a:stretch>
            <a:fillRect/>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330832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C31F342D-9938-CDC4-B32C-EF0C6AF079FC}"/>
              </a:ext>
            </a:extLst>
          </p:cNvPr>
          <p:cNvSpPr txBox="1"/>
          <p:nvPr/>
        </p:nvSpPr>
        <p:spPr>
          <a:xfrm>
            <a:off x="3375519" y="978474"/>
            <a:ext cx="8584163" cy="3416320"/>
          </a:xfrm>
          <a:prstGeom prst="rect">
            <a:avLst/>
          </a:prstGeom>
          <a:noFill/>
        </p:spPr>
        <p:txBody>
          <a:bodyPr wrap="square" rtlCol="0">
            <a:spAutoFit/>
          </a:bodyPr>
          <a:lstStyle/>
          <a:p>
            <a:r>
              <a:rPr lang="en-US" sz="2400" dirty="0"/>
              <a:t>Question #6</a:t>
            </a:r>
          </a:p>
          <a:p>
            <a:endParaRPr lang="en-US" sz="2400" dirty="0"/>
          </a:p>
          <a:p>
            <a:r>
              <a:rPr lang="en-US" sz="2400" dirty="0"/>
              <a:t>Which harissa form has the longest shelf life and works well for rubs and marinades?</a:t>
            </a:r>
          </a:p>
          <a:p>
            <a:endParaRPr lang="en-US" sz="2400" dirty="0"/>
          </a:p>
          <a:p>
            <a:pPr marL="342900" indent="-342900">
              <a:buAutoNum type="alphaUcPeriod"/>
            </a:pPr>
            <a:r>
              <a:rPr lang="en-US" sz="2400" dirty="0"/>
              <a:t>Paste Form</a:t>
            </a:r>
          </a:p>
          <a:p>
            <a:pPr marL="342900" indent="-342900">
              <a:buAutoNum type="alphaUcPeriod"/>
            </a:pPr>
            <a:r>
              <a:rPr lang="en-US" sz="2400" dirty="0"/>
              <a:t>Powdered Form</a:t>
            </a:r>
          </a:p>
          <a:p>
            <a:pPr marL="342900" indent="-342900">
              <a:buAutoNum type="alphaUcPeriod"/>
            </a:pPr>
            <a:r>
              <a:rPr lang="en-US" sz="2400" dirty="0"/>
              <a:t>Sauce Form</a:t>
            </a:r>
          </a:p>
          <a:p>
            <a:pPr marL="342900" indent="-342900">
              <a:buAutoNum type="alphaUcPeriod"/>
            </a:pPr>
            <a:r>
              <a:rPr lang="en-US" sz="2400" dirty="0"/>
              <a:t>Frozen Form</a:t>
            </a:r>
          </a:p>
        </p:txBody>
      </p:sp>
      <p:sp>
        <p:nvSpPr>
          <p:cNvPr id="5" name="TextBox 4">
            <a:extLst>
              <a:ext uri="{FF2B5EF4-FFF2-40B4-BE49-F238E27FC236}">
                <a16:creationId xmlns:a16="http://schemas.microsoft.com/office/drawing/2014/main" id="{BDE05B57-E890-3BEF-D3C4-5BB905EEB4DC}"/>
              </a:ext>
            </a:extLst>
          </p:cNvPr>
          <p:cNvSpPr txBox="1"/>
          <p:nvPr/>
        </p:nvSpPr>
        <p:spPr>
          <a:xfrm>
            <a:off x="5246665" y="6218080"/>
            <a:ext cx="1841739" cy="369332"/>
          </a:xfrm>
          <a:prstGeom prst="rect">
            <a:avLst/>
          </a:prstGeom>
          <a:noFill/>
        </p:spPr>
        <p:txBody>
          <a:bodyPr wrap="square" rtlCol="0">
            <a:spAutoFit/>
          </a:bodyPr>
          <a:lstStyle/>
          <a:p>
            <a:r>
              <a:rPr lang="en-US" b="1" dirty="0">
                <a:solidFill>
                  <a:schemeClr val="bg1"/>
                </a:solidFill>
              </a:rPr>
              <a:t>SEPTEMBER 2025</a:t>
            </a:r>
          </a:p>
        </p:txBody>
      </p:sp>
      <p:sp>
        <p:nvSpPr>
          <p:cNvPr id="6" name="TextBox 5">
            <a:extLst>
              <a:ext uri="{FF2B5EF4-FFF2-40B4-BE49-F238E27FC236}">
                <a16:creationId xmlns:a16="http://schemas.microsoft.com/office/drawing/2014/main" id="{92A6852A-BDF1-4350-C5CE-0AB6BCB4FB1C}"/>
              </a:ext>
            </a:extLst>
          </p:cNvPr>
          <p:cNvSpPr txBox="1"/>
          <p:nvPr/>
        </p:nvSpPr>
        <p:spPr>
          <a:xfrm>
            <a:off x="10888132" y="6218080"/>
            <a:ext cx="1027061" cy="369332"/>
          </a:xfrm>
          <a:prstGeom prst="rect">
            <a:avLst/>
          </a:prstGeom>
          <a:noFill/>
        </p:spPr>
        <p:txBody>
          <a:bodyPr wrap="square" rtlCol="0">
            <a:spAutoFit/>
          </a:bodyPr>
          <a:lstStyle/>
          <a:p>
            <a:r>
              <a:rPr lang="en-US" b="1" dirty="0">
                <a:solidFill>
                  <a:schemeClr val="bg1"/>
                </a:solidFill>
              </a:rPr>
              <a:t>HARISSA</a:t>
            </a:r>
          </a:p>
        </p:txBody>
      </p:sp>
      <p:pic>
        <p:nvPicPr>
          <p:cNvPr id="7" name="Picture 6">
            <a:extLst>
              <a:ext uri="{FF2B5EF4-FFF2-40B4-BE49-F238E27FC236}">
                <a16:creationId xmlns:a16="http://schemas.microsoft.com/office/drawing/2014/main" id="{174E986F-4E54-D1F5-B73C-1FA62ECFDDC1}"/>
              </a:ext>
            </a:extLst>
          </p:cNvPr>
          <p:cNvPicPr>
            <a:picLocks noChangeAspect="1"/>
          </p:cNvPicPr>
          <p:nvPr/>
        </p:nvPicPr>
        <p:blipFill>
          <a:blip r:embed="rId2">
            <a:extLst>
              <a:ext uri="{28A0092B-C50C-407E-A947-70E740481C1C}">
                <a14:useLocalDpi xmlns:a14="http://schemas.microsoft.com/office/drawing/2010/main" val="0"/>
              </a:ext>
            </a:extLst>
          </a:blip>
          <a:srcRect l="6155" t="198" r="36200" b="-198"/>
          <a:stretch>
            <a:fillRect/>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301964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arn(inVertical)">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1DD098FC-D8F6-8E78-ADAF-69081F4FB6DF}"/>
              </a:ext>
            </a:extLst>
          </p:cNvPr>
          <p:cNvSpPr txBox="1"/>
          <p:nvPr/>
        </p:nvSpPr>
        <p:spPr>
          <a:xfrm>
            <a:off x="3375519" y="978474"/>
            <a:ext cx="8584163" cy="2677656"/>
          </a:xfrm>
          <a:prstGeom prst="rect">
            <a:avLst/>
          </a:prstGeom>
          <a:noFill/>
        </p:spPr>
        <p:txBody>
          <a:bodyPr wrap="square" rtlCol="0">
            <a:spAutoFit/>
          </a:bodyPr>
          <a:lstStyle/>
          <a:p>
            <a:r>
              <a:rPr lang="en-US" sz="2400" dirty="0"/>
              <a:t>Question #7</a:t>
            </a:r>
          </a:p>
          <a:p>
            <a:endParaRPr lang="en-US" sz="2400" dirty="0"/>
          </a:p>
          <a:p>
            <a:r>
              <a:rPr lang="en-US" sz="2400" dirty="0"/>
              <a:t>Harissa is versatile enough to be used both during cooking and after cooking as a finishing condiment.</a:t>
            </a:r>
          </a:p>
          <a:p>
            <a:endParaRPr lang="en-US" sz="2400" dirty="0"/>
          </a:p>
          <a:p>
            <a:pPr marL="342900" indent="-342900">
              <a:buAutoNum type="alphaUcPeriod"/>
            </a:pPr>
            <a:r>
              <a:rPr lang="en-US" sz="2400" dirty="0"/>
              <a:t>True</a:t>
            </a:r>
          </a:p>
          <a:p>
            <a:pPr marL="342900" indent="-342900">
              <a:buAutoNum type="alphaUcPeriod"/>
            </a:pPr>
            <a:r>
              <a:rPr lang="en-US" sz="2400" dirty="0"/>
              <a:t>False</a:t>
            </a:r>
          </a:p>
        </p:txBody>
      </p:sp>
      <p:sp>
        <p:nvSpPr>
          <p:cNvPr id="5" name="TextBox 4">
            <a:extLst>
              <a:ext uri="{FF2B5EF4-FFF2-40B4-BE49-F238E27FC236}">
                <a16:creationId xmlns:a16="http://schemas.microsoft.com/office/drawing/2014/main" id="{9DC71277-758B-B7BB-BF5E-754ABE768947}"/>
              </a:ext>
            </a:extLst>
          </p:cNvPr>
          <p:cNvSpPr txBox="1"/>
          <p:nvPr/>
        </p:nvSpPr>
        <p:spPr>
          <a:xfrm>
            <a:off x="5246665" y="6218080"/>
            <a:ext cx="1841739" cy="369332"/>
          </a:xfrm>
          <a:prstGeom prst="rect">
            <a:avLst/>
          </a:prstGeom>
          <a:noFill/>
        </p:spPr>
        <p:txBody>
          <a:bodyPr wrap="square" rtlCol="0">
            <a:spAutoFit/>
          </a:bodyPr>
          <a:lstStyle/>
          <a:p>
            <a:r>
              <a:rPr lang="en-US" b="1" dirty="0">
                <a:solidFill>
                  <a:schemeClr val="bg1"/>
                </a:solidFill>
              </a:rPr>
              <a:t>SEPTEMBER 2025</a:t>
            </a:r>
          </a:p>
        </p:txBody>
      </p:sp>
      <p:sp>
        <p:nvSpPr>
          <p:cNvPr id="6" name="TextBox 5">
            <a:extLst>
              <a:ext uri="{FF2B5EF4-FFF2-40B4-BE49-F238E27FC236}">
                <a16:creationId xmlns:a16="http://schemas.microsoft.com/office/drawing/2014/main" id="{4E7F8193-627D-A769-94DE-B381A324EA35}"/>
              </a:ext>
            </a:extLst>
          </p:cNvPr>
          <p:cNvSpPr txBox="1"/>
          <p:nvPr/>
        </p:nvSpPr>
        <p:spPr>
          <a:xfrm>
            <a:off x="10888132" y="6218080"/>
            <a:ext cx="1027061" cy="369332"/>
          </a:xfrm>
          <a:prstGeom prst="rect">
            <a:avLst/>
          </a:prstGeom>
          <a:noFill/>
        </p:spPr>
        <p:txBody>
          <a:bodyPr wrap="square" rtlCol="0">
            <a:spAutoFit/>
          </a:bodyPr>
          <a:lstStyle/>
          <a:p>
            <a:r>
              <a:rPr lang="en-US" b="1" dirty="0">
                <a:solidFill>
                  <a:schemeClr val="bg1"/>
                </a:solidFill>
              </a:rPr>
              <a:t>HARISSA</a:t>
            </a:r>
          </a:p>
        </p:txBody>
      </p:sp>
      <p:pic>
        <p:nvPicPr>
          <p:cNvPr id="7" name="Picture 6">
            <a:extLst>
              <a:ext uri="{FF2B5EF4-FFF2-40B4-BE49-F238E27FC236}">
                <a16:creationId xmlns:a16="http://schemas.microsoft.com/office/drawing/2014/main" id="{7FACCD7C-3E39-2B8B-923F-E3383D611976}"/>
              </a:ext>
            </a:extLst>
          </p:cNvPr>
          <p:cNvPicPr>
            <a:picLocks noChangeAspect="1"/>
          </p:cNvPicPr>
          <p:nvPr/>
        </p:nvPicPr>
        <p:blipFill>
          <a:blip r:embed="rId2">
            <a:extLst>
              <a:ext uri="{28A0092B-C50C-407E-A947-70E740481C1C}">
                <a14:useLocalDpi xmlns:a14="http://schemas.microsoft.com/office/drawing/2010/main" val="0"/>
              </a:ext>
            </a:extLst>
          </a:blip>
          <a:srcRect l="6155" t="198" r="36200" b="-198"/>
          <a:stretch>
            <a:fillRect/>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227458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C04673A4-9E2A-3E09-D532-40BD601E4A3E}"/>
              </a:ext>
            </a:extLst>
          </p:cNvPr>
          <p:cNvSpPr txBox="1"/>
          <p:nvPr/>
        </p:nvSpPr>
        <p:spPr>
          <a:xfrm>
            <a:off x="3375519" y="978474"/>
            <a:ext cx="8584163" cy="3416320"/>
          </a:xfrm>
          <a:prstGeom prst="rect">
            <a:avLst/>
          </a:prstGeom>
          <a:noFill/>
        </p:spPr>
        <p:txBody>
          <a:bodyPr wrap="square" rtlCol="0">
            <a:spAutoFit/>
          </a:bodyPr>
          <a:lstStyle/>
          <a:p>
            <a:r>
              <a:rPr lang="en-US" sz="2400" dirty="0"/>
              <a:t>Question #8</a:t>
            </a:r>
          </a:p>
          <a:p>
            <a:endParaRPr lang="en-US" sz="2400" dirty="0"/>
          </a:p>
          <a:p>
            <a:r>
              <a:rPr lang="en-US" sz="2400" dirty="0"/>
              <a:t>What does the Arabic word </a:t>
            </a:r>
            <a:r>
              <a:rPr lang="en-US" sz="2400" i="1" dirty="0"/>
              <a:t>harasa</a:t>
            </a:r>
            <a:r>
              <a:rPr lang="en-US" sz="2400" dirty="0"/>
              <a:t>, from which “harissa” is derived, mean?</a:t>
            </a:r>
          </a:p>
          <a:p>
            <a:endParaRPr lang="en-US" sz="2400" dirty="0"/>
          </a:p>
          <a:p>
            <a:pPr marL="342900" indent="-342900">
              <a:buAutoNum type="alphaUcPeriod"/>
            </a:pPr>
            <a:r>
              <a:rPr lang="en-US" sz="2400" dirty="0"/>
              <a:t>To boil or stew</a:t>
            </a:r>
          </a:p>
          <a:p>
            <a:pPr marL="342900" indent="-342900">
              <a:buAutoNum type="alphaUcPeriod"/>
            </a:pPr>
            <a:r>
              <a:rPr lang="en-US" sz="2400" dirty="0"/>
              <a:t>To pound or crush</a:t>
            </a:r>
          </a:p>
          <a:p>
            <a:pPr marL="342900" indent="-342900">
              <a:buAutoNum type="alphaUcPeriod"/>
            </a:pPr>
            <a:r>
              <a:rPr lang="en-US" sz="2400" dirty="0"/>
              <a:t>To mix or blend</a:t>
            </a:r>
          </a:p>
          <a:p>
            <a:pPr marL="342900" indent="-342900">
              <a:buAutoNum type="alphaUcPeriod"/>
            </a:pPr>
            <a:r>
              <a:rPr lang="en-US" sz="2400" dirty="0"/>
              <a:t>To dry or smoke</a:t>
            </a:r>
          </a:p>
        </p:txBody>
      </p:sp>
      <p:sp>
        <p:nvSpPr>
          <p:cNvPr id="5" name="TextBox 4">
            <a:extLst>
              <a:ext uri="{FF2B5EF4-FFF2-40B4-BE49-F238E27FC236}">
                <a16:creationId xmlns:a16="http://schemas.microsoft.com/office/drawing/2014/main" id="{28A17B55-F5E0-F516-1F08-8B609DF44E41}"/>
              </a:ext>
            </a:extLst>
          </p:cNvPr>
          <p:cNvSpPr txBox="1"/>
          <p:nvPr/>
        </p:nvSpPr>
        <p:spPr>
          <a:xfrm>
            <a:off x="5246665" y="6218080"/>
            <a:ext cx="1841739" cy="369332"/>
          </a:xfrm>
          <a:prstGeom prst="rect">
            <a:avLst/>
          </a:prstGeom>
          <a:noFill/>
        </p:spPr>
        <p:txBody>
          <a:bodyPr wrap="square" rtlCol="0">
            <a:spAutoFit/>
          </a:bodyPr>
          <a:lstStyle/>
          <a:p>
            <a:r>
              <a:rPr lang="en-US" b="1" dirty="0">
                <a:solidFill>
                  <a:schemeClr val="bg1"/>
                </a:solidFill>
              </a:rPr>
              <a:t>SEPTEMBER 2025</a:t>
            </a:r>
          </a:p>
        </p:txBody>
      </p:sp>
      <p:sp>
        <p:nvSpPr>
          <p:cNvPr id="6" name="TextBox 5">
            <a:extLst>
              <a:ext uri="{FF2B5EF4-FFF2-40B4-BE49-F238E27FC236}">
                <a16:creationId xmlns:a16="http://schemas.microsoft.com/office/drawing/2014/main" id="{879FF4C4-4A1D-D948-9DE4-86B9A504EC48}"/>
              </a:ext>
            </a:extLst>
          </p:cNvPr>
          <p:cNvSpPr txBox="1"/>
          <p:nvPr/>
        </p:nvSpPr>
        <p:spPr>
          <a:xfrm>
            <a:off x="10888132" y="6218080"/>
            <a:ext cx="1027061" cy="369332"/>
          </a:xfrm>
          <a:prstGeom prst="rect">
            <a:avLst/>
          </a:prstGeom>
          <a:noFill/>
        </p:spPr>
        <p:txBody>
          <a:bodyPr wrap="square" rtlCol="0">
            <a:spAutoFit/>
          </a:bodyPr>
          <a:lstStyle/>
          <a:p>
            <a:r>
              <a:rPr lang="en-US" b="1" dirty="0">
                <a:solidFill>
                  <a:schemeClr val="bg1"/>
                </a:solidFill>
              </a:rPr>
              <a:t>HARISSA</a:t>
            </a:r>
          </a:p>
        </p:txBody>
      </p:sp>
      <p:pic>
        <p:nvPicPr>
          <p:cNvPr id="7" name="Picture 6">
            <a:extLst>
              <a:ext uri="{FF2B5EF4-FFF2-40B4-BE49-F238E27FC236}">
                <a16:creationId xmlns:a16="http://schemas.microsoft.com/office/drawing/2014/main" id="{38445506-2AB2-5048-D98C-401038FF234C}"/>
              </a:ext>
            </a:extLst>
          </p:cNvPr>
          <p:cNvPicPr>
            <a:picLocks noChangeAspect="1"/>
          </p:cNvPicPr>
          <p:nvPr/>
        </p:nvPicPr>
        <p:blipFill>
          <a:blip r:embed="rId2">
            <a:extLst>
              <a:ext uri="{28A0092B-C50C-407E-A947-70E740481C1C}">
                <a14:useLocalDpi xmlns:a14="http://schemas.microsoft.com/office/drawing/2010/main" val="0"/>
              </a:ext>
            </a:extLst>
          </a:blip>
          <a:srcRect l="6155" t="198" r="36200" b="-198"/>
          <a:stretch>
            <a:fillRect/>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419329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arn(inVertical)">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D102BD60-B7BF-056E-62DD-52E359B3436D}"/>
              </a:ext>
            </a:extLst>
          </p:cNvPr>
          <p:cNvSpPr txBox="1"/>
          <p:nvPr/>
        </p:nvSpPr>
        <p:spPr>
          <a:xfrm>
            <a:off x="3375519" y="978474"/>
            <a:ext cx="8584163" cy="3416320"/>
          </a:xfrm>
          <a:prstGeom prst="rect">
            <a:avLst/>
          </a:prstGeom>
          <a:noFill/>
        </p:spPr>
        <p:txBody>
          <a:bodyPr wrap="square" rtlCol="0">
            <a:spAutoFit/>
          </a:bodyPr>
          <a:lstStyle/>
          <a:p>
            <a:r>
              <a:rPr lang="en-US" sz="2400" dirty="0"/>
              <a:t>Question #9</a:t>
            </a:r>
          </a:p>
          <a:p>
            <a:endParaRPr lang="en-US" sz="2400" dirty="0"/>
          </a:p>
          <a:p>
            <a:r>
              <a:rPr lang="en-US" sz="2400" dirty="0"/>
              <a:t>What is the Scoville heat range for Baklouti peppers used in traditional Tunisian harissa?</a:t>
            </a:r>
          </a:p>
          <a:p>
            <a:endParaRPr lang="en-US" sz="2400" dirty="0"/>
          </a:p>
          <a:p>
            <a:pPr marL="342900" indent="-342900">
              <a:buAutoNum type="alphaUcPeriod"/>
            </a:pPr>
            <a:r>
              <a:rPr lang="en-US" sz="2400" dirty="0"/>
              <a:t>100-500 SHU</a:t>
            </a:r>
          </a:p>
          <a:p>
            <a:pPr marL="342900" indent="-342900">
              <a:buAutoNum type="alphaUcPeriod"/>
            </a:pPr>
            <a:r>
              <a:rPr lang="en-US" sz="2400" dirty="0"/>
              <a:t>1,000-5,000 SHU</a:t>
            </a:r>
          </a:p>
          <a:p>
            <a:pPr marL="342900" indent="-342900">
              <a:buAutoNum type="alphaUcPeriod"/>
            </a:pPr>
            <a:r>
              <a:rPr lang="en-US" sz="2400" dirty="0"/>
              <a:t>5,000-10,000 SHU</a:t>
            </a:r>
          </a:p>
          <a:p>
            <a:pPr marL="342900" indent="-342900">
              <a:buAutoNum type="alphaUcPeriod"/>
            </a:pPr>
            <a:r>
              <a:rPr lang="en-US" sz="2400" dirty="0"/>
              <a:t>50,000-100,000 SHU</a:t>
            </a:r>
          </a:p>
        </p:txBody>
      </p:sp>
      <p:sp>
        <p:nvSpPr>
          <p:cNvPr id="5" name="TextBox 4">
            <a:extLst>
              <a:ext uri="{FF2B5EF4-FFF2-40B4-BE49-F238E27FC236}">
                <a16:creationId xmlns:a16="http://schemas.microsoft.com/office/drawing/2014/main" id="{5B841918-E15E-29A9-FFF2-ADFC057C63F4}"/>
              </a:ext>
            </a:extLst>
          </p:cNvPr>
          <p:cNvSpPr txBox="1"/>
          <p:nvPr/>
        </p:nvSpPr>
        <p:spPr>
          <a:xfrm>
            <a:off x="5246665" y="6218080"/>
            <a:ext cx="1841739" cy="369332"/>
          </a:xfrm>
          <a:prstGeom prst="rect">
            <a:avLst/>
          </a:prstGeom>
          <a:noFill/>
        </p:spPr>
        <p:txBody>
          <a:bodyPr wrap="square" rtlCol="0">
            <a:spAutoFit/>
          </a:bodyPr>
          <a:lstStyle/>
          <a:p>
            <a:r>
              <a:rPr lang="en-US" b="1" dirty="0">
                <a:solidFill>
                  <a:schemeClr val="bg1"/>
                </a:solidFill>
              </a:rPr>
              <a:t>SEPTEMBER 2025</a:t>
            </a:r>
          </a:p>
        </p:txBody>
      </p:sp>
      <p:sp>
        <p:nvSpPr>
          <p:cNvPr id="6" name="TextBox 5">
            <a:extLst>
              <a:ext uri="{FF2B5EF4-FFF2-40B4-BE49-F238E27FC236}">
                <a16:creationId xmlns:a16="http://schemas.microsoft.com/office/drawing/2014/main" id="{695C3BC6-D71C-4AE3-8976-FD33D92700F8}"/>
              </a:ext>
            </a:extLst>
          </p:cNvPr>
          <p:cNvSpPr txBox="1"/>
          <p:nvPr/>
        </p:nvSpPr>
        <p:spPr>
          <a:xfrm>
            <a:off x="10888132" y="6218080"/>
            <a:ext cx="1027061" cy="369332"/>
          </a:xfrm>
          <a:prstGeom prst="rect">
            <a:avLst/>
          </a:prstGeom>
          <a:noFill/>
        </p:spPr>
        <p:txBody>
          <a:bodyPr wrap="square" rtlCol="0">
            <a:spAutoFit/>
          </a:bodyPr>
          <a:lstStyle/>
          <a:p>
            <a:r>
              <a:rPr lang="en-US" b="1" dirty="0">
                <a:solidFill>
                  <a:schemeClr val="bg1"/>
                </a:solidFill>
              </a:rPr>
              <a:t>HARISSA</a:t>
            </a:r>
          </a:p>
        </p:txBody>
      </p:sp>
      <p:pic>
        <p:nvPicPr>
          <p:cNvPr id="7" name="Picture 6">
            <a:extLst>
              <a:ext uri="{FF2B5EF4-FFF2-40B4-BE49-F238E27FC236}">
                <a16:creationId xmlns:a16="http://schemas.microsoft.com/office/drawing/2014/main" id="{2B814AB9-B265-1606-CB85-9466D27D2CEE}"/>
              </a:ext>
            </a:extLst>
          </p:cNvPr>
          <p:cNvPicPr>
            <a:picLocks noChangeAspect="1"/>
          </p:cNvPicPr>
          <p:nvPr/>
        </p:nvPicPr>
        <p:blipFill>
          <a:blip r:embed="rId2">
            <a:extLst>
              <a:ext uri="{28A0092B-C50C-407E-A947-70E740481C1C}">
                <a14:useLocalDpi xmlns:a14="http://schemas.microsoft.com/office/drawing/2010/main" val="0"/>
              </a:ext>
            </a:extLst>
          </a:blip>
          <a:srcRect l="6155" t="198" r="36200" b="-198"/>
          <a:stretch>
            <a:fillRect/>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47507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arn(inVertical)">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9" name="TextBox 8">
            <a:extLst>
              <a:ext uri="{FF2B5EF4-FFF2-40B4-BE49-F238E27FC236}">
                <a16:creationId xmlns:a16="http://schemas.microsoft.com/office/drawing/2014/main" id="{2B50A40A-5109-9AD5-0DEB-B62B3D620AF8}"/>
              </a:ext>
            </a:extLst>
          </p:cNvPr>
          <p:cNvSpPr txBox="1"/>
          <p:nvPr/>
        </p:nvSpPr>
        <p:spPr>
          <a:xfrm>
            <a:off x="3375519" y="978474"/>
            <a:ext cx="8584163" cy="4093428"/>
          </a:xfrm>
          <a:prstGeom prst="rect">
            <a:avLst/>
          </a:prstGeom>
          <a:noFill/>
        </p:spPr>
        <p:txBody>
          <a:bodyPr wrap="square" rtlCol="0">
            <a:spAutoFit/>
          </a:bodyPr>
          <a:lstStyle/>
          <a:p>
            <a:r>
              <a:rPr lang="en-US" sz="2400" dirty="0"/>
              <a:t>Question #10</a:t>
            </a:r>
          </a:p>
          <a:p>
            <a:endParaRPr lang="en-US" sz="2400" dirty="0"/>
          </a:p>
          <a:p>
            <a:r>
              <a:rPr lang="en-US" sz="2400" dirty="0"/>
              <a:t>What internal temperature should the harissa honey chicken thighs reach when fully cooked?</a:t>
            </a:r>
          </a:p>
          <a:p>
            <a:endParaRPr lang="en-US" sz="2400" dirty="0"/>
          </a:p>
          <a:p>
            <a:pPr marL="342900" indent="-342900">
              <a:buAutoNum type="alphaUcPeriod"/>
            </a:pPr>
            <a:r>
              <a:rPr lang="en-US" sz="2400" dirty="0"/>
              <a:t>145°F</a:t>
            </a:r>
          </a:p>
          <a:p>
            <a:pPr marL="342900" indent="-342900">
              <a:buAutoNum type="alphaUcPeriod"/>
            </a:pPr>
            <a:r>
              <a:rPr lang="en-US" sz="2400" dirty="0"/>
              <a:t>155°F</a:t>
            </a:r>
          </a:p>
          <a:p>
            <a:pPr marL="342900" indent="-342900">
              <a:buAutoNum type="alphaUcPeriod"/>
            </a:pPr>
            <a:r>
              <a:rPr lang="en-US" sz="2400" dirty="0"/>
              <a:t>165°F</a:t>
            </a:r>
          </a:p>
          <a:p>
            <a:pPr marL="342900" indent="-342900">
              <a:buAutoNum type="alphaUcPeriod"/>
            </a:pPr>
            <a:r>
              <a:rPr lang="en-US" sz="2400" dirty="0"/>
              <a:t>185°F</a:t>
            </a:r>
          </a:p>
          <a:p>
            <a:endParaRPr lang="en-US" sz="4400" b="1" dirty="0"/>
          </a:p>
        </p:txBody>
      </p:sp>
      <p:sp>
        <p:nvSpPr>
          <p:cNvPr id="2" name="TextBox 1">
            <a:extLst>
              <a:ext uri="{FF2B5EF4-FFF2-40B4-BE49-F238E27FC236}">
                <a16:creationId xmlns:a16="http://schemas.microsoft.com/office/drawing/2014/main" id="{C74965EF-EEBE-0DAC-8250-384E715AD9DC}"/>
              </a:ext>
            </a:extLst>
          </p:cNvPr>
          <p:cNvSpPr txBox="1"/>
          <p:nvPr/>
        </p:nvSpPr>
        <p:spPr>
          <a:xfrm>
            <a:off x="5246665" y="6218080"/>
            <a:ext cx="1841739" cy="369332"/>
          </a:xfrm>
          <a:prstGeom prst="rect">
            <a:avLst/>
          </a:prstGeom>
          <a:noFill/>
        </p:spPr>
        <p:txBody>
          <a:bodyPr wrap="square" rtlCol="0">
            <a:spAutoFit/>
          </a:bodyPr>
          <a:lstStyle/>
          <a:p>
            <a:r>
              <a:rPr lang="en-US" b="1" dirty="0">
                <a:solidFill>
                  <a:schemeClr val="bg1"/>
                </a:solidFill>
              </a:rPr>
              <a:t>SEPTEMBER 2025</a:t>
            </a:r>
          </a:p>
        </p:txBody>
      </p:sp>
      <p:sp>
        <p:nvSpPr>
          <p:cNvPr id="5" name="TextBox 4">
            <a:extLst>
              <a:ext uri="{FF2B5EF4-FFF2-40B4-BE49-F238E27FC236}">
                <a16:creationId xmlns:a16="http://schemas.microsoft.com/office/drawing/2014/main" id="{9EAC3D7D-0A36-CE9B-D16B-84176A1AA280}"/>
              </a:ext>
            </a:extLst>
          </p:cNvPr>
          <p:cNvSpPr txBox="1"/>
          <p:nvPr/>
        </p:nvSpPr>
        <p:spPr>
          <a:xfrm>
            <a:off x="10888132" y="6218080"/>
            <a:ext cx="1027061" cy="369332"/>
          </a:xfrm>
          <a:prstGeom prst="rect">
            <a:avLst/>
          </a:prstGeom>
          <a:noFill/>
        </p:spPr>
        <p:txBody>
          <a:bodyPr wrap="square" rtlCol="0">
            <a:spAutoFit/>
          </a:bodyPr>
          <a:lstStyle/>
          <a:p>
            <a:r>
              <a:rPr lang="en-US" b="1" dirty="0">
                <a:solidFill>
                  <a:schemeClr val="bg1"/>
                </a:solidFill>
              </a:rPr>
              <a:t>HARISSA</a:t>
            </a:r>
          </a:p>
        </p:txBody>
      </p:sp>
      <p:pic>
        <p:nvPicPr>
          <p:cNvPr id="6" name="Picture 5">
            <a:extLst>
              <a:ext uri="{FF2B5EF4-FFF2-40B4-BE49-F238E27FC236}">
                <a16:creationId xmlns:a16="http://schemas.microsoft.com/office/drawing/2014/main" id="{2A1F7ACD-D9B9-2CC6-5B9B-DEF16E374862}"/>
              </a:ext>
            </a:extLst>
          </p:cNvPr>
          <p:cNvPicPr>
            <a:picLocks noChangeAspect="1"/>
          </p:cNvPicPr>
          <p:nvPr/>
        </p:nvPicPr>
        <p:blipFill>
          <a:blip r:embed="rId2">
            <a:extLst>
              <a:ext uri="{28A0092B-C50C-407E-A947-70E740481C1C}">
                <a14:useLocalDpi xmlns:a14="http://schemas.microsoft.com/office/drawing/2010/main" val="0"/>
              </a:ext>
            </a:extLst>
          </a:blip>
          <a:srcRect l="6155" t="198" r="36200" b="-198"/>
          <a:stretch>
            <a:fillRect/>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230451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arn(inVertical)">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barn(inVertical)">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animEffect transition="in" filter="barn(inVertical)">
                                      <p:cBhvr>
                                        <p:cTn id="22" dur="500"/>
                                        <p:tgtEl>
                                          <p:spTgt spid="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barn(inVertical)">
                                      <p:cBhvr>
                                        <p:cTn id="27" dur="500"/>
                                        <p:tgtEl>
                                          <p:spTgt spid="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xEl>
                                              <p:pRg st="7" end="7"/>
                                            </p:txEl>
                                          </p:spTgt>
                                        </p:tgtEl>
                                        <p:attrNameLst>
                                          <p:attrName>style.visibility</p:attrName>
                                        </p:attrNameLst>
                                      </p:cBhvr>
                                      <p:to>
                                        <p:strVal val="visible"/>
                                      </p:to>
                                    </p:set>
                                    <p:animEffect transition="in" filter="barn(inVertical)">
                                      <p:cBhvr>
                                        <p:cTn id="32"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23396127-9BE2-5B91-142F-4331D82E2649}"/>
              </a:ext>
            </a:extLst>
          </p:cNvPr>
          <p:cNvPicPr>
            <a:picLocks noChangeAspect="1"/>
          </p:cNvPicPr>
          <p:nvPr/>
        </p:nvPicPr>
        <p:blipFill>
          <a:blip r:embed="rId2">
            <a:extLst>
              <a:ext uri="{28A0092B-C50C-407E-A947-70E740481C1C}">
                <a14:useLocalDpi xmlns:a14="http://schemas.microsoft.com/office/drawing/2010/main" val="0"/>
              </a:ext>
            </a:extLst>
          </a:blip>
          <a:srcRect l="6155" t="198" r="36200" b="-198"/>
          <a:stretch>
            <a:fillRect/>
          </a:stretch>
        </p:blipFill>
        <p:spPr>
          <a:xfrm>
            <a:off x="512009" y="1988191"/>
            <a:ext cx="2491250" cy="2881617"/>
          </a:xfrm>
          <a:prstGeom prst="rect">
            <a:avLst/>
          </a:prstGeom>
          <a:ln w="76200">
            <a:solidFill>
              <a:schemeClr val="bg1"/>
            </a:solidFill>
          </a:ln>
        </p:spPr>
      </p:pic>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14D8AA3-BC47-74EC-7D2A-A7E7BAB0F0F6}"/>
              </a:ext>
            </a:extLst>
          </p:cNvPr>
          <p:cNvSpPr txBox="1"/>
          <p:nvPr/>
        </p:nvSpPr>
        <p:spPr>
          <a:xfrm>
            <a:off x="3353273" y="1020678"/>
            <a:ext cx="8584163" cy="5047536"/>
          </a:xfrm>
          <a:prstGeom prst="rect">
            <a:avLst/>
          </a:prstGeom>
          <a:noFill/>
        </p:spPr>
        <p:txBody>
          <a:bodyPr wrap="square" rtlCol="0">
            <a:spAutoFit/>
          </a:bodyPr>
          <a:lstStyle/>
          <a:p>
            <a:r>
              <a:rPr lang="en-US" sz="1400" dirty="0"/>
              <a:t>Harissa is a chili-based paste that originates from the Maghreb region of North Africa, with the strongest cultural ties to Tunisia, where it is considered a national condiment. Its history traces back to the 16th century, when chili peppers were introduced to the region from the Americas following Spanish and Portuguese exploration.</a:t>
            </a:r>
          </a:p>
          <a:p>
            <a:endParaRPr lang="en-US" sz="1400" dirty="0"/>
          </a:p>
          <a:p>
            <a:r>
              <a:rPr lang="en-US" sz="1400" dirty="0"/>
              <a:t>Tunisian cooks began blending these peppers with local spices, garlic, and olive oil, creating a distinctive paste that reflected both indigenous North African culinary traditions and the influence of global trade. Over centuries, harissa spread throughout Algeria, Morocco, and into parts of the Middle East, adapting slightly to local spice profiles while retaining its signature chili-forward character. Families take pride in their own recipes, which are often passed down through generations, with subtle differences in spice ratios or preparation methods.</a:t>
            </a:r>
          </a:p>
          <a:p>
            <a:endParaRPr lang="en-US" sz="1400" dirty="0"/>
          </a:p>
          <a:p>
            <a:r>
              <a:rPr lang="en-US" sz="1400" dirty="0"/>
              <a:t>Traditional harissa is made through a careful process that balances heat, aroma, and depth of flavor. Sun-dried or fresh red chilies form the foundation, often rehydrated and then ground with a mortar and pestle or, in modern settings, with mechanical grinders. Garlic, salt, and spices such as coriander, cumin, and caraway are incorporated, followed by a generous amount of olive oil, which both binds and preserves the paste. While commercial production now often uses industrial grinding and mixing equipment, artisanal producers in Tunisia and beyond still rely on hand-processing techniques, which they believe yield a more complex and aromatic result.</a:t>
            </a:r>
          </a:p>
          <a:p>
            <a:endParaRPr lang="en-US" sz="1400" dirty="0"/>
          </a:p>
          <a:p>
            <a:r>
              <a:rPr lang="en-US" sz="1400" dirty="0"/>
              <a:t>Through migration, trade, and the international popularity of North African cuisine, harissa has moved well beyond its original borders. It is now produced and enjoyed worldwide, from artisanal small-batch jars in European delicatessens to mass-market tubes in American grocery stores. Despite this globalization, the heart of harissa remains in the Maghreb, where it continues to serve as both a daily staple and a cultural emblem. In 2022, UNESCO added Tunisian harissa to its list of Intangible Cultural Heritage of Humanity, recognizing it as a living tradition that encompasses agricultural practices, food preservation techniques, and communal sharing.</a:t>
            </a: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ALL ABOUT HARISSA</a:t>
            </a:r>
          </a:p>
        </p:txBody>
      </p:sp>
      <p:sp>
        <p:nvSpPr>
          <p:cNvPr id="7" name="TextBox 6">
            <a:extLst>
              <a:ext uri="{FF2B5EF4-FFF2-40B4-BE49-F238E27FC236}">
                <a16:creationId xmlns:a16="http://schemas.microsoft.com/office/drawing/2014/main" id="{87851EF7-3EDA-2BF5-2909-BA521D546369}"/>
              </a:ext>
            </a:extLst>
          </p:cNvPr>
          <p:cNvSpPr txBox="1"/>
          <p:nvPr/>
        </p:nvSpPr>
        <p:spPr>
          <a:xfrm>
            <a:off x="5246665" y="6218080"/>
            <a:ext cx="1841739" cy="369332"/>
          </a:xfrm>
          <a:prstGeom prst="rect">
            <a:avLst/>
          </a:prstGeom>
          <a:noFill/>
        </p:spPr>
        <p:txBody>
          <a:bodyPr wrap="square" rtlCol="0">
            <a:spAutoFit/>
          </a:bodyPr>
          <a:lstStyle/>
          <a:p>
            <a:r>
              <a:rPr lang="en-US" b="1" dirty="0">
                <a:solidFill>
                  <a:schemeClr val="bg1"/>
                </a:solidFill>
              </a:rPr>
              <a:t>SEPTEMBER 2025</a:t>
            </a:r>
          </a:p>
        </p:txBody>
      </p:sp>
      <p:sp>
        <p:nvSpPr>
          <p:cNvPr id="9" name="TextBox 8">
            <a:extLst>
              <a:ext uri="{FF2B5EF4-FFF2-40B4-BE49-F238E27FC236}">
                <a16:creationId xmlns:a16="http://schemas.microsoft.com/office/drawing/2014/main" id="{AAC54736-E2A0-C86D-9B5A-120E5D7251FC}"/>
              </a:ext>
            </a:extLst>
          </p:cNvPr>
          <p:cNvSpPr txBox="1"/>
          <p:nvPr/>
        </p:nvSpPr>
        <p:spPr>
          <a:xfrm>
            <a:off x="10888132" y="6218080"/>
            <a:ext cx="1027061" cy="369332"/>
          </a:xfrm>
          <a:prstGeom prst="rect">
            <a:avLst/>
          </a:prstGeom>
          <a:noFill/>
        </p:spPr>
        <p:txBody>
          <a:bodyPr wrap="square" rtlCol="0">
            <a:spAutoFit/>
          </a:bodyPr>
          <a:lstStyle/>
          <a:p>
            <a:r>
              <a:rPr lang="en-US" b="1" dirty="0">
                <a:solidFill>
                  <a:schemeClr val="bg1"/>
                </a:solidFill>
              </a:rPr>
              <a:t>HARISSA</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Tree>
    <p:extLst>
      <p:ext uri="{BB962C8B-B14F-4D97-AF65-F5344CB8AC3E}">
        <p14:creationId xmlns:p14="http://schemas.microsoft.com/office/powerpoint/2010/main" val="375564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barn(inVertical)">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barn(inVertical)">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xEl>
                                              <p:pRg st="6" end="6"/>
                                            </p:txEl>
                                          </p:spTgt>
                                        </p:tgtEl>
                                        <p:attrNameLst>
                                          <p:attrName>style.visibility</p:attrName>
                                        </p:attrNameLst>
                                      </p:cBhvr>
                                      <p:to>
                                        <p:strVal val="visible"/>
                                      </p:to>
                                    </p:set>
                                    <p:animEffect transition="in" filter="barn(inVertical)">
                                      <p:cBhvr>
                                        <p:cTn id="22"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14D8AA3-BC47-74EC-7D2A-A7E7BAB0F0F6}"/>
              </a:ext>
            </a:extLst>
          </p:cNvPr>
          <p:cNvSpPr txBox="1"/>
          <p:nvPr/>
        </p:nvSpPr>
        <p:spPr>
          <a:xfrm>
            <a:off x="3331029" y="1536173"/>
            <a:ext cx="8584163" cy="40318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Stay tuned for the next ACF Ingredient of the Month! Be sure to visit the Online Learning Center (OLC) to download a copy of each month’s ingredient presentation. </a:t>
            </a:r>
            <a:r>
              <a:rPr lang="en-US" sz="1600" dirty="0">
                <a:solidFill>
                  <a:prstClr val="black"/>
                </a:solidFill>
                <a:latin typeface="Calibri" panose="020F0502020204030204"/>
              </a:rPr>
              <a:t>Don’t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forget to take the official IOTM quiz through the OLC to earn one hour of continuing education credits toward professional certification.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For more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www.acfchefs.org</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www.acfchefs.org/olc</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www.acfchefs.org/iotm</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sz="1600" dirty="0"/>
          </a:p>
          <a:p>
            <a:endParaRPr lang="en-US" sz="1600" dirty="0"/>
          </a:p>
          <a:p>
            <a:endParaRPr lang="en-US" sz="1600" dirty="0"/>
          </a:p>
          <a:p>
            <a:endParaRPr lang="en-US" sz="1600" dirty="0"/>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JOIN US NEXT MONTH!</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2" name="TextBox 1">
            <a:extLst>
              <a:ext uri="{FF2B5EF4-FFF2-40B4-BE49-F238E27FC236}">
                <a16:creationId xmlns:a16="http://schemas.microsoft.com/office/drawing/2014/main" id="{9D630870-A4E7-CD81-754C-1AEC1F1036B8}"/>
              </a:ext>
            </a:extLst>
          </p:cNvPr>
          <p:cNvSpPr txBox="1"/>
          <p:nvPr/>
        </p:nvSpPr>
        <p:spPr>
          <a:xfrm>
            <a:off x="5246665" y="6218080"/>
            <a:ext cx="1841739" cy="369332"/>
          </a:xfrm>
          <a:prstGeom prst="rect">
            <a:avLst/>
          </a:prstGeom>
          <a:noFill/>
        </p:spPr>
        <p:txBody>
          <a:bodyPr wrap="square" rtlCol="0">
            <a:spAutoFit/>
          </a:bodyPr>
          <a:lstStyle/>
          <a:p>
            <a:r>
              <a:rPr lang="en-US" b="1" dirty="0">
                <a:solidFill>
                  <a:schemeClr val="bg1"/>
                </a:solidFill>
              </a:rPr>
              <a:t>SEPTEMBER 2025</a:t>
            </a:r>
          </a:p>
        </p:txBody>
      </p:sp>
      <p:sp>
        <p:nvSpPr>
          <p:cNvPr id="5" name="TextBox 4">
            <a:extLst>
              <a:ext uri="{FF2B5EF4-FFF2-40B4-BE49-F238E27FC236}">
                <a16:creationId xmlns:a16="http://schemas.microsoft.com/office/drawing/2014/main" id="{8D27F6F9-B699-A9C3-13F2-BE5034164588}"/>
              </a:ext>
            </a:extLst>
          </p:cNvPr>
          <p:cNvSpPr txBox="1"/>
          <p:nvPr/>
        </p:nvSpPr>
        <p:spPr>
          <a:xfrm>
            <a:off x="10888132" y="6218080"/>
            <a:ext cx="1027061" cy="369332"/>
          </a:xfrm>
          <a:prstGeom prst="rect">
            <a:avLst/>
          </a:prstGeom>
          <a:noFill/>
        </p:spPr>
        <p:txBody>
          <a:bodyPr wrap="square" rtlCol="0">
            <a:spAutoFit/>
          </a:bodyPr>
          <a:lstStyle/>
          <a:p>
            <a:r>
              <a:rPr lang="en-US" b="1" dirty="0">
                <a:solidFill>
                  <a:schemeClr val="bg1"/>
                </a:solidFill>
              </a:rPr>
              <a:t>HARISSA</a:t>
            </a:r>
          </a:p>
        </p:txBody>
      </p:sp>
      <p:pic>
        <p:nvPicPr>
          <p:cNvPr id="6" name="Picture 5">
            <a:extLst>
              <a:ext uri="{FF2B5EF4-FFF2-40B4-BE49-F238E27FC236}">
                <a16:creationId xmlns:a16="http://schemas.microsoft.com/office/drawing/2014/main" id="{88F51114-8C6C-1B1B-BD8E-4668FC85083A}"/>
              </a:ext>
            </a:extLst>
          </p:cNvPr>
          <p:cNvPicPr>
            <a:picLocks noChangeAspect="1"/>
          </p:cNvPicPr>
          <p:nvPr/>
        </p:nvPicPr>
        <p:blipFill>
          <a:blip r:embed="rId5">
            <a:extLst>
              <a:ext uri="{28A0092B-C50C-407E-A947-70E740481C1C}">
                <a14:useLocalDpi xmlns:a14="http://schemas.microsoft.com/office/drawing/2010/main" val="0"/>
              </a:ext>
            </a:extLst>
          </a:blip>
          <a:srcRect l="6155" t="198" r="36200" b="-198"/>
          <a:stretch>
            <a:fillRect/>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2214996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2" name="TextBox 1">
            <a:extLst>
              <a:ext uri="{FF2B5EF4-FFF2-40B4-BE49-F238E27FC236}">
                <a16:creationId xmlns:a16="http://schemas.microsoft.com/office/drawing/2014/main" id="{9C8937B0-F42A-126A-D447-55445E406EC1}"/>
              </a:ext>
            </a:extLst>
          </p:cNvPr>
          <p:cNvSpPr txBox="1"/>
          <p:nvPr/>
        </p:nvSpPr>
        <p:spPr>
          <a:xfrm>
            <a:off x="2239617" y="5874792"/>
            <a:ext cx="8110331" cy="246221"/>
          </a:xfrm>
          <a:prstGeom prst="rect">
            <a:avLst/>
          </a:prstGeom>
          <a:noFill/>
        </p:spPr>
        <p:txBody>
          <a:bodyPr wrap="square" rtlCol="0">
            <a:spAutoFit/>
          </a:bodyPr>
          <a:lstStyle/>
          <a:p>
            <a:r>
              <a:rPr lang="en-US" sz="1000" i="1" dirty="0"/>
              <a:t>Nutritional Information/Values from </a:t>
            </a:r>
            <a:r>
              <a:rPr lang="en-US" sz="1000" i="1" dirty="0">
                <a:hlinkClick r:id="rId2"/>
              </a:rPr>
              <a:t>USDA FoodData Central</a:t>
            </a:r>
            <a:endParaRPr lang="en-US" sz="1000" i="1" dirty="0"/>
          </a:p>
        </p:txBody>
      </p:sp>
      <p:sp>
        <p:nvSpPr>
          <p:cNvPr id="9" name="TextBox 8">
            <a:extLst>
              <a:ext uri="{FF2B5EF4-FFF2-40B4-BE49-F238E27FC236}">
                <a16:creationId xmlns:a16="http://schemas.microsoft.com/office/drawing/2014/main" id="{A05BAFED-8230-5DEB-DEF0-ADE4EE05E8C9}"/>
              </a:ext>
            </a:extLst>
          </p:cNvPr>
          <p:cNvSpPr txBox="1"/>
          <p:nvPr/>
        </p:nvSpPr>
        <p:spPr>
          <a:xfrm>
            <a:off x="3353273" y="1020678"/>
            <a:ext cx="8584163" cy="4616648"/>
          </a:xfrm>
          <a:prstGeom prst="rect">
            <a:avLst/>
          </a:prstGeom>
          <a:noFill/>
        </p:spPr>
        <p:txBody>
          <a:bodyPr wrap="square" rtlCol="0">
            <a:spAutoFit/>
          </a:bodyPr>
          <a:lstStyle/>
          <a:p>
            <a:r>
              <a:rPr lang="en-US" sz="1400" dirty="0"/>
              <a:t>Harissa’s nutritional profile varies by brand and recipe with some blends are richer in oil, while others are more pepper-forward. Though not a major source of nutrients in large quantities, it stands out as a flavorful, nutrient-dense condiment. In moderation, harissa enhances vitamin intake, delivers metabolism- and heart-supporting compounds, and adds vibrant, healthful spice to dishes.</a:t>
            </a:r>
          </a:p>
          <a:p>
            <a:endParaRPr lang="en-US" sz="1400" dirty="0"/>
          </a:p>
          <a:p>
            <a:r>
              <a:rPr lang="en-US" sz="1400" b="1" dirty="0"/>
              <a:t>Nutritional Profile (approx. 2 tablespoons):</a:t>
            </a:r>
          </a:p>
          <a:p>
            <a:endParaRPr lang="en-US" sz="1400" dirty="0"/>
          </a:p>
          <a:p>
            <a:r>
              <a:rPr lang="en-US" sz="1400" b="1" dirty="0"/>
              <a:t>Vitamin C — 34% DV: </a:t>
            </a:r>
            <a:r>
              <a:rPr lang="en-US" sz="1400" dirty="0"/>
              <a:t>Boosts immunity, aids collagen production, and acts as an antioxidant</a:t>
            </a:r>
          </a:p>
          <a:p>
            <a:endParaRPr lang="en-US" sz="1400" dirty="0"/>
          </a:p>
          <a:p>
            <a:r>
              <a:rPr lang="en-US" sz="1400" b="1" dirty="0"/>
              <a:t>Iron — 6% DV: </a:t>
            </a:r>
            <a:r>
              <a:rPr lang="en-US" sz="1400" dirty="0"/>
              <a:t>Essential for oxygen transport in blood and energy production</a:t>
            </a:r>
          </a:p>
          <a:p>
            <a:endParaRPr lang="en-US" sz="1400" dirty="0"/>
          </a:p>
          <a:p>
            <a:r>
              <a:rPr lang="en-US" sz="1400" b="1" dirty="0"/>
              <a:t>Vitamin B6 — 6% DV: </a:t>
            </a:r>
            <a:r>
              <a:rPr lang="en-US" sz="1400" dirty="0"/>
              <a:t>Helps convert food into energy and supports brain health</a:t>
            </a:r>
          </a:p>
          <a:p>
            <a:endParaRPr lang="en-US" sz="1400" dirty="0"/>
          </a:p>
          <a:p>
            <a:r>
              <a:rPr lang="en-US" sz="1400" b="1" dirty="0"/>
              <a:t>Vitamin A — 5% DV: </a:t>
            </a:r>
            <a:r>
              <a:rPr lang="en-US" sz="1400" dirty="0"/>
              <a:t>Supports vision, skin health, and immune function</a:t>
            </a:r>
          </a:p>
          <a:p>
            <a:endParaRPr lang="en-US" sz="1400" dirty="0"/>
          </a:p>
          <a:p>
            <a:r>
              <a:rPr lang="en-US" sz="1400" b="1" dirty="0"/>
              <a:t>Fiber — 2% DV: </a:t>
            </a:r>
            <a:r>
              <a:rPr lang="en-US" sz="1400" dirty="0"/>
              <a:t>Promotes healthy digestion and supports heart health</a:t>
            </a:r>
          </a:p>
          <a:p>
            <a:endParaRPr lang="en-US" sz="1400" dirty="0"/>
          </a:p>
          <a:p>
            <a:r>
              <a:rPr lang="en-US" sz="1400" b="1" dirty="0"/>
              <a:t>Calcium — 1% DV: </a:t>
            </a:r>
            <a:r>
              <a:rPr lang="en-US" sz="1400" dirty="0"/>
              <a:t>Strengthens bones and teeth, supports muscle and nerve function</a:t>
            </a:r>
          </a:p>
          <a:p>
            <a:endParaRPr lang="en-US" sz="1400" dirty="0"/>
          </a:p>
          <a:p>
            <a:r>
              <a:rPr lang="en-US" sz="1400" b="1" dirty="0"/>
              <a:t>Potassium — 1% DV: </a:t>
            </a:r>
            <a:r>
              <a:rPr lang="en-US" sz="1400" dirty="0"/>
              <a:t>Helps regulate fluid balance, supports muscle health, and maintains healthy blood pressure</a:t>
            </a:r>
          </a:p>
          <a:p>
            <a:endParaRPr lang="en-US" sz="1400" dirty="0"/>
          </a:p>
        </p:txBody>
      </p:sp>
      <p:sp>
        <p:nvSpPr>
          <p:cNvPr id="12" name="TextBox 11">
            <a:extLst>
              <a:ext uri="{FF2B5EF4-FFF2-40B4-BE49-F238E27FC236}">
                <a16:creationId xmlns:a16="http://schemas.microsoft.com/office/drawing/2014/main" id="{A94D2ACF-552D-8C31-FAD6-8B4B79F5E4F4}"/>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HEALTHY INGREDIENT CONTRIBUTION</a:t>
            </a:r>
          </a:p>
        </p:txBody>
      </p:sp>
      <p:sp>
        <p:nvSpPr>
          <p:cNvPr id="3" name="TextBox 2">
            <a:extLst>
              <a:ext uri="{FF2B5EF4-FFF2-40B4-BE49-F238E27FC236}">
                <a16:creationId xmlns:a16="http://schemas.microsoft.com/office/drawing/2014/main" id="{2B9D8BEA-215C-0AD0-6BFD-BC86F873E264}"/>
              </a:ext>
            </a:extLst>
          </p:cNvPr>
          <p:cNvSpPr txBox="1"/>
          <p:nvPr/>
        </p:nvSpPr>
        <p:spPr>
          <a:xfrm>
            <a:off x="5246665" y="6218080"/>
            <a:ext cx="1841739" cy="369332"/>
          </a:xfrm>
          <a:prstGeom prst="rect">
            <a:avLst/>
          </a:prstGeom>
          <a:noFill/>
        </p:spPr>
        <p:txBody>
          <a:bodyPr wrap="square" rtlCol="0">
            <a:spAutoFit/>
          </a:bodyPr>
          <a:lstStyle/>
          <a:p>
            <a:r>
              <a:rPr lang="en-US" b="1" dirty="0">
                <a:solidFill>
                  <a:schemeClr val="bg1"/>
                </a:solidFill>
              </a:rPr>
              <a:t>SEPTEMBER 2025</a:t>
            </a:r>
          </a:p>
        </p:txBody>
      </p:sp>
      <p:sp>
        <p:nvSpPr>
          <p:cNvPr id="5" name="TextBox 4">
            <a:extLst>
              <a:ext uri="{FF2B5EF4-FFF2-40B4-BE49-F238E27FC236}">
                <a16:creationId xmlns:a16="http://schemas.microsoft.com/office/drawing/2014/main" id="{204FCB92-034A-BD97-A487-9A8A567F2435}"/>
              </a:ext>
            </a:extLst>
          </p:cNvPr>
          <p:cNvSpPr txBox="1"/>
          <p:nvPr/>
        </p:nvSpPr>
        <p:spPr>
          <a:xfrm>
            <a:off x="10888132" y="6218080"/>
            <a:ext cx="1027061" cy="369332"/>
          </a:xfrm>
          <a:prstGeom prst="rect">
            <a:avLst/>
          </a:prstGeom>
          <a:noFill/>
        </p:spPr>
        <p:txBody>
          <a:bodyPr wrap="square" rtlCol="0">
            <a:spAutoFit/>
          </a:bodyPr>
          <a:lstStyle/>
          <a:p>
            <a:r>
              <a:rPr lang="en-US" b="1" dirty="0">
                <a:solidFill>
                  <a:schemeClr val="bg1"/>
                </a:solidFill>
              </a:rPr>
              <a:t>HARISSA</a:t>
            </a:r>
          </a:p>
        </p:txBody>
      </p:sp>
      <p:pic>
        <p:nvPicPr>
          <p:cNvPr id="6" name="Picture 5">
            <a:extLst>
              <a:ext uri="{FF2B5EF4-FFF2-40B4-BE49-F238E27FC236}">
                <a16:creationId xmlns:a16="http://schemas.microsoft.com/office/drawing/2014/main" id="{94E1776C-1CCB-67EF-68A2-BAED39F3527E}"/>
              </a:ext>
            </a:extLst>
          </p:cNvPr>
          <p:cNvPicPr>
            <a:picLocks noChangeAspect="1"/>
          </p:cNvPicPr>
          <p:nvPr/>
        </p:nvPicPr>
        <p:blipFill>
          <a:blip r:embed="rId3">
            <a:extLst>
              <a:ext uri="{28A0092B-C50C-407E-A947-70E740481C1C}">
                <a14:useLocalDpi xmlns:a14="http://schemas.microsoft.com/office/drawing/2010/main" val="0"/>
              </a:ext>
            </a:extLst>
          </a:blip>
          <a:srcRect l="6155" t="198" r="36200" b="-198"/>
          <a:stretch>
            <a:fillRect/>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314385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arn(inVertical)">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barn(inVertical)">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barn(inVertical)">
                                      <p:cBhvr>
                                        <p:cTn id="22" dur="500"/>
                                        <p:tgtEl>
                                          <p:spTgt spid="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animEffect transition="in" filter="barn(inVertical)">
                                      <p:cBhvr>
                                        <p:cTn id="27" dur="500"/>
                                        <p:tgtEl>
                                          <p:spTgt spid="9">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xEl>
                                              <p:pRg st="10" end="10"/>
                                            </p:txEl>
                                          </p:spTgt>
                                        </p:tgtEl>
                                        <p:attrNameLst>
                                          <p:attrName>style.visibility</p:attrName>
                                        </p:attrNameLst>
                                      </p:cBhvr>
                                      <p:to>
                                        <p:strVal val="visible"/>
                                      </p:to>
                                    </p:set>
                                    <p:animEffect transition="in" filter="barn(inVertical)">
                                      <p:cBhvr>
                                        <p:cTn id="32" dur="500"/>
                                        <p:tgtEl>
                                          <p:spTgt spid="9">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
                                            <p:txEl>
                                              <p:pRg st="12" end="12"/>
                                            </p:txEl>
                                          </p:spTgt>
                                        </p:tgtEl>
                                        <p:attrNameLst>
                                          <p:attrName>style.visibility</p:attrName>
                                        </p:attrNameLst>
                                      </p:cBhvr>
                                      <p:to>
                                        <p:strVal val="visible"/>
                                      </p:to>
                                    </p:set>
                                    <p:animEffect transition="in" filter="barn(inVertical)">
                                      <p:cBhvr>
                                        <p:cTn id="37" dur="500"/>
                                        <p:tgtEl>
                                          <p:spTgt spid="9">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9">
                                            <p:txEl>
                                              <p:pRg st="14" end="14"/>
                                            </p:txEl>
                                          </p:spTgt>
                                        </p:tgtEl>
                                        <p:attrNameLst>
                                          <p:attrName>style.visibility</p:attrName>
                                        </p:attrNameLst>
                                      </p:cBhvr>
                                      <p:to>
                                        <p:strVal val="visible"/>
                                      </p:to>
                                    </p:set>
                                    <p:animEffect transition="in" filter="barn(inVertical)">
                                      <p:cBhvr>
                                        <p:cTn id="42" dur="500"/>
                                        <p:tgtEl>
                                          <p:spTgt spid="9">
                                            <p:txEl>
                                              <p:pRg st="14" end="1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9">
                                            <p:txEl>
                                              <p:pRg st="16" end="16"/>
                                            </p:txEl>
                                          </p:spTgt>
                                        </p:tgtEl>
                                        <p:attrNameLst>
                                          <p:attrName>style.visibility</p:attrName>
                                        </p:attrNameLst>
                                      </p:cBhvr>
                                      <p:to>
                                        <p:strVal val="visible"/>
                                      </p:to>
                                    </p:set>
                                    <p:animEffect transition="in" filter="barn(inVertical)">
                                      <p:cBhvr>
                                        <p:cTn id="47" dur="500"/>
                                        <p:tgtEl>
                                          <p:spTgt spid="9">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11" name="TextBox 10">
            <a:extLst>
              <a:ext uri="{FF2B5EF4-FFF2-40B4-BE49-F238E27FC236}">
                <a16:creationId xmlns:a16="http://schemas.microsoft.com/office/drawing/2014/main" id="{5D2C3D49-8237-1965-530A-B33ECB8257B6}"/>
              </a:ext>
            </a:extLst>
          </p:cNvPr>
          <p:cNvSpPr txBox="1"/>
          <p:nvPr/>
        </p:nvSpPr>
        <p:spPr>
          <a:xfrm>
            <a:off x="3353273" y="1020678"/>
            <a:ext cx="8584163" cy="5262979"/>
          </a:xfrm>
          <a:prstGeom prst="rect">
            <a:avLst/>
          </a:prstGeom>
          <a:noFill/>
        </p:spPr>
        <p:txBody>
          <a:bodyPr wrap="square" rtlCol="0">
            <a:spAutoFit/>
          </a:bodyPr>
          <a:lstStyle/>
          <a:p>
            <a:r>
              <a:rPr lang="en-US" sz="1400" dirty="0"/>
              <a:t>Harissa isn’t just one paste with a one-note flavor. It has many regional styles and variations, influenced by local peppers, spices, and traditions. Here’s a breakdown:</a:t>
            </a:r>
          </a:p>
          <a:p>
            <a:endParaRPr lang="en-US" sz="1400" dirty="0"/>
          </a:p>
          <a:p>
            <a:r>
              <a:rPr lang="en-US" sz="1400" b="1" dirty="0"/>
              <a:t>By Texture &amp; Form:</a:t>
            </a:r>
          </a:p>
          <a:p>
            <a:pPr marL="285750" indent="-285750">
              <a:buFont typeface="Arial" panose="020B0604020202020204" pitchFamily="34" charset="0"/>
              <a:buChar char="•"/>
            </a:pPr>
            <a:r>
              <a:rPr lang="en-US" sz="1400" b="1" dirty="0"/>
              <a:t>Traditional Paste </a:t>
            </a:r>
            <a:r>
              <a:rPr lang="en-US" sz="1400" dirty="0"/>
              <a:t>– Thick chili paste made with peppers, garlic, olive oil, and spices; most common.</a:t>
            </a:r>
          </a:p>
          <a:p>
            <a:pPr marL="285750" indent="-285750">
              <a:buFont typeface="Arial" panose="020B0604020202020204" pitchFamily="34" charset="0"/>
              <a:buChar char="•"/>
            </a:pPr>
            <a:r>
              <a:rPr lang="en-US" sz="1400" b="1" dirty="0"/>
              <a:t>Powdered Harissa </a:t>
            </a:r>
            <a:r>
              <a:rPr lang="en-US" sz="1400" dirty="0"/>
              <a:t>– Dried spice blend version; rehydrated with oil/water or sprinkled as seasoning.</a:t>
            </a:r>
          </a:p>
          <a:p>
            <a:pPr marL="285750" indent="-285750">
              <a:buFont typeface="Arial" panose="020B0604020202020204" pitchFamily="34" charset="0"/>
              <a:buChar char="•"/>
            </a:pPr>
            <a:r>
              <a:rPr lang="en-US" sz="1400" b="1" dirty="0"/>
              <a:t>Sauce / Condiment Form </a:t>
            </a:r>
            <a:r>
              <a:rPr lang="en-US" sz="1400" dirty="0"/>
              <a:t>– Thinner, bottled version (similar to hot sauce) for easy pouring.</a:t>
            </a:r>
          </a:p>
          <a:p>
            <a:pPr marL="285750" indent="-285750">
              <a:buFont typeface="Arial" panose="020B0604020202020204" pitchFamily="34" charset="0"/>
              <a:buChar char="•"/>
            </a:pPr>
            <a:endParaRPr lang="en-US" sz="1400" dirty="0"/>
          </a:p>
          <a:p>
            <a:r>
              <a:rPr lang="en-US" sz="1400" b="1" dirty="0"/>
              <a:t>By Heat Level:</a:t>
            </a:r>
          </a:p>
          <a:p>
            <a:pPr marL="285750" indent="-285750">
              <a:buFont typeface="Arial" panose="020B0604020202020204" pitchFamily="34" charset="0"/>
              <a:buChar char="•"/>
            </a:pPr>
            <a:r>
              <a:rPr lang="en-US" sz="1400" b="1" dirty="0"/>
              <a:t>Mild Harissa </a:t>
            </a:r>
            <a:r>
              <a:rPr lang="en-US" sz="1400" dirty="0"/>
              <a:t>– Uses sweeter, milder chilies (like roasted red peppers); more smoky than hot.</a:t>
            </a:r>
          </a:p>
          <a:p>
            <a:pPr marL="285750" indent="-285750">
              <a:buFont typeface="Arial" panose="020B0604020202020204" pitchFamily="34" charset="0"/>
              <a:buChar char="•"/>
            </a:pPr>
            <a:r>
              <a:rPr lang="en-US" sz="1400" b="1" dirty="0"/>
              <a:t>Medium/Classic </a:t>
            </a:r>
            <a:r>
              <a:rPr lang="en-US" sz="1400" dirty="0"/>
              <a:t>– Balanced heat from North African chilies, garlic, and spices; versatile everyday version.</a:t>
            </a:r>
          </a:p>
          <a:p>
            <a:pPr marL="285750" indent="-285750">
              <a:buFont typeface="Arial" panose="020B0604020202020204" pitchFamily="34" charset="0"/>
              <a:buChar char="•"/>
            </a:pPr>
            <a:r>
              <a:rPr lang="en-US" sz="1400" b="1" dirty="0"/>
              <a:t>Extra Hot </a:t>
            </a:r>
            <a:r>
              <a:rPr lang="en-US" sz="1400" dirty="0"/>
              <a:t>– Made with fiery peppers like bird’s eye or cayenne; intense and pungent.</a:t>
            </a:r>
          </a:p>
          <a:p>
            <a:pPr marL="285750" indent="-285750">
              <a:buFont typeface="Arial" panose="020B0604020202020204" pitchFamily="34" charset="0"/>
              <a:buChar char="•"/>
            </a:pPr>
            <a:endParaRPr lang="en-US" sz="1400" dirty="0"/>
          </a:p>
          <a:p>
            <a:r>
              <a:rPr lang="en-US" sz="1400" b="1" dirty="0"/>
              <a:t>By Regional Style:</a:t>
            </a:r>
          </a:p>
          <a:p>
            <a:pPr marL="285750" indent="-285750">
              <a:buFont typeface="Arial" panose="020B0604020202020204" pitchFamily="34" charset="0"/>
              <a:buChar char="•"/>
            </a:pPr>
            <a:r>
              <a:rPr lang="en-US" sz="1400" b="1" dirty="0"/>
              <a:t>Tunisian</a:t>
            </a:r>
            <a:r>
              <a:rPr lang="en-US" sz="1400" dirty="0"/>
              <a:t> – Bold and fiery, often with caraway, cumin, and coriander</a:t>
            </a:r>
          </a:p>
          <a:p>
            <a:pPr marL="285750" indent="-285750">
              <a:buFont typeface="Arial" panose="020B0604020202020204" pitchFamily="34" charset="0"/>
              <a:buChar char="•"/>
            </a:pPr>
            <a:r>
              <a:rPr lang="en-US" sz="1400" b="1" dirty="0"/>
              <a:t>Moroccan </a:t>
            </a:r>
            <a:r>
              <a:rPr lang="en-US" sz="1400" dirty="0"/>
              <a:t>– More aromatic and complex, often includes preserved lemon or rose petals</a:t>
            </a:r>
          </a:p>
          <a:p>
            <a:pPr marL="285750" indent="-285750">
              <a:buFont typeface="Arial" panose="020B0604020202020204" pitchFamily="34" charset="0"/>
              <a:buChar char="•"/>
            </a:pPr>
            <a:r>
              <a:rPr lang="en-US" sz="1400" b="1" dirty="0"/>
              <a:t>Algerian</a:t>
            </a:r>
            <a:r>
              <a:rPr lang="en-US" sz="1400" dirty="0"/>
              <a:t> – Earthier with strong cumin and caraway notes, often used as both a condiment and cooking base</a:t>
            </a:r>
          </a:p>
          <a:p>
            <a:pPr marL="285750" indent="-285750">
              <a:buFont typeface="Arial" panose="020B0604020202020204" pitchFamily="34" charset="0"/>
              <a:buChar char="•"/>
            </a:pPr>
            <a:r>
              <a:rPr lang="en-US" sz="1400" b="1" dirty="0"/>
              <a:t>Libyan</a:t>
            </a:r>
            <a:r>
              <a:rPr lang="en-US" sz="1400" dirty="0"/>
              <a:t> – Typically very spicy and chili-forward, often served alongside bread, meats, or couscous</a:t>
            </a:r>
          </a:p>
          <a:p>
            <a:pPr marL="285750" indent="-285750">
              <a:buFont typeface="Arial" panose="020B0604020202020204" pitchFamily="34" charset="0"/>
              <a:buChar char="•"/>
            </a:pPr>
            <a:endParaRPr lang="en-US" sz="1400" dirty="0"/>
          </a:p>
          <a:p>
            <a:r>
              <a:rPr lang="en-US" sz="1400" b="1" dirty="0"/>
              <a:t>By Flavor Addition / Modern Twists:</a:t>
            </a:r>
          </a:p>
          <a:p>
            <a:pPr marL="285750" indent="-285750">
              <a:buFont typeface="Arial" panose="020B0604020202020204" pitchFamily="34" charset="0"/>
              <a:buChar char="•"/>
            </a:pPr>
            <a:r>
              <a:rPr lang="en-US" sz="1400" b="1" dirty="0"/>
              <a:t>Smoked Harissa </a:t>
            </a:r>
            <a:r>
              <a:rPr lang="en-US" sz="1400" dirty="0"/>
              <a:t>– Uses smoked chilies for depth and complexity.</a:t>
            </a:r>
          </a:p>
          <a:p>
            <a:pPr marL="285750" indent="-285750">
              <a:buFont typeface="Arial" panose="020B0604020202020204" pitchFamily="34" charset="0"/>
              <a:buChar char="•"/>
            </a:pPr>
            <a:r>
              <a:rPr lang="en-US" sz="1400" b="1" dirty="0"/>
              <a:t>Herbed Harissa </a:t>
            </a:r>
            <a:r>
              <a:rPr lang="en-US" sz="1400" dirty="0"/>
              <a:t>– Includes mint, parsley, or cilantro for freshness.</a:t>
            </a:r>
          </a:p>
          <a:p>
            <a:pPr marL="285750" indent="-285750">
              <a:buFont typeface="Arial" panose="020B0604020202020204" pitchFamily="34" charset="0"/>
              <a:buChar char="•"/>
            </a:pPr>
            <a:r>
              <a:rPr lang="en-US" sz="1400" b="1" dirty="0"/>
              <a:t>Citrus Harissa </a:t>
            </a:r>
            <a:r>
              <a:rPr lang="en-US" sz="1400" dirty="0"/>
              <a:t>– Infused with lemon or orange zest for brightness.</a:t>
            </a:r>
          </a:p>
          <a:p>
            <a:pPr marL="285750" indent="-285750">
              <a:buFont typeface="Arial" panose="020B0604020202020204" pitchFamily="34" charset="0"/>
              <a:buChar char="•"/>
            </a:pPr>
            <a:r>
              <a:rPr lang="en-US" sz="1400" b="1" dirty="0"/>
              <a:t>Sweet Harissa </a:t>
            </a:r>
            <a:r>
              <a:rPr lang="en-US" sz="1400" dirty="0"/>
              <a:t>– Balances heat with roasted bell peppers, tomatoes, or even a touch of honey.</a:t>
            </a:r>
          </a:p>
        </p:txBody>
      </p:sp>
      <p:sp>
        <p:nvSpPr>
          <p:cNvPr id="12" name="TextBox 11">
            <a:extLst>
              <a:ext uri="{FF2B5EF4-FFF2-40B4-BE49-F238E27FC236}">
                <a16:creationId xmlns:a16="http://schemas.microsoft.com/office/drawing/2014/main" id="{FA74940A-27DB-5F32-FE26-A919940DE1CA}"/>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TYPES AND VARIETIES</a:t>
            </a:r>
          </a:p>
        </p:txBody>
      </p:sp>
      <p:sp>
        <p:nvSpPr>
          <p:cNvPr id="2" name="TextBox 1">
            <a:extLst>
              <a:ext uri="{FF2B5EF4-FFF2-40B4-BE49-F238E27FC236}">
                <a16:creationId xmlns:a16="http://schemas.microsoft.com/office/drawing/2014/main" id="{D61B7344-D18A-8F1D-6389-13D4DA751545}"/>
              </a:ext>
            </a:extLst>
          </p:cNvPr>
          <p:cNvSpPr txBox="1"/>
          <p:nvPr/>
        </p:nvSpPr>
        <p:spPr>
          <a:xfrm>
            <a:off x="5246665" y="6218080"/>
            <a:ext cx="1841739" cy="369332"/>
          </a:xfrm>
          <a:prstGeom prst="rect">
            <a:avLst/>
          </a:prstGeom>
          <a:noFill/>
        </p:spPr>
        <p:txBody>
          <a:bodyPr wrap="square" rtlCol="0">
            <a:spAutoFit/>
          </a:bodyPr>
          <a:lstStyle/>
          <a:p>
            <a:r>
              <a:rPr lang="en-US" b="1" dirty="0">
                <a:solidFill>
                  <a:schemeClr val="bg1"/>
                </a:solidFill>
              </a:rPr>
              <a:t>SEPTEMBER 2025</a:t>
            </a:r>
          </a:p>
        </p:txBody>
      </p:sp>
      <p:sp>
        <p:nvSpPr>
          <p:cNvPr id="3" name="TextBox 2">
            <a:extLst>
              <a:ext uri="{FF2B5EF4-FFF2-40B4-BE49-F238E27FC236}">
                <a16:creationId xmlns:a16="http://schemas.microsoft.com/office/drawing/2014/main" id="{68191761-2750-14E4-7F93-141F8A77608B}"/>
              </a:ext>
            </a:extLst>
          </p:cNvPr>
          <p:cNvSpPr txBox="1"/>
          <p:nvPr/>
        </p:nvSpPr>
        <p:spPr>
          <a:xfrm>
            <a:off x="10888132" y="6218080"/>
            <a:ext cx="1027061" cy="369332"/>
          </a:xfrm>
          <a:prstGeom prst="rect">
            <a:avLst/>
          </a:prstGeom>
          <a:noFill/>
        </p:spPr>
        <p:txBody>
          <a:bodyPr wrap="square" rtlCol="0">
            <a:spAutoFit/>
          </a:bodyPr>
          <a:lstStyle/>
          <a:p>
            <a:r>
              <a:rPr lang="en-US" b="1" dirty="0">
                <a:solidFill>
                  <a:schemeClr val="bg1"/>
                </a:solidFill>
              </a:rPr>
              <a:t>HARISSA</a:t>
            </a:r>
          </a:p>
        </p:txBody>
      </p:sp>
      <p:pic>
        <p:nvPicPr>
          <p:cNvPr id="5" name="Picture 4">
            <a:extLst>
              <a:ext uri="{FF2B5EF4-FFF2-40B4-BE49-F238E27FC236}">
                <a16:creationId xmlns:a16="http://schemas.microsoft.com/office/drawing/2014/main" id="{97DE86F4-A83D-3334-09C8-C9238D7EB5D1}"/>
              </a:ext>
            </a:extLst>
          </p:cNvPr>
          <p:cNvPicPr>
            <a:picLocks noChangeAspect="1"/>
          </p:cNvPicPr>
          <p:nvPr/>
        </p:nvPicPr>
        <p:blipFill>
          <a:blip r:embed="rId2">
            <a:extLst>
              <a:ext uri="{28A0092B-C50C-407E-A947-70E740481C1C}">
                <a14:useLocalDpi xmlns:a14="http://schemas.microsoft.com/office/drawing/2010/main" val="0"/>
              </a:ext>
            </a:extLst>
          </a:blip>
          <a:srcRect l="6155" t="198" r="36200" b="-198"/>
          <a:stretch>
            <a:fillRect/>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322816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barn(inVertical)">
                                      <p:cBhvr>
                                        <p:cTn id="12" dur="500"/>
                                        <p:tgtEl>
                                          <p:spTgt spid="11">
                                            <p:txEl>
                                              <p:pRg st="2" end="2"/>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11">
                                            <p:txEl>
                                              <p:pRg st="7" end="7"/>
                                            </p:txEl>
                                          </p:spTgt>
                                        </p:tgtEl>
                                        <p:attrNameLst>
                                          <p:attrName>style.visibility</p:attrName>
                                        </p:attrNameLst>
                                      </p:cBhvr>
                                      <p:to>
                                        <p:strVal val="visible"/>
                                      </p:to>
                                    </p:set>
                                    <p:animEffect transition="in" filter="barn(inVertical)">
                                      <p:cBhvr>
                                        <p:cTn id="15" dur="500"/>
                                        <p:tgtEl>
                                          <p:spTgt spid="11">
                                            <p:txEl>
                                              <p:pRg st="7" end="7"/>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11">
                                            <p:txEl>
                                              <p:pRg st="12" end="12"/>
                                            </p:txEl>
                                          </p:spTgt>
                                        </p:tgtEl>
                                        <p:attrNameLst>
                                          <p:attrName>style.visibility</p:attrName>
                                        </p:attrNameLst>
                                      </p:cBhvr>
                                      <p:to>
                                        <p:strVal val="visible"/>
                                      </p:to>
                                    </p:set>
                                    <p:animEffect transition="in" filter="barn(inVertical)">
                                      <p:cBhvr>
                                        <p:cTn id="18" dur="500"/>
                                        <p:tgtEl>
                                          <p:spTgt spid="11">
                                            <p:txEl>
                                              <p:pRg st="12" end="1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11">
                                            <p:txEl>
                                              <p:pRg st="18" end="18"/>
                                            </p:txEl>
                                          </p:spTgt>
                                        </p:tgtEl>
                                        <p:attrNameLst>
                                          <p:attrName>style.visibility</p:attrName>
                                        </p:attrNameLst>
                                      </p:cBhvr>
                                      <p:to>
                                        <p:strVal val="visible"/>
                                      </p:to>
                                    </p:set>
                                    <p:animEffect transition="in" filter="barn(inVertical)">
                                      <p:cBhvr>
                                        <p:cTn id="21" dur="500"/>
                                        <p:tgtEl>
                                          <p:spTgt spid="11">
                                            <p:txEl>
                                              <p:pRg st="18" end="18"/>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1">
                                            <p:txEl>
                                              <p:pRg st="3" end="3"/>
                                            </p:txEl>
                                          </p:spTgt>
                                        </p:tgtEl>
                                        <p:attrNameLst>
                                          <p:attrName>style.visibility</p:attrName>
                                        </p:attrNameLst>
                                      </p:cBhvr>
                                      <p:to>
                                        <p:strVal val="visible"/>
                                      </p:to>
                                    </p:set>
                                    <p:animEffect transition="in" filter="barn(inVertical)">
                                      <p:cBhvr>
                                        <p:cTn id="26" dur="500"/>
                                        <p:tgtEl>
                                          <p:spTgt spid="11">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Effect transition="in" filter="barn(inVertical)">
                                      <p:cBhvr>
                                        <p:cTn id="31" dur="500"/>
                                        <p:tgtEl>
                                          <p:spTgt spid="11">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1">
                                            <p:txEl>
                                              <p:pRg st="5" end="5"/>
                                            </p:txEl>
                                          </p:spTgt>
                                        </p:tgtEl>
                                        <p:attrNameLst>
                                          <p:attrName>style.visibility</p:attrName>
                                        </p:attrNameLst>
                                      </p:cBhvr>
                                      <p:to>
                                        <p:strVal val="visible"/>
                                      </p:to>
                                    </p:set>
                                    <p:animEffect transition="in" filter="barn(inVertical)">
                                      <p:cBhvr>
                                        <p:cTn id="36" dur="500"/>
                                        <p:tgtEl>
                                          <p:spTgt spid="11">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1">
                                            <p:txEl>
                                              <p:pRg st="8" end="8"/>
                                            </p:txEl>
                                          </p:spTgt>
                                        </p:tgtEl>
                                        <p:attrNameLst>
                                          <p:attrName>style.visibility</p:attrName>
                                        </p:attrNameLst>
                                      </p:cBhvr>
                                      <p:to>
                                        <p:strVal val="visible"/>
                                      </p:to>
                                    </p:set>
                                    <p:animEffect transition="in" filter="barn(inVertical)">
                                      <p:cBhvr>
                                        <p:cTn id="41" dur="500"/>
                                        <p:tgtEl>
                                          <p:spTgt spid="11">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1">
                                            <p:txEl>
                                              <p:pRg st="9" end="9"/>
                                            </p:txEl>
                                          </p:spTgt>
                                        </p:tgtEl>
                                        <p:attrNameLst>
                                          <p:attrName>style.visibility</p:attrName>
                                        </p:attrNameLst>
                                      </p:cBhvr>
                                      <p:to>
                                        <p:strVal val="visible"/>
                                      </p:to>
                                    </p:set>
                                    <p:animEffect transition="in" filter="barn(inVertical)">
                                      <p:cBhvr>
                                        <p:cTn id="46" dur="500"/>
                                        <p:tgtEl>
                                          <p:spTgt spid="11">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11">
                                            <p:txEl>
                                              <p:pRg st="10" end="10"/>
                                            </p:txEl>
                                          </p:spTgt>
                                        </p:tgtEl>
                                        <p:attrNameLst>
                                          <p:attrName>style.visibility</p:attrName>
                                        </p:attrNameLst>
                                      </p:cBhvr>
                                      <p:to>
                                        <p:strVal val="visible"/>
                                      </p:to>
                                    </p:set>
                                    <p:animEffect transition="in" filter="barn(inVertical)">
                                      <p:cBhvr>
                                        <p:cTn id="51" dur="500"/>
                                        <p:tgtEl>
                                          <p:spTgt spid="11">
                                            <p:txEl>
                                              <p:pRg st="10" end="1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11">
                                            <p:txEl>
                                              <p:pRg st="13" end="13"/>
                                            </p:txEl>
                                          </p:spTgt>
                                        </p:tgtEl>
                                        <p:attrNameLst>
                                          <p:attrName>style.visibility</p:attrName>
                                        </p:attrNameLst>
                                      </p:cBhvr>
                                      <p:to>
                                        <p:strVal val="visible"/>
                                      </p:to>
                                    </p:set>
                                    <p:animEffect transition="in" filter="barn(inVertical)">
                                      <p:cBhvr>
                                        <p:cTn id="56" dur="500"/>
                                        <p:tgtEl>
                                          <p:spTgt spid="11">
                                            <p:txEl>
                                              <p:pRg st="13" end="1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11">
                                            <p:txEl>
                                              <p:pRg st="14" end="14"/>
                                            </p:txEl>
                                          </p:spTgt>
                                        </p:tgtEl>
                                        <p:attrNameLst>
                                          <p:attrName>style.visibility</p:attrName>
                                        </p:attrNameLst>
                                      </p:cBhvr>
                                      <p:to>
                                        <p:strVal val="visible"/>
                                      </p:to>
                                    </p:set>
                                    <p:animEffect transition="in" filter="barn(inVertical)">
                                      <p:cBhvr>
                                        <p:cTn id="61" dur="500"/>
                                        <p:tgtEl>
                                          <p:spTgt spid="11">
                                            <p:txEl>
                                              <p:pRg st="14" end="14"/>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11">
                                            <p:txEl>
                                              <p:pRg st="15" end="15"/>
                                            </p:txEl>
                                          </p:spTgt>
                                        </p:tgtEl>
                                        <p:attrNameLst>
                                          <p:attrName>style.visibility</p:attrName>
                                        </p:attrNameLst>
                                      </p:cBhvr>
                                      <p:to>
                                        <p:strVal val="visible"/>
                                      </p:to>
                                    </p:set>
                                    <p:animEffect transition="in" filter="barn(inVertical)">
                                      <p:cBhvr>
                                        <p:cTn id="66" dur="500"/>
                                        <p:tgtEl>
                                          <p:spTgt spid="11">
                                            <p:txEl>
                                              <p:pRg st="15" end="15"/>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nodeType="clickEffect">
                                  <p:stCondLst>
                                    <p:cond delay="0"/>
                                  </p:stCondLst>
                                  <p:childTnLst>
                                    <p:set>
                                      <p:cBhvr>
                                        <p:cTn id="70" dur="1" fill="hold">
                                          <p:stCondLst>
                                            <p:cond delay="0"/>
                                          </p:stCondLst>
                                        </p:cTn>
                                        <p:tgtEl>
                                          <p:spTgt spid="11">
                                            <p:txEl>
                                              <p:pRg st="16" end="16"/>
                                            </p:txEl>
                                          </p:spTgt>
                                        </p:tgtEl>
                                        <p:attrNameLst>
                                          <p:attrName>style.visibility</p:attrName>
                                        </p:attrNameLst>
                                      </p:cBhvr>
                                      <p:to>
                                        <p:strVal val="visible"/>
                                      </p:to>
                                    </p:set>
                                    <p:animEffect transition="in" filter="barn(inVertical)">
                                      <p:cBhvr>
                                        <p:cTn id="71" dur="500"/>
                                        <p:tgtEl>
                                          <p:spTgt spid="11">
                                            <p:txEl>
                                              <p:pRg st="16" end="16"/>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nodeType="clickEffect">
                                  <p:stCondLst>
                                    <p:cond delay="0"/>
                                  </p:stCondLst>
                                  <p:childTnLst>
                                    <p:set>
                                      <p:cBhvr>
                                        <p:cTn id="75" dur="1" fill="hold">
                                          <p:stCondLst>
                                            <p:cond delay="0"/>
                                          </p:stCondLst>
                                        </p:cTn>
                                        <p:tgtEl>
                                          <p:spTgt spid="11">
                                            <p:txEl>
                                              <p:pRg st="19" end="19"/>
                                            </p:txEl>
                                          </p:spTgt>
                                        </p:tgtEl>
                                        <p:attrNameLst>
                                          <p:attrName>style.visibility</p:attrName>
                                        </p:attrNameLst>
                                      </p:cBhvr>
                                      <p:to>
                                        <p:strVal val="visible"/>
                                      </p:to>
                                    </p:set>
                                    <p:animEffect transition="in" filter="barn(inVertical)">
                                      <p:cBhvr>
                                        <p:cTn id="76" dur="500"/>
                                        <p:tgtEl>
                                          <p:spTgt spid="11">
                                            <p:txEl>
                                              <p:pRg st="19" end="19"/>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nodeType="clickEffect">
                                  <p:stCondLst>
                                    <p:cond delay="0"/>
                                  </p:stCondLst>
                                  <p:childTnLst>
                                    <p:set>
                                      <p:cBhvr>
                                        <p:cTn id="80" dur="1" fill="hold">
                                          <p:stCondLst>
                                            <p:cond delay="0"/>
                                          </p:stCondLst>
                                        </p:cTn>
                                        <p:tgtEl>
                                          <p:spTgt spid="11">
                                            <p:txEl>
                                              <p:pRg st="20" end="20"/>
                                            </p:txEl>
                                          </p:spTgt>
                                        </p:tgtEl>
                                        <p:attrNameLst>
                                          <p:attrName>style.visibility</p:attrName>
                                        </p:attrNameLst>
                                      </p:cBhvr>
                                      <p:to>
                                        <p:strVal val="visible"/>
                                      </p:to>
                                    </p:set>
                                    <p:animEffect transition="in" filter="barn(inVertical)">
                                      <p:cBhvr>
                                        <p:cTn id="81" dur="500"/>
                                        <p:tgtEl>
                                          <p:spTgt spid="11">
                                            <p:txEl>
                                              <p:pRg st="20" end="20"/>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6" presetClass="entr" presetSubtype="21" fill="hold" nodeType="clickEffect">
                                  <p:stCondLst>
                                    <p:cond delay="0"/>
                                  </p:stCondLst>
                                  <p:childTnLst>
                                    <p:set>
                                      <p:cBhvr>
                                        <p:cTn id="85" dur="1" fill="hold">
                                          <p:stCondLst>
                                            <p:cond delay="0"/>
                                          </p:stCondLst>
                                        </p:cTn>
                                        <p:tgtEl>
                                          <p:spTgt spid="11">
                                            <p:txEl>
                                              <p:pRg st="21" end="21"/>
                                            </p:txEl>
                                          </p:spTgt>
                                        </p:tgtEl>
                                        <p:attrNameLst>
                                          <p:attrName>style.visibility</p:attrName>
                                        </p:attrNameLst>
                                      </p:cBhvr>
                                      <p:to>
                                        <p:strVal val="visible"/>
                                      </p:to>
                                    </p:set>
                                    <p:animEffect transition="in" filter="barn(inVertical)">
                                      <p:cBhvr>
                                        <p:cTn id="86" dur="500"/>
                                        <p:tgtEl>
                                          <p:spTgt spid="11">
                                            <p:txEl>
                                              <p:pRg st="21" end="21"/>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nodeType="clickEffect">
                                  <p:stCondLst>
                                    <p:cond delay="0"/>
                                  </p:stCondLst>
                                  <p:childTnLst>
                                    <p:set>
                                      <p:cBhvr>
                                        <p:cTn id="90" dur="1" fill="hold">
                                          <p:stCondLst>
                                            <p:cond delay="0"/>
                                          </p:stCondLst>
                                        </p:cTn>
                                        <p:tgtEl>
                                          <p:spTgt spid="11">
                                            <p:txEl>
                                              <p:pRg st="22" end="22"/>
                                            </p:txEl>
                                          </p:spTgt>
                                        </p:tgtEl>
                                        <p:attrNameLst>
                                          <p:attrName>style.visibility</p:attrName>
                                        </p:attrNameLst>
                                      </p:cBhvr>
                                      <p:to>
                                        <p:strVal val="visible"/>
                                      </p:to>
                                    </p:set>
                                    <p:animEffect transition="in" filter="barn(inVertical)">
                                      <p:cBhvr>
                                        <p:cTn id="91" dur="500"/>
                                        <p:tgtEl>
                                          <p:spTgt spid="11">
                                            <p:txEl>
                                              <p:pRg st="22" end="2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9" name="TextBox 8">
            <a:extLst>
              <a:ext uri="{FF2B5EF4-FFF2-40B4-BE49-F238E27FC236}">
                <a16:creationId xmlns:a16="http://schemas.microsoft.com/office/drawing/2014/main" id="{F7A8B063-0CEB-F6C5-5C85-7080C8AD53B8}"/>
              </a:ext>
            </a:extLst>
          </p:cNvPr>
          <p:cNvSpPr txBox="1"/>
          <p:nvPr/>
        </p:nvSpPr>
        <p:spPr>
          <a:xfrm>
            <a:off x="3353273" y="1020678"/>
            <a:ext cx="8584163" cy="4616648"/>
          </a:xfrm>
          <a:prstGeom prst="rect">
            <a:avLst/>
          </a:prstGeom>
          <a:noFill/>
        </p:spPr>
        <p:txBody>
          <a:bodyPr wrap="square" rtlCol="0">
            <a:spAutoFit/>
          </a:bodyPr>
          <a:lstStyle/>
          <a:p>
            <a:r>
              <a:rPr lang="en-US" sz="1400" b="1" dirty="0"/>
              <a:t>Selecting Harissa:</a:t>
            </a:r>
          </a:p>
          <a:p>
            <a:pPr marL="285750" indent="-285750">
              <a:buFont typeface="Arial" panose="020B0604020202020204" pitchFamily="34" charset="0"/>
              <a:buChar char="•"/>
            </a:pPr>
            <a:r>
              <a:rPr lang="en-US" sz="1400" b="1" dirty="0"/>
              <a:t>Check the Ingredients </a:t>
            </a:r>
            <a:r>
              <a:rPr lang="en-US" sz="1400" dirty="0"/>
              <a:t>– Look for simple, traditional components such as chilies, garlic, olive oil, and spices including cumin, coriander, caraway. Avoid brands with excessive preservatives or added sugar. </a:t>
            </a:r>
          </a:p>
          <a:p>
            <a:endParaRPr lang="en-US" sz="1400" dirty="0"/>
          </a:p>
          <a:p>
            <a:pPr marL="285750" indent="-285750">
              <a:buFont typeface="Arial" panose="020B0604020202020204" pitchFamily="34" charset="0"/>
              <a:buChar char="•"/>
            </a:pPr>
            <a:r>
              <a:rPr lang="en-US" sz="1400" b="1" dirty="0"/>
              <a:t>Heat Preference </a:t>
            </a:r>
            <a:r>
              <a:rPr lang="en-US" sz="1400" dirty="0"/>
              <a:t>– Choose based on your spice tolerance: mild (more bell pepper-based), medium/classic, or extra hot.</a:t>
            </a:r>
          </a:p>
          <a:p>
            <a:endParaRPr lang="en-US" sz="1400" dirty="0"/>
          </a:p>
          <a:p>
            <a:pPr marL="285750" indent="-285750">
              <a:buFont typeface="Arial" panose="020B0604020202020204" pitchFamily="34" charset="0"/>
              <a:buChar char="•"/>
            </a:pPr>
            <a:r>
              <a:rPr lang="en-US" sz="1400" b="1" dirty="0"/>
              <a:t>Form</a:t>
            </a:r>
            <a:r>
              <a:rPr lang="en-US" sz="1400" dirty="0"/>
              <a:t> – Pastes in jars or tubes are classic and versatile; powdered has a long shelf life and works well for rubs and marinades; and sauce form is thinner and ready to drizzle</a:t>
            </a:r>
          </a:p>
          <a:p>
            <a:endParaRPr lang="en-US" sz="1400" dirty="0"/>
          </a:p>
          <a:p>
            <a:pPr marL="285750" indent="-285750">
              <a:buFont typeface="Arial" panose="020B0604020202020204" pitchFamily="34" charset="0"/>
              <a:buChar char="•"/>
            </a:pPr>
            <a:r>
              <a:rPr lang="en-US" sz="1400" b="1" dirty="0"/>
              <a:t>Regional Style </a:t>
            </a:r>
            <a:r>
              <a:rPr lang="en-US" sz="1400" dirty="0"/>
              <a:t>– Tunisian (fiery, robust), Moroccan (aromatic, sometimes floral), Algerian (earthy), or specialty versions (smoked, herbed, citrus)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b="1" dirty="0"/>
              <a:t>Quality Signals </a:t>
            </a:r>
            <a:r>
              <a:rPr lang="en-US" sz="1400" dirty="0"/>
              <a:t>– Rich red color, aromatic fragrance, and balance of spice without bitterness.</a:t>
            </a:r>
          </a:p>
          <a:p>
            <a:endParaRPr lang="en-US" sz="1400" dirty="0"/>
          </a:p>
          <a:p>
            <a:r>
              <a:rPr lang="en-US" sz="1400" b="1" dirty="0"/>
              <a:t>Storing Harissa:</a:t>
            </a:r>
          </a:p>
          <a:p>
            <a:pPr marL="285750" indent="-285750">
              <a:buFont typeface="Arial" panose="020B0604020202020204" pitchFamily="34" charset="0"/>
              <a:buChar char="•"/>
            </a:pPr>
            <a:r>
              <a:rPr lang="en-US" sz="1400" b="1" dirty="0"/>
              <a:t>Unopened Jars/Tubes </a:t>
            </a:r>
            <a:r>
              <a:rPr lang="en-US" sz="1400" dirty="0"/>
              <a:t>– Store in a cool, dry place such as a pantry or cabinet.</a:t>
            </a:r>
          </a:p>
          <a:p>
            <a:endParaRPr lang="en-US" sz="1400" dirty="0"/>
          </a:p>
          <a:p>
            <a:pPr marL="285750" indent="-285750">
              <a:buFont typeface="Arial" panose="020B0604020202020204" pitchFamily="34" charset="0"/>
              <a:buChar char="•"/>
            </a:pPr>
            <a:r>
              <a:rPr lang="en-US" sz="1400" b="1" dirty="0"/>
              <a:t>After Opening </a:t>
            </a:r>
            <a:r>
              <a:rPr lang="en-US" sz="1400" dirty="0"/>
              <a:t>– Refrigerate and keep covered with a thin layer of olive oil to prevent drying or mold.</a:t>
            </a:r>
          </a:p>
          <a:p>
            <a:endParaRPr lang="en-US" sz="1400" dirty="0"/>
          </a:p>
          <a:p>
            <a:pPr marL="285750" indent="-285750">
              <a:buFont typeface="Arial" panose="020B0604020202020204" pitchFamily="34" charset="0"/>
              <a:buChar char="•"/>
            </a:pPr>
            <a:r>
              <a:rPr lang="en-US" sz="1400" b="1" dirty="0"/>
              <a:t>Powdered Harissa </a:t>
            </a:r>
            <a:r>
              <a:rPr lang="en-US" sz="1400" dirty="0"/>
              <a:t>– Store in an airtight container in a cool, dark place; lasts 6–12 months</a:t>
            </a:r>
          </a:p>
        </p:txBody>
      </p:sp>
      <p:sp>
        <p:nvSpPr>
          <p:cNvPr id="11" name="TextBox 10">
            <a:extLst>
              <a:ext uri="{FF2B5EF4-FFF2-40B4-BE49-F238E27FC236}">
                <a16:creationId xmlns:a16="http://schemas.microsoft.com/office/drawing/2014/main" id="{D7830FC5-DE6C-2FA7-F2AA-AD38ACF79AE5}"/>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SELECTING AND STORING</a:t>
            </a:r>
          </a:p>
        </p:txBody>
      </p:sp>
      <p:sp>
        <p:nvSpPr>
          <p:cNvPr id="2" name="TextBox 1">
            <a:extLst>
              <a:ext uri="{FF2B5EF4-FFF2-40B4-BE49-F238E27FC236}">
                <a16:creationId xmlns:a16="http://schemas.microsoft.com/office/drawing/2014/main" id="{53BE2D46-45E0-3CDE-F0B3-08AE771BCB90}"/>
              </a:ext>
            </a:extLst>
          </p:cNvPr>
          <p:cNvSpPr txBox="1"/>
          <p:nvPr/>
        </p:nvSpPr>
        <p:spPr>
          <a:xfrm>
            <a:off x="5246665" y="6218080"/>
            <a:ext cx="1841739" cy="369332"/>
          </a:xfrm>
          <a:prstGeom prst="rect">
            <a:avLst/>
          </a:prstGeom>
          <a:noFill/>
        </p:spPr>
        <p:txBody>
          <a:bodyPr wrap="square" rtlCol="0">
            <a:spAutoFit/>
          </a:bodyPr>
          <a:lstStyle/>
          <a:p>
            <a:r>
              <a:rPr lang="en-US" b="1" dirty="0">
                <a:solidFill>
                  <a:schemeClr val="bg1"/>
                </a:solidFill>
              </a:rPr>
              <a:t>SEPTEMBER 2025</a:t>
            </a:r>
          </a:p>
        </p:txBody>
      </p:sp>
      <p:sp>
        <p:nvSpPr>
          <p:cNvPr id="3" name="TextBox 2">
            <a:extLst>
              <a:ext uri="{FF2B5EF4-FFF2-40B4-BE49-F238E27FC236}">
                <a16:creationId xmlns:a16="http://schemas.microsoft.com/office/drawing/2014/main" id="{EE596A0E-2623-131A-3713-4B7E81F543FB}"/>
              </a:ext>
            </a:extLst>
          </p:cNvPr>
          <p:cNvSpPr txBox="1"/>
          <p:nvPr/>
        </p:nvSpPr>
        <p:spPr>
          <a:xfrm>
            <a:off x="10888132" y="6218080"/>
            <a:ext cx="1027061" cy="369332"/>
          </a:xfrm>
          <a:prstGeom prst="rect">
            <a:avLst/>
          </a:prstGeom>
          <a:noFill/>
        </p:spPr>
        <p:txBody>
          <a:bodyPr wrap="square" rtlCol="0">
            <a:spAutoFit/>
          </a:bodyPr>
          <a:lstStyle/>
          <a:p>
            <a:r>
              <a:rPr lang="en-US" b="1" dirty="0">
                <a:solidFill>
                  <a:schemeClr val="bg1"/>
                </a:solidFill>
              </a:rPr>
              <a:t>HARISSA</a:t>
            </a:r>
          </a:p>
        </p:txBody>
      </p:sp>
      <p:pic>
        <p:nvPicPr>
          <p:cNvPr id="5" name="Picture 4">
            <a:extLst>
              <a:ext uri="{FF2B5EF4-FFF2-40B4-BE49-F238E27FC236}">
                <a16:creationId xmlns:a16="http://schemas.microsoft.com/office/drawing/2014/main" id="{53D14D3F-838B-EBD5-0BD8-26785879FBC5}"/>
              </a:ext>
            </a:extLst>
          </p:cNvPr>
          <p:cNvPicPr>
            <a:picLocks noChangeAspect="1"/>
          </p:cNvPicPr>
          <p:nvPr/>
        </p:nvPicPr>
        <p:blipFill>
          <a:blip r:embed="rId2">
            <a:extLst>
              <a:ext uri="{28A0092B-C50C-407E-A947-70E740481C1C}">
                <a14:useLocalDpi xmlns:a14="http://schemas.microsoft.com/office/drawing/2010/main" val="0"/>
              </a:ext>
            </a:extLst>
          </a:blip>
          <a:srcRect l="6155" t="198" r="36200" b="-198"/>
          <a:stretch>
            <a:fillRect/>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2021792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arn(inVertic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barn(inVertical)">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animEffect transition="in" filter="barn(inVertical)">
                                      <p:cBhvr>
                                        <p:cTn id="22" dur="500"/>
                                        <p:tgtEl>
                                          <p:spTgt spid="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animEffect transition="in" filter="barn(inVertical)">
                                      <p:cBhvr>
                                        <p:cTn id="27" dur="500"/>
                                        <p:tgtEl>
                                          <p:spTgt spid="9">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xEl>
                                              <p:pRg st="9" end="9"/>
                                            </p:txEl>
                                          </p:spTgt>
                                        </p:tgtEl>
                                        <p:attrNameLst>
                                          <p:attrName>style.visibility</p:attrName>
                                        </p:attrNameLst>
                                      </p:cBhvr>
                                      <p:to>
                                        <p:strVal val="visible"/>
                                      </p:to>
                                    </p:set>
                                    <p:animEffect transition="in" filter="barn(inVertical)">
                                      <p:cBhvr>
                                        <p:cTn id="32" dur="500"/>
                                        <p:tgtEl>
                                          <p:spTgt spid="9">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
                                            <p:txEl>
                                              <p:pRg st="11" end="11"/>
                                            </p:txEl>
                                          </p:spTgt>
                                        </p:tgtEl>
                                        <p:attrNameLst>
                                          <p:attrName>style.visibility</p:attrName>
                                        </p:attrNameLst>
                                      </p:cBhvr>
                                      <p:to>
                                        <p:strVal val="visible"/>
                                      </p:to>
                                    </p:set>
                                    <p:animEffect transition="in" filter="barn(inVertical)">
                                      <p:cBhvr>
                                        <p:cTn id="37" dur="500"/>
                                        <p:tgtEl>
                                          <p:spTgt spid="9">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9">
                                            <p:txEl>
                                              <p:pRg st="12" end="12"/>
                                            </p:txEl>
                                          </p:spTgt>
                                        </p:tgtEl>
                                        <p:attrNameLst>
                                          <p:attrName>style.visibility</p:attrName>
                                        </p:attrNameLst>
                                      </p:cBhvr>
                                      <p:to>
                                        <p:strVal val="visible"/>
                                      </p:to>
                                    </p:set>
                                    <p:animEffect transition="in" filter="barn(inVertical)">
                                      <p:cBhvr>
                                        <p:cTn id="42" dur="500"/>
                                        <p:tgtEl>
                                          <p:spTgt spid="9">
                                            <p:txEl>
                                              <p:pRg st="12" end="1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9">
                                            <p:txEl>
                                              <p:pRg st="14" end="14"/>
                                            </p:txEl>
                                          </p:spTgt>
                                        </p:tgtEl>
                                        <p:attrNameLst>
                                          <p:attrName>style.visibility</p:attrName>
                                        </p:attrNameLst>
                                      </p:cBhvr>
                                      <p:to>
                                        <p:strVal val="visible"/>
                                      </p:to>
                                    </p:set>
                                    <p:animEffect transition="in" filter="barn(inVertical)">
                                      <p:cBhvr>
                                        <p:cTn id="47" dur="500"/>
                                        <p:tgtEl>
                                          <p:spTgt spid="9">
                                            <p:txEl>
                                              <p:pRg st="14" end="1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9">
                                            <p:txEl>
                                              <p:pRg st="16" end="16"/>
                                            </p:txEl>
                                          </p:spTgt>
                                        </p:tgtEl>
                                        <p:attrNameLst>
                                          <p:attrName>style.visibility</p:attrName>
                                        </p:attrNameLst>
                                      </p:cBhvr>
                                      <p:to>
                                        <p:strVal val="visible"/>
                                      </p:to>
                                    </p:set>
                                    <p:animEffect transition="in" filter="barn(inVertical)">
                                      <p:cBhvr>
                                        <p:cTn id="52" dur="500"/>
                                        <p:tgtEl>
                                          <p:spTgt spid="9">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6" name="TextBox 5">
            <a:extLst>
              <a:ext uri="{FF2B5EF4-FFF2-40B4-BE49-F238E27FC236}">
                <a16:creationId xmlns:a16="http://schemas.microsoft.com/office/drawing/2014/main" id="{D03C3835-9177-DC07-11EC-9172D932C2B0}"/>
              </a:ext>
            </a:extLst>
          </p:cNvPr>
          <p:cNvSpPr txBox="1"/>
          <p:nvPr/>
        </p:nvSpPr>
        <p:spPr>
          <a:xfrm>
            <a:off x="3353273" y="1020678"/>
            <a:ext cx="8584163" cy="5324535"/>
          </a:xfrm>
          <a:prstGeom prst="rect">
            <a:avLst/>
          </a:prstGeom>
          <a:noFill/>
        </p:spPr>
        <p:txBody>
          <a:bodyPr wrap="square" rtlCol="0">
            <a:spAutoFit/>
          </a:bodyPr>
          <a:lstStyle/>
          <a:p>
            <a:r>
              <a:rPr lang="en-US" sz="1400" dirty="0"/>
              <a:t>Harissa is incredibly versatile as it can be used as a marinade, seasoning, sauce base, or finishing condiment that adds both heat and complexity. Here are a few ideas to add to your kitchen repertoire:</a:t>
            </a:r>
          </a:p>
          <a:p>
            <a:endParaRPr lang="en-US" sz="1400" dirty="0"/>
          </a:p>
          <a:p>
            <a:r>
              <a:rPr lang="en-US" sz="1400" b="1" dirty="0"/>
              <a:t>Marinades</a:t>
            </a:r>
            <a:r>
              <a:rPr lang="en-US" sz="1400" dirty="0"/>
              <a:t> – Mix with olive oil and lemon for chicken, lamb, beef, or seafood.</a:t>
            </a:r>
          </a:p>
          <a:p>
            <a:endParaRPr lang="en-US" sz="1400" dirty="0"/>
          </a:p>
          <a:p>
            <a:r>
              <a:rPr lang="en-US" sz="1400" b="1" dirty="0"/>
              <a:t>Sauces &amp; Dressings </a:t>
            </a:r>
            <a:r>
              <a:rPr lang="en-US" sz="1400" dirty="0"/>
              <a:t>– Stir into yogurt, mayo, or tahini for dips, spreads, and salad dressings.</a:t>
            </a:r>
          </a:p>
          <a:p>
            <a:endParaRPr lang="en-US" sz="1400" dirty="0"/>
          </a:p>
          <a:p>
            <a:r>
              <a:rPr lang="en-US" sz="1400" b="1" dirty="0"/>
              <a:t>Soups &amp; Stews </a:t>
            </a:r>
            <a:r>
              <a:rPr lang="en-US" sz="1400" dirty="0"/>
              <a:t>– Add a spoonful to broths, lentil stews, or tagines for depth and heat.</a:t>
            </a:r>
          </a:p>
          <a:p>
            <a:endParaRPr lang="en-US" sz="1400" dirty="0"/>
          </a:p>
          <a:p>
            <a:r>
              <a:rPr lang="en-US" sz="1400" b="1" dirty="0"/>
              <a:t>Pasta &amp; Noodles </a:t>
            </a:r>
            <a:r>
              <a:rPr lang="en-US" sz="1400" dirty="0"/>
              <a:t>– Stir into tomato sauces, creamy sauces, or oil-based dressings for a spicy twist.</a:t>
            </a:r>
          </a:p>
          <a:p>
            <a:endParaRPr lang="en-US" sz="1400" dirty="0"/>
          </a:p>
          <a:p>
            <a:r>
              <a:rPr lang="en-US" sz="1400" b="1" dirty="0"/>
              <a:t>Grains &amp; Vegetables </a:t>
            </a:r>
            <a:r>
              <a:rPr lang="en-US" sz="1400" dirty="0"/>
              <a:t>– Toss with couscous, quinoa, roasted potatoes, carrots, or cauliflower.</a:t>
            </a:r>
          </a:p>
          <a:p>
            <a:endParaRPr lang="en-US" sz="1400" dirty="0"/>
          </a:p>
          <a:p>
            <a:r>
              <a:rPr lang="en-US" sz="1400" b="1" dirty="0"/>
              <a:t>Sandwiches &amp; Wraps </a:t>
            </a:r>
            <a:r>
              <a:rPr lang="en-US" sz="1400" dirty="0"/>
              <a:t>– Spread inside pita, flatbreads, or sandwiches for a spicy kick.</a:t>
            </a:r>
          </a:p>
          <a:p>
            <a:endParaRPr lang="en-US" sz="1400" dirty="0"/>
          </a:p>
          <a:p>
            <a:r>
              <a:rPr lang="en-US" sz="1400" b="1" dirty="0"/>
              <a:t>Pizza &amp; Flatbreads </a:t>
            </a:r>
            <a:r>
              <a:rPr lang="en-US" sz="1400" dirty="0"/>
              <a:t>– Drizzle on top before or after baking for heat and flavor.</a:t>
            </a:r>
          </a:p>
          <a:p>
            <a:endParaRPr lang="en-US" sz="1400" dirty="0"/>
          </a:p>
          <a:p>
            <a:r>
              <a:rPr lang="en-US" sz="1400" b="1" dirty="0"/>
              <a:t>Roasted Nuts &amp; Snacks </a:t>
            </a:r>
            <a:r>
              <a:rPr lang="en-US" sz="1400" dirty="0"/>
              <a:t>– Toss nuts or chickpeas with harissa and roast for a spicy snack.</a:t>
            </a:r>
          </a:p>
          <a:p>
            <a:endParaRPr lang="en-US" sz="1400" dirty="0"/>
          </a:p>
          <a:p>
            <a:r>
              <a:rPr lang="en-US" sz="1400" b="1" dirty="0"/>
              <a:t>Eggs</a:t>
            </a:r>
            <a:r>
              <a:rPr lang="en-US" sz="1400" dirty="0"/>
              <a:t> – Swirl into scrambled eggs, shakshuka, or omelets.</a:t>
            </a:r>
          </a:p>
          <a:p>
            <a:endParaRPr lang="en-US" sz="1400" dirty="0"/>
          </a:p>
          <a:p>
            <a:r>
              <a:rPr lang="en-US" sz="1400" b="1" dirty="0"/>
              <a:t>Seafood</a:t>
            </a:r>
            <a:r>
              <a:rPr lang="en-US" sz="1400" dirty="0"/>
              <a:t> – Mix into butter or oil for grilled fish, shrimp, or scallops.</a:t>
            </a:r>
          </a:p>
          <a:p>
            <a:endParaRPr lang="en-US" sz="1400" dirty="0"/>
          </a:p>
          <a:p>
            <a:r>
              <a:rPr lang="en-US" sz="1400" b="1" dirty="0"/>
              <a:t>Condiment </a:t>
            </a:r>
            <a:r>
              <a:rPr lang="en-US" sz="1400" dirty="0"/>
              <a:t>– Use as a table sauce alongside bread, grilled meats, or mezze platters.</a:t>
            </a:r>
          </a:p>
        </p:txBody>
      </p:sp>
      <p:sp>
        <p:nvSpPr>
          <p:cNvPr id="9" name="TextBox 8">
            <a:extLst>
              <a:ext uri="{FF2B5EF4-FFF2-40B4-BE49-F238E27FC236}">
                <a16:creationId xmlns:a16="http://schemas.microsoft.com/office/drawing/2014/main" id="{916BB530-4210-59E7-AE23-89C461F83A95}"/>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CULINARY USES</a:t>
            </a:r>
          </a:p>
        </p:txBody>
      </p:sp>
      <p:sp>
        <p:nvSpPr>
          <p:cNvPr id="2" name="TextBox 1">
            <a:extLst>
              <a:ext uri="{FF2B5EF4-FFF2-40B4-BE49-F238E27FC236}">
                <a16:creationId xmlns:a16="http://schemas.microsoft.com/office/drawing/2014/main" id="{2F37C41B-A530-62E0-0B3A-73ED8E7BD55F}"/>
              </a:ext>
            </a:extLst>
          </p:cNvPr>
          <p:cNvSpPr txBox="1"/>
          <p:nvPr/>
        </p:nvSpPr>
        <p:spPr>
          <a:xfrm>
            <a:off x="5246665" y="6218080"/>
            <a:ext cx="1841739" cy="369332"/>
          </a:xfrm>
          <a:prstGeom prst="rect">
            <a:avLst/>
          </a:prstGeom>
          <a:noFill/>
        </p:spPr>
        <p:txBody>
          <a:bodyPr wrap="square" rtlCol="0">
            <a:spAutoFit/>
          </a:bodyPr>
          <a:lstStyle/>
          <a:p>
            <a:r>
              <a:rPr lang="en-US" b="1" dirty="0">
                <a:solidFill>
                  <a:schemeClr val="bg1"/>
                </a:solidFill>
              </a:rPr>
              <a:t>SEPTEMBER 2025</a:t>
            </a:r>
          </a:p>
        </p:txBody>
      </p:sp>
      <p:sp>
        <p:nvSpPr>
          <p:cNvPr id="3" name="TextBox 2">
            <a:extLst>
              <a:ext uri="{FF2B5EF4-FFF2-40B4-BE49-F238E27FC236}">
                <a16:creationId xmlns:a16="http://schemas.microsoft.com/office/drawing/2014/main" id="{97B7AE1E-F9E1-19A2-4A92-6B7702FBBF28}"/>
              </a:ext>
            </a:extLst>
          </p:cNvPr>
          <p:cNvSpPr txBox="1"/>
          <p:nvPr/>
        </p:nvSpPr>
        <p:spPr>
          <a:xfrm>
            <a:off x="10888132" y="6218080"/>
            <a:ext cx="1027061" cy="369332"/>
          </a:xfrm>
          <a:prstGeom prst="rect">
            <a:avLst/>
          </a:prstGeom>
          <a:noFill/>
        </p:spPr>
        <p:txBody>
          <a:bodyPr wrap="square" rtlCol="0">
            <a:spAutoFit/>
          </a:bodyPr>
          <a:lstStyle/>
          <a:p>
            <a:r>
              <a:rPr lang="en-US" b="1" dirty="0">
                <a:solidFill>
                  <a:schemeClr val="bg1"/>
                </a:solidFill>
              </a:rPr>
              <a:t>HARISSA</a:t>
            </a:r>
          </a:p>
        </p:txBody>
      </p:sp>
      <p:pic>
        <p:nvPicPr>
          <p:cNvPr id="5" name="Picture 4">
            <a:extLst>
              <a:ext uri="{FF2B5EF4-FFF2-40B4-BE49-F238E27FC236}">
                <a16:creationId xmlns:a16="http://schemas.microsoft.com/office/drawing/2014/main" id="{39ED722D-2218-A0C8-17E6-CE16029AFE60}"/>
              </a:ext>
            </a:extLst>
          </p:cNvPr>
          <p:cNvPicPr>
            <a:picLocks noChangeAspect="1"/>
          </p:cNvPicPr>
          <p:nvPr/>
        </p:nvPicPr>
        <p:blipFill>
          <a:blip r:embed="rId2">
            <a:extLst>
              <a:ext uri="{28A0092B-C50C-407E-A947-70E740481C1C}">
                <a14:useLocalDpi xmlns:a14="http://schemas.microsoft.com/office/drawing/2010/main" val="0"/>
              </a:ext>
            </a:extLst>
          </a:blip>
          <a:srcRect l="6155" t="198" r="36200" b="-198"/>
          <a:stretch>
            <a:fillRect/>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168223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arn(inVertic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barn(inVertical)">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barn(inVertical)">
                                      <p:cBhvr>
                                        <p:cTn id="22" dur="5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barn(inVertical)">
                                      <p:cBhvr>
                                        <p:cTn id="27" dur="500"/>
                                        <p:tgtEl>
                                          <p:spTgt spid="6">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xEl>
                                              <p:pRg st="10" end="10"/>
                                            </p:txEl>
                                          </p:spTgt>
                                        </p:tgtEl>
                                        <p:attrNameLst>
                                          <p:attrName>style.visibility</p:attrName>
                                        </p:attrNameLst>
                                      </p:cBhvr>
                                      <p:to>
                                        <p:strVal val="visible"/>
                                      </p:to>
                                    </p:set>
                                    <p:animEffect transition="in" filter="barn(inVertical)">
                                      <p:cBhvr>
                                        <p:cTn id="32" dur="500"/>
                                        <p:tgtEl>
                                          <p:spTgt spid="6">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6">
                                            <p:txEl>
                                              <p:pRg st="12" end="12"/>
                                            </p:txEl>
                                          </p:spTgt>
                                        </p:tgtEl>
                                        <p:attrNameLst>
                                          <p:attrName>style.visibility</p:attrName>
                                        </p:attrNameLst>
                                      </p:cBhvr>
                                      <p:to>
                                        <p:strVal val="visible"/>
                                      </p:to>
                                    </p:set>
                                    <p:animEffect transition="in" filter="barn(inVertical)">
                                      <p:cBhvr>
                                        <p:cTn id="37" dur="500"/>
                                        <p:tgtEl>
                                          <p:spTgt spid="6">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6">
                                            <p:txEl>
                                              <p:pRg st="14" end="14"/>
                                            </p:txEl>
                                          </p:spTgt>
                                        </p:tgtEl>
                                        <p:attrNameLst>
                                          <p:attrName>style.visibility</p:attrName>
                                        </p:attrNameLst>
                                      </p:cBhvr>
                                      <p:to>
                                        <p:strVal val="visible"/>
                                      </p:to>
                                    </p:set>
                                    <p:animEffect transition="in" filter="barn(inVertical)">
                                      <p:cBhvr>
                                        <p:cTn id="42" dur="500"/>
                                        <p:tgtEl>
                                          <p:spTgt spid="6">
                                            <p:txEl>
                                              <p:pRg st="14" end="1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6">
                                            <p:txEl>
                                              <p:pRg st="16" end="16"/>
                                            </p:txEl>
                                          </p:spTgt>
                                        </p:tgtEl>
                                        <p:attrNameLst>
                                          <p:attrName>style.visibility</p:attrName>
                                        </p:attrNameLst>
                                      </p:cBhvr>
                                      <p:to>
                                        <p:strVal val="visible"/>
                                      </p:to>
                                    </p:set>
                                    <p:animEffect transition="in" filter="barn(inVertical)">
                                      <p:cBhvr>
                                        <p:cTn id="47" dur="500"/>
                                        <p:tgtEl>
                                          <p:spTgt spid="6">
                                            <p:txEl>
                                              <p:pRg st="16" end="1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6">
                                            <p:txEl>
                                              <p:pRg st="18" end="18"/>
                                            </p:txEl>
                                          </p:spTgt>
                                        </p:tgtEl>
                                        <p:attrNameLst>
                                          <p:attrName>style.visibility</p:attrName>
                                        </p:attrNameLst>
                                      </p:cBhvr>
                                      <p:to>
                                        <p:strVal val="visible"/>
                                      </p:to>
                                    </p:set>
                                    <p:animEffect transition="in" filter="barn(inVertical)">
                                      <p:cBhvr>
                                        <p:cTn id="52" dur="500"/>
                                        <p:tgtEl>
                                          <p:spTgt spid="6">
                                            <p:txEl>
                                              <p:pRg st="18" end="1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6">
                                            <p:txEl>
                                              <p:pRg st="20" end="20"/>
                                            </p:txEl>
                                          </p:spTgt>
                                        </p:tgtEl>
                                        <p:attrNameLst>
                                          <p:attrName>style.visibility</p:attrName>
                                        </p:attrNameLst>
                                      </p:cBhvr>
                                      <p:to>
                                        <p:strVal val="visible"/>
                                      </p:to>
                                    </p:set>
                                    <p:animEffect transition="in" filter="barn(inVertical)">
                                      <p:cBhvr>
                                        <p:cTn id="57" dur="500"/>
                                        <p:tgtEl>
                                          <p:spTgt spid="6">
                                            <p:txEl>
                                              <p:pRg st="20" end="2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6">
                                            <p:txEl>
                                              <p:pRg st="22" end="22"/>
                                            </p:txEl>
                                          </p:spTgt>
                                        </p:tgtEl>
                                        <p:attrNameLst>
                                          <p:attrName>style.visibility</p:attrName>
                                        </p:attrNameLst>
                                      </p:cBhvr>
                                      <p:to>
                                        <p:strVal val="visible"/>
                                      </p:to>
                                    </p:set>
                                    <p:animEffect transition="in" filter="barn(inVertical)">
                                      <p:cBhvr>
                                        <p:cTn id="62" dur="500"/>
                                        <p:tgtEl>
                                          <p:spTgt spid="6">
                                            <p:txEl>
                                              <p:pRg st="22" end="2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9" name="TextBox 8">
            <a:extLst>
              <a:ext uri="{FF2B5EF4-FFF2-40B4-BE49-F238E27FC236}">
                <a16:creationId xmlns:a16="http://schemas.microsoft.com/office/drawing/2014/main" id="{02780452-E005-3E7E-38E0-FD29A0B64D49}"/>
              </a:ext>
            </a:extLst>
          </p:cNvPr>
          <p:cNvSpPr txBox="1"/>
          <p:nvPr/>
        </p:nvSpPr>
        <p:spPr>
          <a:xfrm>
            <a:off x="3353273" y="1020678"/>
            <a:ext cx="8584163" cy="4955203"/>
          </a:xfrm>
          <a:prstGeom prst="rect">
            <a:avLst/>
          </a:prstGeom>
          <a:noFill/>
        </p:spPr>
        <p:txBody>
          <a:bodyPr wrap="square" rtlCol="0">
            <a:spAutoFit/>
          </a:bodyPr>
          <a:lstStyle/>
          <a:p>
            <a:pPr marL="285750" indent="-285750">
              <a:buFont typeface="Arial" panose="020B0604020202020204" pitchFamily="34" charset="0"/>
              <a:buChar char="•"/>
            </a:pPr>
            <a:r>
              <a:rPr lang="en-US" sz="1400" dirty="0"/>
              <a:t>Harissa comes from the Arabic word harasa, meaning “to pound” or “to crush,” referring to the traditional method of making it in a mortar.</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Traditional harissa made in Tunisia uses Baklouti peppers which moderately range from 1,000 to 5,000 on the Scoville heat unit scale.</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Canned or jarred harissa has made it easy for North African immigrants to spread their cuisine globally, making it one of the first “international” hot sauces.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In Tunisia, there are chili festivals celebrating harissa and local peppers, including competitions for the spiciest paste.</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In 2022, UNESCO recognized harissa as part of Tunisia's Intangible Cultural Heritage, underscoring its importance in Tunisian culinary traditions.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Tunisia produces an average of 31,000 tons of harissa per year, using over 60,000 tons of fresh peppers annually.</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As of 2024, the global harissa market was valued at approximately USD 713 million with estimates to reach USD 1.25 billion by 2033.</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Modern chefs use harissa in ice cream, cocktails, and even chocolate truffles, demonstrating its versatility beyond savory dishes.</a:t>
            </a:r>
          </a:p>
        </p:txBody>
      </p:sp>
      <p:sp>
        <p:nvSpPr>
          <p:cNvPr id="11" name="TextBox 10">
            <a:extLst>
              <a:ext uri="{FF2B5EF4-FFF2-40B4-BE49-F238E27FC236}">
                <a16:creationId xmlns:a16="http://schemas.microsoft.com/office/drawing/2014/main" id="{0DB9FED8-9582-10E6-E774-6D8C0817ED60}"/>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INTERESTING FACTS</a:t>
            </a:r>
          </a:p>
        </p:txBody>
      </p:sp>
      <p:sp>
        <p:nvSpPr>
          <p:cNvPr id="2" name="TextBox 1">
            <a:extLst>
              <a:ext uri="{FF2B5EF4-FFF2-40B4-BE49-F238E27FC236}">
                <a16:creationId xmlns:a16="http://schemas.microsoft.com/office/drawing/2014/main" id="{0E4F5FFE-2B05-D1B2-32DA-EF1E864C50EF}"/>
              </a:ext>
            </a:extLst>
          </p:cNvPr>
          <p:cNvSpPr txBox="1"/>
          <p:nvPr/>
        </p:nvSpPr>
        <p:spPr>
          <a:xfrm>
            <a:off x="5246665" y="6218080"/>
            <a:ext cx="1841739" cy="369332"/>
          </a:xfrm>
          <a:prstGeom prst="rect">
            <a:avLst/>
          </a:prstGeom>
          <a:noFill/>
        </p:spPr>
        <p:txBody>
          <a:bodyPr wrap="square" rtlCol="0">
            <a:spAutoFit/>
          </a:bodyPr>
          <a:lstStyle/>
          <a:p>
            <a:r>
              <a:rPr lang="en-US" b="1" dirty="0">
                <a:solidFill>
                  <a:schemeClr val="bg1"/>
                </a:solidFill>
              </a:rPr>
              <a:t>SEPTEMBER 2025</a:t>
            </a:r>
          </a:p>
        </p:txBody>
      </p:sp>
      <p:sp>
        <p:nvSpPr>
          <p:cNvPr id="3" name="TextBox 2">
            <a:extLst>
              <a:ext uri="{FF2B5EF4-FFF2-40B4-BE49-F238E27FC236}">
                <a16:creationId xmlns:a16="http://schemas.microsoft.com/office/drawing/2014/main" id="{7EF119FF-EFE2-2B29-2616-276F1AA8EA95}"/>
              </a:ext>
            </a:extLst>
          </p:cNvPr>
          <p:cNvSpPr txBox="1"/>
          <p:nvPr/>
        </p:nvSpPr>
        <p:spPr>
          <a:xfrm>
            <a:off x="10888132" y="6218080"/>
            <a:ext cx="1027061" cy="369332"/>
          </a:xfrm>
          <a:prstGeom prst="rect">
            <a:avLst/>
          </a:prstGeom>
          <a:noFill/>
        </p:spPr>
        <p:txBody>
          <a:bodyPr wrap="square" rtlCol="0">
            <a:spAutoFit/>
          </a:bodyPr>
          <a:lstStyle/>
          <a:p>
            <a:r>
              <a:rPr lang="en-US" b="1" dirty="0">
                <a:solidFill>
                  <a:schemeClr val="bg1"/>
                </a:solidFill>
              </a:rPr>
              <a:t>HARISSA</a:t>
            </a:r>
          </a:p>
        </p:txBody>
      </p:sp>
      <p:pic>
        <p:nvPicPr>
          <p:cNvPr id="5" name="Picture 4">
            <a:extLst>
              <a:ext uri="{FF2B5EF4-FFF2-40B4-BE49-F238E27FC236}">
                <a16:creationId xmlns:a16="http://schemas.microsoft.com/office/drawing/2014/main" id="{83F4F541-2781-4BF2-5FD9-DAA4686B52F3}"/>
              </a:ext>
            </a:extLst>
          </p:cNvPr>
          <p:cNvPicPr>
            <a:picLocks noChangeAspect="1"/>
          </p:cNvPicPr>
          <p:nvPr/>
        </p:nvPicPr>
        <p:blipFill>
          <a:blip r:embed="rId2">
            <a:extLst>
              <a:ext uri="{28A0092B-C50C-407E-A947-70E740481C1C}">
                <a14:useLocalDpi xmlns:a14="http://schemas.microsoft.com/office/drawing/2010/main" val="0"/>
              </a:ext>
            </a:extLst>
          </a:blip>
          <a:srcRect l="6155" t="198" r="36200" b="-198"/>
          <a:stretch>
            <a:fillRect/>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3020710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arn(inVertical)">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barn(inVertical)">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barn(inVertical)">
                                      <p:cBhvr>
                                        <p:cTn id="22" dur="500"/>
                                        <p:tgtEl>
                                          <p:spTgt spid="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animEffect transition="in" filter="barn(inVertical)">
                                      <p:cBhvr>
                                        <p:cTn id="27" dur="500"/>
                                        <p:tgtEl>
                                          <p:spTgt spid="9">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xEl>
                                              <p:pRg st="10" end="10"/>
                                            </p:txEl>
                                          </p:spTgt>
                                        </p:tgtEl>
                                        <p:attrNameLst>
                                          <p:attrName>style.visibility</p:attrName>
                                        </p:attrNameLst>
                                      </p:cBhvr>
                                      <p:to>
                                        <p:strVal val="visible"/>
                                      </p:to>
                                    </p:set>
                                    <p:animEffect transition="in" filter="barn(inVertical)">
                                      <p:cBhvr>
                                        <p:cTn id="32" dur="500"/>
                                        <p:tgtEl>
                                          <p:spTgt spid="9">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
                                            <p:txEl>
                                              <p:pRg st="12" end="12"/>
                                            </p:txEl>
                                          </p:spTgt>
                                        </p:tgtEl>
                                        <p:attrNameLst>
                                          <p:attrName>style.visibility</p:attrName>
                                        </p:attrNameLst>
                                      </p:cBhvr>
                                      <p:to>
                                        <p:strVal val="visible"/>
                                      </p:to>
                                    </p:set>
                                    <p:animEffect transition="in" filter="barn(inVertical)">
                                      <p:cBhvr>
                                        <p:cTn id="37" dur="500"/>
                                        <p:tgtEl>
                                          <p:spTgt spid="9">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9">
                                            <p:txEl>
                                              <p:pRg st="14" end="14"/>
                                            </p:txEl>
                                          </p:spTgt>
                                        </p:tgtEl>
                                        <p:attrNameLst>
                                          <p:attrName>style.visibility</p:attrName>
                                        </p:attrNameLst>
                                      </p:cBhvr>
                                      <p:to>
                                        <p:strVal val="visible"/>
                                      </p:to>
                                    </p:set>
                                    <p:animEffect transition="in" filter="barn(inVertical)">
                                      <p:cBhvr>
                                        <p:cTn id="42" dur="500"/>
                                        <p:tgtEl>
                                          <p:spTgt spid="9">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514D8AA3-BC47-74EC-7D2A-A7E7BAB0F0F6}"/>
              </a:ext>
            </a:extLst>
          </p:cNvPr>
          <p:cNvSpPr txBox="1"/>
          <p:nvPr/>
        </p:nvSpPr>
        <p:spPr>
          <a:xfrm>
            <a:off x="3179299" y="809658"/>
            <a:ext cx="875813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Harissa Honey Chicken</a:t>
            </a:r>
            <a:b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Yield: 6 Servings</a:t>
            </a: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RECIPE</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64CC0063-13C9-32FD-887F-A791B1924036}"/>
              </a:ext>
            </a:extLst>
          </p:cNvPr>
          <p:cNvSpPr txBox="1"/>
          <p:nvPr/>
        </p:nvSpPr>
        <p:spPr>
          <a:xfrm>
            <a:off x="3179298" y="1394433"/>
            <a:ext cx="3791818"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Ingredients:</a:t>
            </a:r>
            <a:b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Calibri" panose="020F0502020204030204"/>
              </a:rPr>
              <a:t>3-4 Tbsp Harissa Paste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Calibri" panose="020F0502020204030204"/>
                <a:ea typeface="+mn-ea"/>
                <a:cs typeface="+mn-cs"/>
              </a:rPr>
              <a:t>2 Tbsp Tomato Paste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Calibri" panose="020F0502020204030204"/>
              </a:rPr>
              <a:t>¼ Cup Honey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Calibri" panose="020F0502020204030204"/>
                <a:ea typeface="+mn-ea"/>
                <a:cs typeface="+mn-cs"/>
              </a:rPr>
              <a:t>1 Lemon, Juiced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Calibri" panose="020F0502020204030204"/>
              </a:rPr>
              <a:t>¼ Cup Olive Oil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Calibri" panose="020F0502020204030204"/>
                <a:ea typeface="+mn-ea"/>
                <a:cs typeface="+mn-cs"/>
              </a:rPr>
              <a:t>1 </a:t>
            </a:r>
            <a:r>
              <a:rPr lang="en-US" sz="1400" dirty="0">
                <a:solidFill>
                  <a:prstClr val="black"/>
                </a:solidFill>
                <a:latin typeface="Calibri" panose="020F0502020204030204"/>
              </a:rPr>
              <a:t>Tsp Aleppo Pepper Flakes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Calibri" panose="020F0502020204030204"/>
                <a:ea typeface="+mn-ea"/>
                <a:cs typeface="+mn-cs"/>
              </a:rPr>
              <a:t>1 Tsp Coriander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Calibri" panose="020F0502020204030204"/>
              </a:rPr>
              <a:t>½ Tsp Smoked Paprika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Calibri" panose="020F0502020204030204"/>
                <a:ea typeface="+mn-ea"/>
                <a:cs typeface="+mn-cs"/>
              </a:rPr>
              <a:t>5 </a:t>
            </a:r>
            <a:r>
              <a:rPr lang="en-US" sz="1400" dirty="0">
                <a:solidFill>
                  <a:prstClr val="black"/>
                </a:solidFill>
                <a:latin typeface="Calibri" panose="020F0502020204030204"/>
              </a:rPr>
              <a:t>Cloves Garlic, Minced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Calibri" panose="020F0502020204030204"/>
                <a:ea typeface="+mn-ea"/>
                <a:cs typeface="+mn-cs"/>
              </a:rPr>
              <a:t>8 Chicken Thighs, Bone-in, Skin-on</a:t>
            </a:r>
          </a:p>
        </p:txBody>
      </p:sp>
      <p:sp>
        <p:nvSpPr>
          <p:cNvPr id="5" name="TextBox 4">
            <a:extLst>
              <a:ext uri="{FF2B5EF4-FFF2-40B4-BE49-F238E27FC236}">
                <a16:creationId xmlns:a16="http://schemas.microsoft.com/office/drawing/2014/main" id="{4EBFAEE4-F633-04A5-F646-2C79520A5C1A}"/>
              </a:ext>
            </a:extLst>
          </p:cNvPr>
          <p:cNvSpPr txBox="1"/>
          <p:nvPr/>
        </p:nvSpPr>
        <p:spPr>
          <a:xfrm>
            <a:off x="7147156" y="1410942"/>
            <a:ext cx="4912321"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Calibri" panose="020F0502020204030204"/>
                <a:ea typeface="+mn-ea"/>
                <a:cs typeface="+mn-cs"/>
              </a:rPr>
              <a:t>Directions:</a:t>
            </a:r>
            <a:br>
              <a:rPr kumimoji="0" lang="en-US" sz="1400" b="1" i="0" u="none" strike="noStrike" kern="1200" cap="none" spc="0" normalizeH="0" baseline="0" noProof="0" dirty="0">
                <a:ln>
                  <a:noFill/>
                </a:ln>
                <a:effectLst/>
                <a:uLnTx/>
                <a:uFillTx/>
                <a:latin typeface="Calibri" panose="020F0502020204030204"/>
                <a:ea typeface="+mn-ea"/>
                <a:cs typeface="+mn-cs"/>
              </a:rPr>
            </a:br>
            <a:endParaRPr kumimoji="0" lang="en-US" sz="1400" b="1" i="0" u="none" strike="noStrike" kern="1200" cap="none" spc="0" normalizeH="0" baseline="0" noProof="0" dirty="0">
              <a:ln>
                <a:noFill/>
              </a:ln>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400" dirty="0">
                <a:latin typeface="Calibri" panose="020F0502020204030204"/>
              </a:rPr>
              <a:t>Preheat the oven to 375 degrees F.</a:t>
            </a:r>
            <a:br>
              <a:rPr lang="en-US" sz="1400" dirty="0">
                <a:latin typeface="Calibri" panose="020F0502020204030204"/>
              </a:rPr>
            </a:br>
            <a:endParaRPr lang="en-US" sz="1400" dirty="0">
              <a:latin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i="0" u="none" strike="noStrike" kern="1200" cap="none" spc="0" normalizeH="0" baseline="0" noProof="0" dirty="0">
                <a:ln>
                  <a:noFill/>
                </a:ln>
                <a:effectLst/>
                <a:uLnTx/>
                <a:uFillTx/>
                <a:latin typeface="Calibri" panose="020F0502020204030204"/>
                <a:ea typeface="+mn-ea"/>
                <a:cs typeface="+mn-cs"/>
              </a:rPr>
              <a:t>In a small bowl, combine all ingredients except for the chicken thighs. Stir well to combine.</a:t>
            </a:r>
            <a:br>
              <a:rPr kumimoji="0" lang="en-US" sz="1400" i="0" u="none" strike="noStrike" kern="1200" cap="none" spc="0" normalizeH="0" baseline="0" noProof="0" dirty="0">
                <a:ln>
                  <a:noFill/>
                </a:ln>
                <a:effectLst/>
                <a:uLnTx/>
                <a:uFillTx/>
                <a:latin typeface="Calibri" panose="020F0502020204030204"/>
                <a:ea typeface="+mn-ea"/>
                <a:cs typeface="+mn-cs"/>
              </a:rPr>
            </a:br>
            <a:endParaRPr kumimoji="0" lang="en-US" sz="1400" i="0" u="none" strike="noStrike" kern="1200" cap="none" spc="0" normalizeH="0" baseline="0" noProof="0" dirty="0">
              <a:ln>
                <a:noFill/>
              </a:ln>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i="0" u="none" strike="noStrike" kern="1200" cap="none" spc="0" normalizeH="0" baseline="0" noProof="0" dirty="0">
                <a:ln>
                  <a:noFill/>
                </a:ln>
                <a:effectLst/>
                <a:uLnTx/>
                <a:uFillTx/>
                <a:latin typeface="Calibri" panose="020F0502020204030204"/>
                <a:ea typeface="+mn-ea"/>
                <a:cs typeface="+mn-cs"/>
              </a:rPr>
              <a:t>Rub the mixture over each chicken thigh and under the skin, ensuring each thigh is coated evenly. Place chicken thighs skin-side up on a sheet pan.</a:t>
            </a:r>
            <a:br>
              <a:rPr kumimoji="0" lang="en-US" sz="1400" i="0" u="none" strike="noStrike" kern="1200" cap="none" spc="0" normalizeH="0" baseline="0" noProof="0" dirty="0">
                <a:ln>
                  <a:noFill/>
                </a:ln>
                <a:effectLst/>
                <a:uLnTx/>
                <a:uFillTx/>
                <a:latin typeface="Calibri" panose="020F0502020204030204"/>
                <a:ea typeface="+mn-ea"/>
                <a:cs typeface="+mn-cs"/>
              </a:rPr>
            </a:br>
            <a:endParaRPr kumimoji="0" lang="en-US" sz="1400" i="0" u="none" strike="noStrike" kern="1200" cap="none" spc="0" normalizeH="0" baseline="0" noProof="0" dirty="0">
              <a:ln>
                <a:noFill/>
              </a:ln>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400" dirty="0">
                <a:latin typeface="Calibri" panose="020F0502020204030204"/>
              </a:rPr>
              <a:t>Bake in the oven until the chicken is cooked through and the skin is browned and caramelized, about 35 to 40 minutes. An instant-read thermometer inserted into thickest part of thigh, near the bone, should read 165 degrees F.</a:t>
            </a:r>
            <a:br>
              <a:rPr lang="en-US" sz="1400" dirty="0">
                <a:latin typeface="Calibri" panose="020F0502020204030204"/>
              </a:rPr>
            </a:br>
            <a:endParaRPr lang="en-US" sz="1400" dirty="0">
              <a:latin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i="0" u="none" strike="noStrike" kern="1200" cap="none" spc="0" normalizeH="0" baseline="0" noProof="0" dirty="0">
                <a:ln>
                  <a:noFill/>
                </a:ln>
                <a:effectLst/>
                <a:uLnTx/>
                <a:uFillTx/>
                <a:latin typeface="Calibri" panose="020F0502020204030204"/>
                <a:ea typeface="+mn-ea"/>
                <a:cs typeface="+mn-cs"/>
              </a:rPr>
              <a:t>Pair with your desired starch and vegetable components and drizzle with pan sauce before serving.</a:t>
            </a:r>
          </a:p>
        </p:txBody>
      </p:sp>
      <p:sp>
        <p:nvSpPr>
          <p:cNvPr id="6" name="TextBox 5">
            <a:extLst>
              <a:ext uri="{FF2B5EF4-FFF2-40B4-BE49-F238E27FC236}">
                <a16:creationId xmlns:a16="http://schemas.microsoft.com/office/drawing/2014/main" id="{A39C0EE7-0FCE-628E-F9B9-885D81C912B2}"/>
              </a:ext>
            </a:extLst>
          </p:cNvPr>
          <p:cNvSpPr txBox="1"/>
          <p:nvPr/>
        </p:nvSpPr>
        <p:spPr>
          <a:xfrm>
            <a:off x="5246665" y="6218080"/>
            <a:ext cx="1841739" cy="369332"/>
          </a:xfrm>
          <a:prstGeom prst="rect">
            <a:avLst/>
          </a:prstGeom>
          <a:noFill/>
        </p:spPr>
        <p:txBody>
          <a:bodyPr wrap="square" rtlCol="0">
            <a:spAutoFit/>
          </a:bodyPr>
          <a:lstStyle/>
          <a:p>
            <a:r>
              <a:rPr lang="en-US" b="1" dirty="0">
                <a:solidFill>
                  <a:schemeClr val="bg1"/>
                </a:solidFill>
              </a:rPr>
              <a:t>SEPTEMBER 2025</a:t>
            </a:r>
          </a:p>
        </p:txBody>
      </p:sp>
      <p:sp>
        <p:nvSpPr>
          <p:cNvPr id="7" name="TextBox 6">
            <a:extLst>
              <a:ext uri="{FF2B5EF4-FFF2-40B4-BE49-F238E27FC236}">
                <a16:creationId xmlns:a16="http://schemas.microsoft.com/office/drawing/2014/main" id="{3434143E-B25F-78C1-4827-D9776AAEEDDD}"/>
              </a:ext>
            </a:extLst>
          </p:cNvPr>
          <p:cNvSpPr txBox="1"/>
          <p:nvPr/>
        </p:nvSpPr>
        <p:spPr>
          <a:xfrm>
            <a:off x="10888132" y="6218080"/>
            <a:ext cx="1027061" cy="369332"/>
          </a:xfrm>
          <a:prstGeom prst="rect">
            <a:avLst/>
          </a:prstGeom>
          <a:noFill/>
        </p:spPr>
        <p:txBody>
          <a:bodyPr wrap="square" rtlCol="0">
            <a:spAutoFit/>
          </a:bodyPr>
          <a:lstStyle/>
          <a:p>
            <a:r>
              <a:rPr lang="en-US" b="1" dirty="0">
                <a:solidFill>
                  <a:schemeClr val="bg1"/>
                </a:solidFill>
              </a:rPr>
              <a:t>HARISSA</a:t>
            </a:r>
          </a:p>
        </p:txBody>
      </p:sp>
      <p:pic>
        <p:nvPicPr>
          <p:cNvPr id="9" name="Picture 8">
            <a:extLst>
              <a:ext uri="{FF2B5EF4-FFF2-40B4-BE49-F238E27FC236}">
                <a16:creationId xmlns:a16="http://schemas.microsoft.com/office/drawing/2014/main" id="{89EA2449-ADDC-B5B5-16CE-BA81F16F246C}"/>
              </a:ext>
            </a:extLst>
          </p:cNvPr>
          <p:cNvPicPr>
            <a:picLocks noChangeAspect="1"/>
          </p:cNvPicPr>
          <p:nvPr/>
        </p:nvPicPr>
        <p:blipFill>
          <a:blip r:embed="rId2">
            <a:extLst>
              <a:ext uri="{28A0092B-C50C-407E-A947-70E740481C1C}">
                <a14:useLocalDpi xmlns:a14="http://schemas.microsoft.com/office/drawing/2010/main" val="0"/>
              </a:ext>
            </a:extLst>
          </a:blip>
          <a:srcRect l="6155" t="198" r="36200" b="-198"/>
          <a:stretch>
            <a:fillRect/>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2560102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14D8AA3-BC47-74EC-7D2A-A7E7BAB0F0F6}"/>
              </a:ext>
            </a:extLst>
          </p:cNvPr>
          <p:cNvSpPr txBox="1"/>
          <p:nvPr/>
        </p:nvSpPr>
        <p:spPr>
          <a:xfrm>
            <a:off x="3375519" y="2737829"/>
            <a:ext cx="8584163" cy="1754326"/>
          </a:xfrm>
          <a:prstGeom prst="rect">
            <a:avLst/>
          </a:prstGeom>
          <a:noFill/>
        </p:spPr>
        <p:txBody>
          <a:bodyPr wrap="square" rtlCol="0">
            <a:spAutoFit/>
          </a:bodyPr>
          <a:lstStyle/>
          <a:p>
            <a:r>
              <a:rPr lang="en-US" sz="1600" dirty="0"/>
              <a:t>After you read through this month’s Ingredient of the Month, take this quiz to test your knowledge. In order to earn continuing education hours (CEHs) from the American Culinary Federation (ACF), the test must be completed through the ACF’s Online Learning Center. Seventy-five percent accuracy is required to earn one hour of continuing education credits toward professional certification.   </a:t>
            </a:r>
          </a:p>
          <a:p>
            <a:endParaRPr lang="en-US" sz="4400" b="1" dirty="0"/>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2" name="TextBox 1">
            <a:extLst>
              <a:ext uri="{FF2B5EF4-FFF2-40B4-BE49-F238E27FC236}">
                <a16:creationId xmlns:a16="http://schemas.microsoft.com/office/drawing/2014/main" id="{B199BC9F-FCD7-1F86-6FEB-AD2A2AA5B1E7}"/>
              </a:ext>
            </a:extLst>
          </p:cNvPr>
          <p:cNvSpPr txBox="1"/>
          <p:nvPr/>
        </p:nvSpPr>
        <p:spPr>
          <a:xfrm>
            <a:off x="5246665" y="6218080"/>
            <a:ext cx="1841739" cy="369332"/>
          </a:xfrm>
          <a:prstGeom prst="rect">
            <a:avLst/>
          </a:prstGeom>
          <a:noFill/>
        </p:spPr>
        <p:txBody>
          <a:bodyPr wrap="square" rtlCol="0">
            <a:spAutoFit/>
          </a:bodyPr>
          <a:lstStyle/>
          <a:p>
            <a:r>
              <a:rPr lang="en-US" b="1" dirty="0">
                <a:solidFill>
                  <a:schemeClr val="bg1"/>
                </a:solidFill>
              </a:rPr>
              <a:t>SEPTEMBER 2025</a:t>
            </a:r>
          </a:p>
        </p:txBody>
      </p:sp>
      <p:sp>
        <p:nvSpPr>
          <p:cNvPr id="5" name="TextBox 4">
            <a:extLst>
              <a:ext uri="{FF2B5EF4-FFF2-40B4-BE49-F238E27FC236}">
                <a16:creationId xmlns:a16="http://schemas.microsoft.com/office/drawing/2014/main" id="{E61AD368-A9A8-0506-4685-D7A17139707B}"/>
              </a:ext>
            </a:extLst>
          </p:cNvPr>
          <p:cNvSpPr txBox="1"/>
          <p:nvPr/>
        </p:nvSpPr>
        <p:spPr>
          <a:xfrm>
            <a:off x="10888132" y="6218080"/>
            <a:ext cx="1027061" cy="369332"/>
          </a:xfrm>
          <a:prstGeom prst="rect">
            <a:avLst/>
          </a:prstGeom>
          <a:noFill/>
        </p:spPr>
        <p:txBody>
          <a:bodyPr wrap="square" rtlCol="0">
            <a:spAutoFit/>
          </a:bodyPr>
          <a:lstStyle/>
          <a:p>
            <a:r>
              <a:rPr lang="en-US" b="1" dirty="0">
                <a:solidFill>
                  <a:schemeClr val="bg1"/>
                </a:solidFill>
              </a:rPr>
              <a:t>HARISSA</a:t>
            </a:r>
          </a:p>
        </p:txBody>
      </p:sp>
      <p:pic>
        <p:nvPicPr>
          <p:cNvPr id="6" name="Picture 5">
            <a:extLst>
              <a:ext uri="{FF2B5EF4-FFF2-40B4-BE49-F238E27FC236}">
                <a16:creationId xmlns:a16="http://schemas.microsoft.com/office/drawing/2014/main" id="{15220A5B-7201-33F5-EAE8-94AA9113E0CA}"/>
              </a:ext>
            </a:extLst>
          </p:cNvPr>
          <p:cNvPicPr>
            <a:picLocks noChangeAspect="1"/>
          </p:cNvPicPr>
          <p:nvPr/>
        </p:nvPicPr>
        <p:blipFill>
          <a:blip r:embed="rId2">
            <a:extLst>
              <a:ext uri="{28A0092B-C50C-407E-A947-70E740481C1C}">
                <a14:useLocalDpi xmlns:a14="http://schemas.microsoft.com/office/drawing/2010/main" val="0"/>
              </a:ext>
            </a:extLst>
          </a:blip>
          <a:srcRect l="6155" t="198" r="36200" b="-198"/>
          <a:stretch>
            <a:fillRect/>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17316272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8cc56a7-28b8-4c6d-92fd-2628b4929506">
      <Terms xmlns="http://schemas.microsoft.com/office/infopath/2007/PartnerControls"/>
    </lcf76f155ced4ddcb4097134ff3c332f>
    <TaxCatchAll xmlns="e8165b12-e369-41f0-bb30-7c2a5d61650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94924AEF53694448F07A4FA9C545C2F" ma:contentTypeVersion="18" ma:contentTypeDescription="Create a new document." ma:contentTypeScope="" ma:versionID="190d8b388c0911b5395a057fb9112946">
  <xsd:schema xmlns:xsd="http://www.w3.org/2001/XMLSchema" xmlns:xs="http://www.w3.org/2001/XMLSchema" xmlns:p="http://schemas.microsoft.com/office/2006/metadata/properties" xmlns:ns2="18cc56a7-28b8-4c6d-92fd-2628b4929506" xmlns:ns3="e8165b12-e369-41f0-bb30-7c2a5d616508" targetNamespace="http://schemas.microsoft.com/office/2006/metadata/properties" ma:root="true" ma:fieldsID="e5fc0bfecffac4814fa6324528e2a7c1" ns2:_="" ns3:_="">
    <xsd:import namespace="18cc56a7-28b8-4c6d-92fd-2628b4929506"/>
    <xsd:import namespace="e8165b12-e369-41f0-bb30-7c2a5d61650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cc56a7-28b8-4c6d-92fd-2628b49295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d8c39a6-6653-446c-b0bb-c4766020fb6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8165b12-e369-41f0-bb30-7c2a5d616508"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efc6758-ccb3-4e50-a56d-7b0ef3b1f38e}" ma:internalName="TaxCatchAll" ma:showField="CatchAllData" ma:web="e8165b12-e369-41f0-bb30-7c2a5d6165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8EED28-AE83-4805-8396-3771E29FFD74}">
  <ds:schemaRefs>
    <ds:schemaRef ds:uri="18cc56a7-28b8-4c6d-92fd-2628b4929506"/>
    <ds:schemaRef ds:uri="e8165b12-e369-41f0-bb30-7c2a5d616508"/>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044A53D-0E49-43A5-8B6A-6601481A81F2}">
  <ds:schemaRefs>
    <ds:schemaRef ds:uri="18cc56a7-28b8-4c6d-92fd-2628b4929506"/>
    <ds:schemaRef ds:uri="e8165b12-e369-41f0-bb30-7c2a5d61650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1794226-77C4-4FE7-AC74-7B29CF1866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353</TotalTime>
  <Words>2207</Words>
  <Application>Microsoft Office PowerPoint</Application>
  <PresentationFormat>Widescreen</PresentationFormat>
  <Paragraphs>285</Paragraphs>
  <Slides>20</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5" baseType="lpstr">
      <vt:lpstr>Arial</vt:lpstr>
      <vt:lpstr>Calibri</vt:lpstr>
      <vt:lpstr>Calibri Light</vt:lpstr>
      <vt:lpstr>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Penry</dc:creator>
  <cp:lastModifiedBy>Robert Penry</cp:lastModifiedBy>
  <cp:revision>2</cp:revision>
  <dcterms:created xsi:type="dcterms:W3CDTF">2022-12-20T14:16:03Z</dcterms:created>
  <dcterms:modified xsi:type="dcterms:W3CDTF">2025-08-27T20:23:22Z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0x010100894924AEF53694448F07A4FA9C545C2F</vt:lpwstr>
  </property>
</Properties>
</file>