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8" r:id="rId12"/>
    <p:sldId id="274" r:id="rId13"/>
    <p:sldId id="264" r:id="rId14"/>
    <p:sldId id="265" r:id="rId15"/>
    <p:sldId id="273" r:id="rId16"/>
    <p:sldId id="271" r:id="rId17"/>
    <p:sldId id="272" r:id="rId18"/>
    <p:sldId id="270" r:id="rId19"/>
    <p:sldId id="269" r:id="rId20"/>
    <p:sldId id="268" r:id="rId21"/>
    <p:sldId id="267" r:id="rId22"/>
    <p:sldId id="266"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A8635-2B8D-4C4A-A5C9-C46319F5DB12}" v="10" dt="2023-08-17T16:07:15.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696" y="72"/>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5DEA8635-2B8D-4C4A-A5C9-C46319F5DB12}"/>
    <pc:docChg chg="modSld">
      <pc:chgData name="Robert Penry" userId="eb3a0382-c13a-4994-844e-3f19251ea911" providerId="ADAL" clId="{5DEA8635-2B8D-4C4A-A5C9-C46319F5DB12}" dt="2023-08-17T16:07:15.639" v="9" actId="20577"/>
      <pc:docMkLst>
        <pc:docMk/>
      </pc:docMkLst>
      <pc:sldChg chg="modSp modAnim">
        <pc:chgData name="Robert Penry" userId="eb3a0382-c13a-4994-844e-3f19251ea911" providerId="ADAL" clId="{5DEA8635-2B8D-4C4A-A5C9-C46319F5DB12}" dt="2023-08-17T16:06:40.375" v="0" actId="20577"/>
        <pc:sldMkLst>
          <pc:docMk/>
          <pc:sldMk cId="2493828021" sldId="264"/>
        </pc:sldMkLst>
        <pc:spChg chg="mod">
          <ac:chgData name="Robert Penry" userId="eb3a0382-c13a-4994-844e-3f19251ea911" providerId="ADAL" clId="{5DEA8635-2B8D-4C4A-A5C9-C46319F5DB12}" dt="2023-08-17T16:06:40.375" v="0" actId="20577"/>
          <ac:spMkLst>
            <pc:docMk/>
            <pc:sldMk cId="2493828021" sldId="264"/>
            <ac:spMk id="12" creationId="{514D8AA3-BC47-74EC-7D2A-A7E7BAB0F0F6}"/>
          </ac:spMkLst>
        </pc:spChg>
      </pc:sldChg>
      <pc:sldChg chg="modSp modAnim">
        <pc:chgData name="Robert Penry" userId="eb3a0382-c13a-4994-844e-3f19251ea911" providerId="ADAL" clId="{5DEA8635-2B8D-4C4A-A5C9-C46319F5DB12}" dt="2023-08-17T16:06:44.892" v="1" actId="20577"/>
        <pc:sldMkLst>
          <pc:docMk/>
          <pc:sldMk cId="3748861405" sldId="265"/>
        </pc:sldMkLst>
        <pc:spChg chg="mod">
          <ac:chgData name="Robert Penry" userId="eb3a0382-c13a-4994-844e-3f19251ea911" providerId="ADAL" clId="{5DEA8635-2B8D-4C4A-A5C9-C46319F5DB12}" dt="2023-08-17T16:06:44.892" v="1" actId="20577"/>
          <ac:spMkLst>
            <pc:docMk/>
            <pc:sldMk cId="3748861405" sldId="265"/>
            <ac:spMk id="12" creationId="{514D8AA3-BC47-74EC-7D2A-A7E7BAB0F0F6}"/>
          </ac:spMkLst>
        </pc:spChg>
      </pc:sldChg>
      <pc:sldChg chg="modSp modAnim">
        <pc:chgData name="Robert Penry" userId="eb3a0382-c13a-4994-844e-3f19251ea911" providerId="ADAL" clId="{5DEA8635-2B8D-4C4A-A5C9-C46319F5DB12}" dt="2023-08-17T16:07:15.639" v="9" actId="20577"/>
        <pc:sldMkLst>
          <pc:docMk/>
          <pc:sldMk cId="2331464109" sldId="266"/>
        </pc:sldMkLst>
        <pc:spChg chg="mod">
          <ac:chgData name="Robert Penry" userId="eb3a0382-c13a-4994-844e-3f19251ea911" providerId="ADAL" clId="{5DEA8635-2B8D-4C4A-A5C9-C46319F5DB12}" dt="2023-08-17T16:07:15.639" v="9" actId="20577"/>
          <ac:spMkLst>
            <pc:docMk/>
            <pc:sldMk cId="2331464109" sldId="266"/>
            <ac:spMk id="12" creationId="{514D8AA3-BC47-74EC-7D2A-A7E7BAB0F0F6}"/>
          </ac:spMkLst>
        </pc:spChg>
      </pc:sldChg>
      <pc:sldChg chg="modSp modAnim">
        <pc:chgData name="Robert Penry" userId="eb3a0382-c13a-4994-844e-3f19251ea911" providerId="ADAL" clId="{5DEA8635-2B8D-4C4A-A5C9-C46319F5DB12}" dt="2023-08-17T16:07:12.122" v="8" actId="20577"/>
        <pc:sldMkLst>
          <pc:docMk/>
          <pc:sldMk cId="2824386182" sldId="267"/>
        </pc:sldMkLst>
        <pc:spChg chg="mod">
          <ac:chgData name="Robert Penry" userId="eb3a0382-c13a-4994-844e-3f19251ea911" providerId="ADAL" clId="{5DEA8635-2B8D-4C4A-A5C9-C46319F5DB12}" dt="2023-08-17T16:07:12.122" v="8" actId="20577"/>
          <ac:spMkLst>
            <pc:docMk/>
            <pc:sldMk cId="2824386182" sldId="267"/>
            <ac:spMk id="12" creationId="{514D8AA3-BC47-74EC-7D2A-A7E7BAB0F0F6}"/>
          </ac:spMkLst>
        </pc:spChg>
      </pc:sldChg>
      <pc:sldChg chg="modSp modAnim">
        <pc:chgData name="Robert Penry" userId="eb3a0382-c13a-4994-844e-3f19251ea911" providerId="ADAL" clId="{5DEA8635-2B8D-4C4A-A5C9-C46319F5DB12}" dt="2023-08-17T16:07:07.982" v="7" actId="20577"/>
        <pc:sldMkLst>
          <pc:docMk/>
          <pc:sldMk cId="509679405" sldId="268"/>
        </pc:sldMkLst>
        <pc:spChg chg="mod">
          <ac:chgData name="Robert Penry" userId="eb3a0382-c13a-4994-844e-3f19251ea911" providerId="ADAL" clId="{5DEA8635-2B8D-4C4A-A5C9-C46319F5DB12}" dt="2023-08-17T16:07:07.982" v="7" actId="20577"/>
          <ac:spMkLst>
            <pc:docMk/>
            <pc:sldMk cId="509679405" sldId="268"/>
            <ac:spMk id="12" creationId="{514D8AA3-BC47-74EC-7D2A-A7E7BAB0F0F6}"/>
          </ac:spMkLst>
        </pc:spChg>
      </pc:sldChg>
      <pc:sldChg chg="modSp modAnim">
        <pc:chgData name="Robert Penry" userId="eb3a0382-c13a-4994-844e-3f19251ea911" providerId="ADAL" clId="{5DEA8635-2B8D-4C4A-A5C9-C46319F5DB12}" dt="2023-08-17T16:07:04.669" v="6" actId="20577"/>
        <pc:sldMkLst>
          <pc:docMk/>
          <pc:sldMk cId="2240096676" sldId="269"/>
        </pc:sldMkLst>
        <pc:spChg chg="mod">
          <ac:chgData name="Robert Penry" userId="eb3a0382-c13a-4994-844e-3f19251ea911" providerId="ADAL" clId="{5DEA8635-2B8D-4C4A-A5C9-C46319F5DB12}" dt="2023-08-17T16:07:04.669" v="6" actId="20577"/>
          <ac:spMkLst>
            <pc:docMk/>
            <pc:sldMk cId="2240096676" sldId="269"/>
            <ac:spMk id="12" creationId="{514D8AA3-BC47-74EC-7D2A-A7E7BAB0F0F6}"/>
          </ac:spMkLst>
        </pc:spChg>
      </pc:sldChg>
      <pc:sldChg chg="modSp modAnim">
        <pc:chgData name="Robert Penry" userId="eb3a0382-c13a-4994-844e-3f19251ea911" providerId="ADAL" clId="{5DEA8635-2B8D-4C4A-A5C9-C46319F5DB12}" dt="2023-08-17T16:07:01.975" v="5" actId="20577"/>
        <pc:sldMkLst>
          <pc:docMk/>
          <pc:sldMk cId="1106560097" sldId="270"/>
        </pc:sldMkLst>
        <pc:spChg chg="mod">
          <ac:chgData name="Robert Penry" userId="eb3a0382-c13a-4994-844e-3f19251ea911" providerId="ADAL" clId="{5DEA8635-2B8D-4C4A-A5C9-C46319F5DB12}" dt="2023-08-17T16:07:01.975" v="5" actId="20577"/>
          <ac:spMkLst>
            <pc:docMk/>
            <pc:sldMk cId="1106560097" sldId="270"/>
            <ac:spMk id="12" creationId="{514D8AA3-BC47-74EC-7D2A-A7E7BAB0F0F6}"/>
          </ac:spMkLst>
        </pc:spChg>
      </pc:sldChg>
      <pc:sldChg chg="modSp modAnim">
        <pc:chgData name="Robert Penry" userId="eb3a0382-c13a-4994-844e-3f19251ea911" providerId="ADAL" clId="{5DEA8635-2B8D-4C4A-A5C9-C46319F5DB12}" dt="2023-08-17T16:06:53.610" v="3" actId="20577"/>
        <pc:sldMkLst>
          <pc:docMk/>
          <pc:sldMk cId="2262819820" sldId="271"/>
        </pc:sldMkLst>
        <pc:spChg chg="mod">
          <ac:chgData name="Robert Penry" userId="eb3a0382-c13a-4994-844e-3f19251ea911" providerId="ADAL" clId="{5DEA8635-2B8D-4C4A-A5C9-C46319F5DB12}" dt="2023-08-17T16:06:53.610" v="3" actId="20577"/>
          <ac:spMkLst>
            <pc:docMk/>
            <pc:sldMk cId="2262819820" sldId="271"/>
            <ac:spMk id="12" creationId="{514D8AA3-BC47-74EC-7D2A-A7E7BAB0F0F6}"/>
          </ac:spMkLst>
        </pc:spChg>
      </pc:sldChg>
      <pc:sldChg chg="modSp modAnim">
        <pc:chgData name="Robert Penry" userId="eb3a0382-c13a-4994-844e-3f19251ea911" providerId="ADAL" clId="{5DEA8635-2B8D-4C4A-A5C9-C46319F5DB12}" dt="2023-08-17T16:06:58.213" v="4" actId="20577"/>
        <pc:sldMkLst>
          <pc:docMk/>
          <pc:sldMk cId="2326647947" sldId="272"/>
        </pc:sldMkLst>
        <pc:spChg chg="mod">
          <ac:chgData name="Robert Penry" userId="eb3a0382-c13a-4994-844e-3f19251ea911" providerId="ADAL" clId="{5DEA8635-2B8D-4C4A-A5C9-C46319F5DB12}" dt="2023-08-17T16:06:58.213" v="4" actId="20577"/>
          <ac:spMkLst>
            <pc:docMk/>
            <pc:sldMk cId="2326647947" sldId="272"/>
            <ac:spMk id="12" creationId="{514D8AA3-BC47-74EC-7D2A-A7E7BAB0F0F6}"/>
          </ac:spMkLst>
        </pc:spChg>
      </pc:sldChg>
      <pc:sldChg chg="modSp modAnim">
        <pc:chgData name="Robert Penry" userId="eb3a0382-c13a-4994-844e-3f19251ea911" providerId="ADAL" clId="{5DEA8635-2B8D-4C4A-A5C9-C46319F5DB12}" dt="2023-08-17T16:06:49.207" v="2" actId="20577"/>
        <pc:sldMkLst>
          <pc:docMk/>
          <pc:sldMk cId="864136794" sldId="273"/>
        </pc:sldMkLst>
        <pc:spChg chg="mod">
          <ac:chgData name="Robert Penry" userId="eb3a0382-c13a-4994-844e-3f19251ea911" providerId="ADAL" clId="{5DEA8635-2B8D-4C4A-A5C9-C46319F5DB12}" dt="2023-08-17T16:06:49.207" v="2" actId="20577"/>
          <ac:spMkLst>
            <pc:docMk/>
            <pc:sldMk cId="864136794" sldId="273"/>
            <ac:spMk id="12" creationId="{514D8AA3-BC47-74EC-7D2A-A7E7BAB0F0F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8/17/2023</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8/17/2023</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8/17/2023</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8/17/2023</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8/17/2023</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8/17/2023</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8/17/2023</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8/17/2023</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8/17/2023</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8/17/2023</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8/17/2023</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8/17/2023</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2677656"/>
          </a:xfrm>
          <a:prstGeom prst="rect">
            <a:avLst/>
          </a:prstGeom>
          <a:noFill/>
        </p:spPr>
        <p:txBody>
          <a:bodyPr wrap="square" rtlCol="0">
            <a:spAutoFit/>
          </a:bodyPr>
          <a:lstStyle/>
          <a:p>
            <a:r>
              <a:rPr lang="en-US" sz="2400" dirty="0"/>
              <a:t>Question #1</a:t>
            </a:r>
          </a:p>
          <a:p>
            <a:endParaRPr lang="en-US" sz="2400" dirty="0"/>
          </a:p>
          <a:p>
            <a:r>
              <a:rPr lang="en-US" sz="2400" dirty="0"/>
              <a:t>More than 90 percent of the world’s rice is grown in Japan and Pakistan.</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088C28A0-8B05-C74D-F690-A5ADD3263242}"/>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1052D61A-25F4-4929-248A-5612FF3C93FF}"/>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5A8F95E1-530A-CEF1-A550-D38B7BE4146E}"/>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046988"/>
          </a:xfrm>
          <a:prstGeom prst="rect">
            <a:avLst/>
          </a:prstGeom>
          <a:noFill/>
        </p:spPr>
        <p:txBody>
          <a:bodyPr wrap="square" rtlCol="0">
            <a:spAutoFit/>
          </a:bodyPr>
          <a:lstStyle/>
          <a:p>
            <a:r>
              <a:rPr lang="en-US" sz="2400" dirty="0"/>
              <a:t>Question #2</a:t>
            </a:r>
          </a:p>
          <a:p>
            <a:endParaRPr lang="en-US" sz="2400" dirty="0"/>
          </a:p>
          <a:p>
            <a:r>
              <a:rPr lang="en-US" sz="2400" dirty="0"/>
              <a:t>What is rice sometimes coated with to give it a glossy finish?</a:t>
            </a:r>
          </a:p>
          <a:p>
            <a:endParaRPr lang="en-US" sz="2400" dirty="0"/>
          </a:p>
          <a:p>
            <a:pPr marL="342900" indent="-342900">
              <a:buAutoNum type="alphaUcPeriod"/>
            </a:pPr>
            <a:r>
              <a:rPr lang="en-US" sz="2400" dirty="0"/>
              <a:t>Cornstarch and talc</a:t>
            </a:r>
          </a:p>
          <a:p>
            <a:pPr marL="342900" indent="-342900">
              <a:buAutoNum type="alphaUcPeriod"/>
            </a:pPr>
            <a:r>
              <a:rPr lang="en-US" sz="2400" dirty="0"/>
              <a:t>Sucrose and talc</a:t>
            </a:r>
          </a:p>
          <a:p>
            <a:pPr marL="342900" indent="-342900">
              <a:buAutoNum type="alphaUcPeriod"/>
            </a:pPr>
            <a:r>
              <a:rPr lang="en-US" sz="2400" dirty="0"/>
              <a:t>Arrowroot starch and talc</a:t>
            </a:r>
          </a:p>
          <a:p>
            <a:pPr marL="342900" indent="-342900">
              <a:buAutoNum type="alphaUcPeriod"/>
            </a:pPr>
            <a:r>
              <a:rPr lang="en-US" sz="2400" dirty="0"/>
              <a:t>Glucose and talc</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34CAAD3F-1AA4-8595-5F07-562C9B193250}"/>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9E5959F0-E738-E13D-FBAE-392EC28C45DF}"/>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C3DA5706-0188-BD4D-BB67-9F7865E3C13A}"/>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374886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#3</a:t>
            </a:r>
          </a:p>
          <a:p>
            <a:endParaRPr lang="en-US" sz="2400" dirty="0"/>
          </a:p>
          <a:p>
            <a:r>
              <a:rPr lang="en-US" sz="2400" dirty="0"/>
              <a:t>Rice is a rich source of _____, which are the body’s primary source of energy.</a:t>
            </a:r>
          </a:p>
          <a:p>
            <a:endParaRPr lang="en-US" sz="2400" dirty="0"/>
          </a:p>
          <a:p>
            <a:pPr marL="342900" indent="-342900">
              <a:buAutoNum type="alphaUcPeriod"/>
            </a:pPr>
            <a:r>
              <a:rPr lang="en-US" sz="2400" dirty="0"/>
              <a:t>gluten</a:t>
            </a:r>
          </a:p>
          <a:p>
            <a:pPr marL="342900" indent="-342900">
              <a:buAutoNum type="alphaUcPeriod"/>
            </a:pPr>
            <a:r>
              <a:rPr lang="en-US" sz="2400" dirty="0"/>
              <a:t>carbohydrates</a:t>
            </a:r>
          </a:p>
          <a:p>
            <a:pPr marL="342900" indent="-342900">
              <a:buAutoNum type="alphaUcPeriod"/>
            </a:pPr>
            <a:r>
              <a:rPr lang="en-US" sz="2400" dirty="0"/>
              <a:t>fiber</a:t>
            </a:r>
          </a:p>
          <a:p>
            <a:pPr marL="342900" indent="-342900">
              <a:buAutoNum type="alphaUcPeriod"/>
            </a:pPr>
            <a:r>
              <a:rPr lang="en-US" sz="2400" dirty="0"/>
              <a:t>magnesium</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0632FF00-13C0-F4B2-A71A-5DEA92AEB057}"/>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C2BA6C57-8492-4EB4-AB3D-902A899068D2}"/>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F3BA6825-50A8-7EF2-E963-A23903B7168C}"/>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8641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#4</a:t>
            </a:r>
          </a:p>
          <a:p>
            <a:endParaRPr lang="en-US" sz="2400" dirty="0"/>
          </a:p>
          <a:p>
            <a:r>
              <a:rPr lang="en-US" sz="2400" dirty="0"/>
              <a:t>Which type of rice has a mild flavor, soft texture, and has had both the bran and germ removed?</a:t>
            </a:r>
          </a:p>
          <a:p>
            <a:endParaRPr lang="en-US" sz="2400" dirty="0"/>
          </a:p>
          <a:p>
            <a:pPr marL="342900" indent="-342900">
              <a:buAutoNum type="alphaUcPeriod"/>
            </a:pPr>
            <a:r>
              <a:rPr lang="en-US" sz="2400" dirty="0"/>
              <a:t>White</a:t>
            </a:r>
          </a:p>
          <a:p>
            <a:pPr marL="342900" indent="-342900">
              <a:buAutoNum type="alphaUcPeriod"/>
            </a:pPr>
            <a:r>
              <a:rPr lang="en-US" sz="2400" dirty="0"/>
              <a:t>Brown</a:t>
            </a:r>
          </a:p>
          <a:p>
            <a:pPr marL="342900" indent="-342900">
              <a:buAutoNum type="alphaUcPeriod"/>
            </a:pPr>
            <a:r>
              <a:rPr lang="en-US" sz="2400" dirty="0"/>
              <a:t>Red</a:t>
            </a:r>
          </a:p>
          <a:p>
            <a:pPr marL="342900" indent="-342900">
              <a:buAutoNum type="alphaUcPeriod"/>
            </a:pPr>
            <a:r>
              <a:rPr lang="en-US" sz="2400" dirty="0"/>
              <a:t>Black</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E8608860-4FE2-93BD-6271-D00A0AA2E9B8}"/>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1C355BA6-339C-351B-474F-3474D4FD816E}"/>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B6C98F15-EC4F-8240-391B-45EFCF4C5B0A}"/>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22628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#5</a:t>
            </a:r>
          </a:p>
          <a:p>
            <a:endParaRPr lang="en-US" sz="2400" dirty="0"/>
          </a:p>
          <a:p>
            <a:r>
              <a:rPr lang="en-US" sz="2400" dirty="0"/>
              <a:t>Jasmine rice has a _____ texture and is _____ fragrant than American rice.</a:t>
            </a:r>
          </a:p>
          <a:p>
            <a:endParaRPr lang="en-US" sz="2400" dirty="0"/>
          </a:p>
          <a:p>
            <a:pPr marL="342900" indent="-342900">
              <a:buAutoNum type="alphaUcPeriod"/>
            </a:pPr>
            <a:r>
              <a:rPr lang="en-US" sz="2400" dirty="0"/>
              <a:t>slightly sticky; less</a:t>
            </a:r>
          </a:p>
          <a:p>
            <a:pPr marL="342900" indent="-342900">
              <a:buAutoNum type="alphaUcPeriod"/>
            </a:pPr>
            <a:r>
              <a:rPr lang="en-US" sz="2400" dirty="0"/>
              <a:t>fluffy; more</a:t>
            </a:r>
          </a:p>
          <a:p>
            <a:pPr marL="342900" indent="-342900">
              <a:buAutoNum type="alphaUcPeriod"/>
            </a:pPr>
            <a:r>
              <a:rPr lang="en-US" sz="2400" dirty="0"/>
              <a:t>slightly sticky; more</a:t>
            </a:r>
          </a:p>
          <a:p>
            <a:pPr marL="342900" indent="-342900">
              <a:buAutoNum type="alphaUcPeriod"/>
            </a:pPr>
            <a:r>
              <a:rPr lang="en-US" sz="2400" dirty="0"/>
              <a:t>fluffy; less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7C91919E-A168-FD8D-3DBD-3A291F810F13}"/>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6CF04F5A-30BE-7A18-9A90-90D4C9063171}"/>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F9BA3F7C-64FE-CB9B-5021-4D7A603FACF1}"/>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232664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046988"/>
          </a:xfrm>
          <a:prstGeom prst="rect">
            <a:avLst/>
          </a:prstGeom>
          <a:noFill/>
        </p:spPr>
        <p:txBody>
          <a:bodyPr wrap="square" rtlCol="0">
            <a:spAutoFit/>
          </a:bodyPr>
          <a:lstStyle/>
          <a:p>
            <a:r>
              <a:rPr lang="en-US" sz="2400" dirty="0"/>
              <a:t>Question #6</a:t>
            </a:r>
          </a:p>
          <a:p>
            <a:endParaRPr lang="en-US" sz="2400" dirty="0"/>
          </a:p>
          <a:p>
            <a:r>
              <a:rPr lang="en-US" sz="2400" dirty="0"/>
              <a:t>Which type of rice is commonly used to make paella and risotto?</a:t>
            </a:r>
          </a:p>
          <a:p>
            <a:endParaRPr lang="en-US" sz="2400" dirty="0"/>
          </a:p>
          <a:p>
            <a:pPr marL="342900" indent="-342900">
              <a:buAutoNum type="alphaUcPeriod"/>
            </a:pPr>
            <a:r>
              <a:rPr lang="en-US" sz="2400" dirty="0"/>
              <a:t>Glutinous</a:t>
            </a:r>
          </a:p>
          <a:p>
            <a:pPr marL="342900" indent="-342900">
              <a:buAutoNum type="alphaUcPeriod"/>
            </a:pPr>
            <a:r>
              <a:rPr lang="en-US" sz="2400" dirty="0"/>
              <a:t>Short-grain</a:t>
            </a:r>
          </a:p>
          <a:p>
            <a:pPr marL="342900" indent="-342900">
              <a:buAutoNum type="alphaUcPeriod"/>
            </a:pPr>
            <a:r>
              <a:rPr lang="en-US" sz="2400" dirty="0"/>
              <a:t>Medium-grain</a:t>
            </a:r>
          </a:p>
          <a:p>
            <a:pPr marL="342900" indent="-342900">
              <a:buAutoNum type="alphaUcPeriod"/>
            </a:pPr>
            <a:r>
              <a:rPr lang="en-US" sz="2400" dirty="0"/>
              <a:t>Long-grain</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6D6322BF-55DF-7171-8FE1-426B7D1D74C6}"/>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5BDFADE2-5936-C41D-6507-E8711C38EDEB}"/>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A852163F-0314-B906-9BC8-5EFD58F39464}"/>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110656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046988"/>
          </a:xfrm>
          <a:prstGeom prst="rect">
            <a:avLst/>
          </a:prstGeom>
          <a:noFill/>
        </p:spPr>
        <p:txBody>
          <a:bodyPr wrap="square" rtlCol="0">
            <a:spAutoFit/>
          </a:bodyPr>
          <a:lstStyle/>
          <a:p>
            <a:r>
              <a:rPr lang="en-US" sz="2400" dirty="0"/>
              <a:t>Question #7</a:t>
            </a:r>
          </a:p>
          <a:p>
            <a:endParaRPr lang="en-US" sz="2400" dirty="0"/>
          </a:p>
          <a:p>
            <a:r>
              <a:rPr lang="en-US" sz="2400" dirty="0"/>
              <a:t>Fermented rice is used to make which of the following?</a:t>
            </a:r>
          </a:p>
          <a:p>
            <a:endParaRPr lang="en-US" sz="2400" dirty="0"/>
          </a:p>
          <a:p>
            <a:pPr marL="342900" indent="-342900">
              <a:buAutoNum type="alphaUcPeriod"/>
            </a:pPr>
            <a:r>
              <a:rPr lang="en-US" sz="2400" dirty="0"/>
              <a:t>Kombucha</a:t>
            </a:r>
          </a:p>
          <a:p>
            <a:pPr marL="342900" indent="-342900">
              <a:buAutoNum type="alphaUcPeriod"/>
            </a:pPr>
            <a:r>
              <a:rPr lang="en-US" sz="2400" dirty="0"/>
              <a:t>Soju</a:t>
            </a:r>
          </a:p>
          <a:p>
            <a:pPr marL="342900" indent="-342900">
              <a:buAutoNum type="alphaUcPeriod"/>
            </a:pPr>
            <a:r>
              <a:rPr lang="en-US" sz="2400" dirty="0"/>
              <a:t>Sake</a:t>
            </a:r>
          </a:p>
          <a:p>
            <a:pPr marL="342900" indent="-342900">
              <a:buAutoNum type="alphaUcPeriod"/>
            </a:pPr>
            <a:r>
              <a:rPr lang="en-US" sz="2400" dirty="0"/>
              <a:t>Both B and C</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4439C6AA-15E3-4CBF-506E-52595B4E6321}"/>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D0E32C2F-F34F-3338-3D07-31F37D0ADD6A}"/>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1B6254EE-02CF-57EA-D4EE-E92295E80489}"/>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224009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#8</a:t>
            </a:r>
          </a:p>
          <a:p>
            <a:endParaRPr lang="en-US" sz="2400" dirty="0"/>
          </a:p>
          <a:p>
            <a:r>
              <a:rPr lang="en-US" sz="2400" dirty="0"/>
              <a:t>Which institute played a crucial role in the development of high-yielding rice varieties, contributing to the “Green Revolution”?</a:t>
            </a:r>
          </a:p>
          <a:p>
            <a:endParaRPr lang="en-US" sz="2400" dirty="0"/>
          </a:p>
          <a:p>
            <a:pPr marL="342900" indent="-342900">
              <a:buAutoNum type="alphaUcPeriod"/>
            </a:pPr>
            <a:r>
              <a:rPr lang="en-US" sz="2400" dirty="0"/>
              <a:t>IRRI</a:t>
            </a:r>
          </a:p>
          <a:p>
            <a:pPr marL="342900" indent="-342900">
              <a:buAutoNum type="alphaUcPeriod"/>
            </a:pPr>
            <a:r>
              <a:rPr lang="en-US" sz="2400" dirty="0"/>
              <a:t>NASA</a:t>
            </a:r>
          </a:p>
          <a:p>
            <a:pPr marL="342900" indent="-342900">
              <a:buAutoNum type="alphaUcPeriod"/>
            </a:pPr>
            <a:r>
              <a:rPr lang="en-US" sz="2400" dirty="0"/>
              <a:t>WHO</a:t>
            </a:r>
          </a:p>
          <a:p>
            <a:pPr marL="342900" indent="-342900">
              <a:buAutoNum type="alphaUcPeriod"/>
            </a:pPr>
            <a:r>
              <a:rPr lang="en-US" sz="2400" dirty="0"/>
              <a:t>UNICEF</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8F193638-5E1E-0856-2814-919145F64BA6}"/>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D66B8E8B-7A0E-021F-6153-E6BF613D9B74}"/>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B355B00A-F5EF-CC85-9F0D-FBFCF14291E6}"/>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50967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046988"/>
          </a:xfrm>
          <a:prstGeom prst="rect">
            <a:avLst/>
          </a:prstGeom>
          <a:noFill/>
        </p:spPr>
        <p:txBody>
          <a:bodyPr wrap="square" rtlCol="0">
            <a:spAutoFit/>
          </a:bodyPr>
          <a:lstStyle/>
          <a:p>
            <a:r>
              <a:rPr lang="en-US" sz="2400" dirty="0"/>
              <a:t>Question #9</a:t>
            </a:r>
          </a:p>
          <a:p>
            <a:endParaRPr lang="en-US" sz="2400" dirty="0"/>
          </a:p>
          <a:p>
            <a:r>
              <a:rPr lang="en-US" sz="2400" dirty="0"/>
              <a:t>How are rice paddies creatively used in some Asian countries?</a:t>
            </a:r>
          </a:p>
          <a:p>
            <a:endParaRPr lang="en-US" sz="2400" dirty="0"/>
          </a:p>
          <a:p>
            <a:pPr marL="342900" indent="-342900">
              <a:buAutoNum type="alphaUcPeriod"/>
            </a:pPr>
            <a:r>
              <a:rPr lang="en-US" sz="2400" dirty="0"/>
              <a:t>As swimming pools</a:t>
            </a:r>
          </a:p>
          <a:p>
            <a:pPr marL="342900" indent="-342900">
              <a:buAutoNum type="alphaUcPeriod"/>
            </a:pPr>
            <a:r>
              <a:rPr lang="en-US" sz="2400" dirty="0"/>
              <a:t>As farms for livestock</a:t>
            </a:r>
          </a:p>
          <a:p>
            <a:pPr marL="342900" indent="-342900">
              <a:buAutoNum type="alphaUcPeriod"/>
            </a:pPr>
            <a:r>
              <a:rPr lang="en-US" sz="2400" dirty="0"/>
              <a:t>To create intricate works of art</a:t>
            </a:r>
          </a:p>
          <a:p>
            <a:pPr marL="342900" indent="-342900">
              <a:buAutoNum type="alphaUcPeriod"/>
            </a:pPr>
            <a:r>
              <a:rPr lang="en-US" sz="2400" dirty="0"/>
              <a:t>For building houses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08C43E82-BDC7-F20A-1F30-E2FC810BC7F6}"/>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613800C4-5032-652F-513C-7F705C9F0AD2}"/>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DCB0DF3B-B4D9-8371-567E-26960617DA08}"/>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282438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046988"/>
          </a:xfrm>
          <a:prstGeom prst="rect">
            <a:avLst/>
          </a:prstGeom>
          <a:noFill/>
        </p:spPr>
        <p:txBody>
          <a:bodyPr wrap="square" rtlCol="0">
            <a:spAutoFit/>
          </a:bodyPr>
          <a:lstStyle/>
          <a:p>
            <a:r>
              <a:rPr lang="en-US" sz="2400" dirty="0"/>
              <a:t>Question #10</a:t>
            </a:r>
          </a:p>
          <a:p>
            <a:endParaRPr lang="en-US" sz="2400" dirty="0"/>
          </a:p>
          <a:p>
            <a:r>
              <a:rPr lang="en-US" sz="2400" dirty="0"/>
              <a:t>What type of rice is used in the recipe for Vegetable Biryani?</a:t>
            </a:r>
          </a:p>
          <a:p>
            <a:endParaRPr lang="en-US" sz="2400" dirty="0"/>
          </a:p>
          <a:p>
            <a:pPr marL="342900" indent="-342900">
              <a:buAutoNum type="alphaUcPeriod"/>
            </a:pPr>
            <a:r>
              <a:rPr lang="en-US" sz="2400" dirty="0"/>
              <a:t>American</a:t>
            </a:r>
          </a:p>
          <a:p>
            <a:pPr marL="342900" indent="-342900">
              <a:buAutoNum type="alphaUcPeriod"/>
            </a:pPr>
            <a:r>
              <a:rPr lang="en-US" sz="2400" dirty="0"/>
              <a:t>Basmati</a:t>
            </a:r>
          </a:p>
          <a:p>
            <a:pPr marL="342900" indent="-342900">
              <a:buAutoNum type="alphaUcPeriod"/>
            </a:pPr>
            <a:r>
              <a:rPr lang="en-US" sz="2400" dirty="0"/>
              <a:t>Bomba</a:t>
            </a:r>
          </a:p>
          <a:p>
            <a:pPr marL="342900" indent="-342900">
              <a:buAutoNum type="alphaUcPeriod"/>
            </a:pPr>
            <a:r>
              <a:rPr lang="en-US" sz="2400" dirty="0"/>
              <a:t>Jasmine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1FF27C7A-9D97-B278-2771-357D9A5BBD25}"/>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70C7924C-7C42-722A-7C9D-FEB6999C1B87}"/>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CA4C8935-F629-D7BF-787A-3941B51C697C}"/>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233146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B398D"/>
              </a:solidFill>
            </a:endParaRPr>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3029"/>
              </a:solidFill>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837794"/>
            <a:ext cx="8584163" cy="5339923"/>
          </a:xfrm>
          <a:prstGeom prst="rect">
            <a:avLst/>
          </a:prstGeom>
          <a:noFill/>
        </p:spPr>
        <p:txBody>
          <a:bodyPr wrap="square" rtlCol="0">
            <a:spAutoFit/>
          </a:bodyPr>
          <a:lstStyle/>
          <a:p>
            <a:r>
              <a:rPr lang="en-US" sz="1550" dirty="0"/>
              <a:t>The history of rice is a long and fascinating journey that spans thousands of years and multiple cultures. Rice is a staple food for a significant portion of the world's population. Roughly fifty-percent of the world population, including almost all of East and Southeast Asia, is wholly dependent upon rice.</a:t>
            </a:r>
          </a:p>
          <a:p>
            <a:endParaRPr lang="en-US" sz="1550" dirty="0"/>
          </a:p>
          <a:p>
            <a:r>
              <a:rPr lang="en-US" sz="1550" dirty="0"/>
              <a:t>The cultivated rice plant (Oryza sativa) is an annual grass that grows to about 4 feet in height. The leaves are long and flattened and the plant has a fibrous, broad root system. The panicle, or flower cluster, is made up of spikelet bearing flowers that produce the grain.</a:t>
            </a:r>
          </a:p>
          <a:p>
            <a:endParaRPr lang="en-US" sz="1550" dirty="0"/>
          </a:p>
          <a:p>
            <a:r>
              <a:rPr lang="en-US" sz="1550" dirty="0"/>
              <a:t>More than 90 percent of the world’s rice is grown in Asia, mainly China, India, Indonesia, and Bangladesh, with smaller amounts grown in Japan, Pakistan and other Southeast Asian countries. Rice is also cultivated in Europe, North and South America, and Australia.</a:t>
            </a:r>
          </a:p>
          <a:p>
            <a:endParaRPr lang="en-US" sz="1550" dirty="0"/>
          </a:p>
          <a:p>
            <a:r>
              <a:rPr lang="en-US" sz="1550" dirty="0"/>
              <a:t>Other than a variety called upland rice, the rice plant is grown on submerged land in coastal plains, tidal deltas, and river basins of tropical and temperate regions. The seeds are sown into beds and after 25-50 days and then are transplanted to a field or paddy submerged in 2 to 4 inches of water where it will remain for the growing season.</a:t>
            </a:r>
          </a:p>
          <a:p>
            <a:endParaRPr lang="en-US" sz="1550" dirty="0"/>
          </a:p>
          <a:p>
            <a:r>
              <a:rPr lang="en-US" sz="1550" dirty="0"/>
              <a:t>Successful rice production depends on quality soil, adequate irrigation and long periods of sunshine. Rice production yields can vary greatly but usually range from 600-3500 pounds per acre. Once harvested, the rice is milled to remove the hull and bran layers. Brown rice removes just the hull whereas white rice is milled to remove both the hull and bran. A coating of glucose and talc is sometimes applied to give the kernel a glossy finish before packaging.</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ALL ABOUT RICE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E7FC6F9-ED94-9D56-1E38-B48909DDAAA5}"/>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5" name="TextBox 4">
            <a:extLst>
              <a:ext uri="{FF2B5EF4-FFF2-40B4-BE49-F238E27FC236}">
                <a16:creationId xmlns:a16="http://schemas.microsoft.com/office/drawing/2014/main" id="{EAEE886B-36EE-B4F7-6A44-1A06D2F9DF0F}"/>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barn(inVertical)">
                                      <p:cBhvr>
                                        <p:cTn id="2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786EB708-78E4-5301-CED1-09E4494BDD15}"/>
              </a:ext>
            </a:extLst>
          </p:cNvPr>
          <p:cNvPicPr>
            <a:picLocks noChangeAspect="1"/>
          </p:cNvPicPr>
          <p:nvPr/>
        </p:nvPicPr>
        <p:blipFill>
          <a:blip r:embed="rId5">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416D7C6F-4A0F-76A8-4409-D940448BF787}"/>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E514849F-89CC-D21D-FE0F-5ED276A5C47D}"/>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978474"/>
            <a:ext cx="8584163" cy="5262979"/>
          </a:xfrm>
          <a:prstGeom prst="rect">
            <a:avLst/>
          </a:prstGeom>
          <a:noFill/>
        </p:spPr>
        <p:txBody>
          <a:bodyPr wrap="square" rtlCol="0">
            <a:spAutoFit/>
          </a:bodyPr>
          <a:lstStyle/>
          <a:p>
            <a:r>
              <a:rPr lang="en-US" sz="1400" dirty="0"/>
              <a:t>Rice, particularly whole grain varieties, offers several health benefits due to its nutrient content and role in providing energy. However, it's important to note that the health benefits can vary depending on the type of rice consumed and the overall diet. Some of the potential health benefits include:</a:t>
            </a:r>
          </a:p>
          <a:p>
            <a:endParaRPr lang="en-US" sz="1400" dirty="0"/>
          </a:p>
          <a:p>
            <a:r>
              <a:rPr lang="en-US" sz="1400" b="1" dirty="0"/>
              <a:t>Energy Source</a:t>
            </a:r>
            <a:r>
              <a:rPr lang="en-US" sz="1400" dirty="0"/>
              <a:t>: Rice is a rich source of carbohydrates, which are the body's primary source of energy. It provides a quick and sustained energy release, making it an important part of a balanced diet, especially for individuals with high energy requirements, like athletes.</a:t>
            </a:r>
          </a:p>
          <a:p>
            <a:endParaRPr lang="en-US" sz="1400" dirty="0"/>
          </a:p>
          <a:p>
            <a:r>
              <a:rPr lang="en-US" sz="1400" b="1" dirty="0"/>
              <a:t>Dietary Fiber</a:t>
            </a:r>
            <a:r>
              <a:rPr lang="en-US" sz="1400" dirty="0"/>
              <a:t>: Brown rice and other whole grain rice varieties contain dietary fiber, which aids in digestion, helps maintain healthy cholesterol levels, and supports gut health. Fiber can also contribute to a feeling of fullness, which may help with weight management.</a:t>
            </a:r>
          </a:p>
          <a:p>
            <a:endParaRPr lang="en-US" sz="1400" dirty="0"/>
          </a:p>
          <a:p>
            <a:r>
              <a:rPr lang="en-US" sz="1400" b="1" dirty="0"/>
              <a:t>Gluten-Free</a:t>
            </a:r>
            <a:r>
              <a:rPr lang="en-US" sz="1400" dirty="0"/>
              <a:t>: Rice is naturally gluten-free, making it an excellent option for individuals with celiac disease or gluten sensitivity.</a:t>
            </a:r>
          </a:p>
          <a:p>
            <a:endParaRPr lang="en-US" sz="1400" dirty="0"/>
          </a:p>
          <a:p>
            <a:r>
              <a:rPr lang="en-US" sz="1400" b="1" dirty="0"/>
              <a:t>Nutrient Content</a:t>
            </a:r>
            <a:r>
              <a:rPr lang="en-US" sz="1400" dirty="0"/>
              <a:t>: Brown rice retains the bran and germ layers, which contain valuable nutrients such as B vitamins (thiamin, riboflavin, niacin), magnesium, and phosphorus. These nutrients play essential roles in metabolism, nerve function, bone health, and more.</a:t>
            </a:r>
          </a:p>
          <a:p>
            <a:endParaRPr lang="en-US" sz="1400" dirty="0"/>
          </a:p>
          <a:p>
            <a:r>
              <a:rPr lang="en-US" sz="1400" b="1" dirty="0"/>
              <a:t>Low in Fat and Sodium</a:t>
            </a:r>
            <a:r>
              <a:rPr lang="en-US" sz="1400" dirty="0"/>
              <a:t>: Rice is naturally low in fat and sodium, making it a heart-healthy option. Choosing whole grain varieties and cooking rice without adding excessive amounts of salt or butter can further enhance its health benefits.</a:t>
            </a:r>
          </a:p>
          <a:p>
            <a:endParaRPr lang="en-US" sz="1400" dirty="0"/>
          </a:p>
          <a:p>
            <a:endParaRPr lang="en-US" sz="14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HEALTHY INGREDIENT CONTRIBUTION</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AEFAB38A-90AC-78EA-912C-F3BAF633D3C5}"/>
              </a:ext>
            </a:extLst>
          </p:cNvPr>
          <p:cNvSpPr txBox="1"/>
          <p:nvPr/>
        </p:nvSpPr>
        <p:spPr>
          <a:xfrm>
            <a:off x="2239617" y="5804452"/>
            <a:ext cx="8110331" cy="246221"/>
          </a:xfrm>
          <a:prstGeom prst="rect">
            <a:avLst/>
          </a:prstGeom>
          <a:noFill/>
        </p:spPr>
        <p:txBody>
          <a:bodyPr wrap="square" rtlCol="0">
            <a:spAutoFit/>
          </a:bodyPr>
          <a:lstStyle/>
          <a:p>
            <a:r>
              <a:rPr lang="en-US" sz="1000" i="1" dirty="0"/>
              <a:t>Nutritional Information/Values from </a:t>
            </a:r>
            <a:r>
              <a:rPr lang="en-US" sz="1000" i="1" dirty="0">
                <a:hlinkClick r:id="rId2"/>
              </a:rPr>
              <a:t>USDA FoodData Central</a:t>
            </a:r>
            <a:endParaRPr lang="en-US" sz="1000" i="1" dirty="0"/>
          </a:p>
        </p:txBody>
      </p:sp>
      <p:pic>
        <p:nvPicPr>
          <p:cNvPr id="9" name="Picture 8">
            <a:extLst>
              <a:ext uri="{FF2B5EF4-FFF2-40B4-BE49-F238E27FC236}">
                <a16:creationId xmlns:a16="http://schemas.microsoft.com/office/drawing/2014/main" id="{303598BC-88B8-0FAB-1DBE-890E0A20FFA7}"/>
              </a:ext>
            </a:extLst>
          </p:cNvPr>
          <p:cNvPicPr>
            <a:picLocks noChangeAspect="1"/>
          </p:cNvPicPr>
          <p:nvPr/>
        </p:nvPicPr>
        <p:blipFill>
          <a:blip r:embed="rId3">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7B266684-B7D3-83C5-F524-0488D91F6AE1}"/>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6" name="TextBox 5">
            <a:extLst>
              <a:ext uri="{FF2B5EF4-FFF2-40B4-BE49-F238E27FC236}">
                <a16:creationId xmlns:a16="http://schemas.microsoft.com/office/drawing/2014/main" id="{1B24306C-E450-4A7A-5F2F-C74ED0D4EB98}"/>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barn(inVertical)">
                                      <p:cBhvr>
                                        <p:cTn id="27" dur="5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10" end="10"/>
                                            </p:txEl>
                                          </p:spTgt>
                                        </p:tgtEl>
                                        <p:attrNameLst>
                                          <p:attrName>style.visibility</p:attrName>
                                        </p:attrNameLst>
                                      </p:cBhvr>
                                      <p:to>
                                        <p:strVal val="visible"/>
                                      </p:to>
                                    </p:set>
                                    <p:animEffect transition="in" filter="barn(inVertical)">
                                      <p:cBhvr>
                                        <p:cTn id="32"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912875"/>
            <a:ext cx="8741701" cy="584775"/>
          </a:xfrm>
          <a:prstGeom prst="rect">
            <a:avLst/>
          </a:prstGeom>
          <a:noFill/>
        </p:spPr>
        <p:txBody>
          <a:bodyPr wrap="square" rtlCol="0">
            <a:spAutoFit/>
          </a:bodyPr>
          <a:lstStyle/>
          <a:p>
            <a:r>
              <a:rPr lang="en-US" sz="1600" dirty="0"/>
              <a:t>Rice is a staple food that comes in various types and varieties, each with its own unique characteristics, flavors, and uses. The type of rice you choose can greatly impact the texture and taste of your dishes. </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TYPES AND VARIETIES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6" name="Picture 5">
            <a:extLst>
              <a:ext uri="{FF2B5EF4-FFF2-40B4-BE49-F238E27FC236}">
                <a16:creationId xmlns:a16="http://schemas.microsoft.com/office/drawing/2014/main" id="{27DE9D28-72B4-586F-9877-2AAE11D4675D}"/>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DF84C44E-0AFA-DBED-2CEC-8D1A8ED22E32}"/>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13" name="TextBox 12">
            <a:extLst>
              <a:ext uri="{FF2B5EF4-FFF2-40B4-BE49-F238E27FC236}">
                <a16:creationId xmlns:a16="http://schemas.microsoft.com/office/drawing/2014/main" id="{18A5042C-DD88-643F-B259-9D603C57B729}"/>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
        <p:nvSpPr>
          <p:cNvPr id="9" name="TextBox 8">
            <a:extLst>
              <a:ext uri="{FF2B5EF4-FFF2-40B4-BE49-F238E27FC236}">
                <a16:creationId xmlns:a16="http://schemas.microsoft.com/office/drawing/2014/main" id="{C7E8B3F7-6861-B52C-B283-53373C2977B0}"/>
              </a:ext>
            </a:extLst>
          </p:cNvPr>
          <p:cNvSpPr txBox="1"/>
          <p:nvPr/>
        </p:nvSpPr>
        <p:spPr>
          <a:xfrm>
            <a:off x="3331029" y="1454791"/>
            <a:ext cx="5218611" cy="3108543"/>
          </a:xfrm>
          <a:prstGeom prst="rect">
            <a:avLst/>
          </a:prstGeom>
          <a:noFill/>
        </p:spPr>
        <p:txBody>
          <a:bodyPr wrap="square" rtlCol="0">
            <a:spAutoFit/>
          </a:bodyPr>
          <a:lstStyle/>
          <a:p>
            <a:r>
              <a:rPr lang="en-US" sz="1400" b="1" dirty="0"/>
              <a:t>Common Types and Varieties:</a:t>
            </a:r>
          </a:p>
          <a:p>
            <a:endParaRPr lang="en-US" sz="1400" dirty="0"/>
          </a:p>
          <a:p>
            <a:pPr marL="285750" indent="-285750">
              <a:buFont typeface="Arial" panose="020B0604020202020204" pitchFamily="34" charset="0"/>
              <a:buChar char="•"/>
            </a:pPr>
            <a:r>
              <a:rPr lang="en-US" sz="1400" b="1" dirty="0"/>
              <a:t>Long Grain Rice</a:t>
            </a:r>
            <a:endParaRPr lang="en-US" sz="1400" dirty="0"/>
          </a:p>
          <a:p>
            <a:pPr marL="742950" lvl="1" indent="-285750">
              <a:buFont typeface="Arial" panose="020B0604020202020204" pitchFamily="34" charset="0"/>
              <a:buChar char="•"/>
            </a:pPr>
            <a:r>
              <a:rPr lang="en-US" sz="1400" dirty="0"/>
              <a:t>Basmati—aromatic fragrance, elongated grains</a:t>
            </a:r>
          </a:p>
          <a:p>
            <a:pPr marL="742950" lvl="1" indent="-285750">
              <a:buFont typeface="Arial" panose="020B0604020202020204" pitchFamily="34" charset="0"/>
              <a:buChar char="•"/>
            </a:pPr>
            <a:r>
              <a:rPr lang="en-US" sz="1400" dirty="0"/>
              <a:t>Jasmine—aromatic fragrance, slightly sticky texture</a:t>
            </a:r>
          </a:p>
          <a:p>
            <a:pPr marL="742950" lvl="1" indent="-285750">
              <a:buFont typeface="Arial" panose="020B0604020202020204" pitchFamily="34" charset="0"/>
              <a:buChar char="•"/>
            </a:pPr>
            <a:r>
              <a:rPr lang="en-US" sz="1400" dirty="0"/>
              <a:t>American—less aromatic, fluffy texture</a:t>
            </a:r>
          </a:p>
          <a:p>
            <a:endParaRPr lang="en-US" sz="1400" dirty="0"/>
          </a:p>
          <a:p>
            <a:pPr marL="285750" indent="-285750">
              <a:buFont typeface="Arial" panose="020B0604020202020204" pitchFamily="34" charset="0"/>
              <a:buChar char="•"/>
            </a:pPr>
            <a:r>
              <a:rPr lang="en-US" sz="1400" b="1" dirty="0"/>
              <a:t>Medium Grain Rice</a:t>
            </a:r>
          </a:p>
          <a:p>
            <a:pPr marL="742950" lvl="1" indent="-285750">
              <a:buFont typeface="Arial" panose="020B0604020202020204" pitchFamily="34" charset="0"/>
              <a:buChar char="•"/>
            </a:pPr>
            <a:r>
              <a:rPr lang="en-US" sz="1400" dirty="0"/>
              <a:t>Arborio—high starch content</a:t>
            </a:r>
          </a:p>
          <a:p>
            <a:pPr marL="742950" lvl="1" indent="-285750">
              <a:buFont typeface="Arial" panose="020B0604020202020204" pitchFamily="34" charset="0"/>
              <a:buChar char="•"/>
            </a:pPr>
            <a:r>
              <a:rPr lang="en-US" sz="1400" dirty="0"/>
              <a:t>Calrose—slightly sticky texture</a:t>
            </a:r>
          </a:p>
          <a:p>
            <a:endParaRPr lang="en-US" sz="1400" dirty="0"/>
          </a:p>
          <a:p>
            <a:pPr marL="285750" indent="-285750">
              <a:buFont typeface="Arial" panose="020B0604020202020204" pitchFamily="34" charset="0"/>
              <a:buChar char="•"/>
            </a:pPr>
            <a:r>
              <a:rPr lang="en-US" sz="1400" b="1" dirty="0"/>
              <a:t>Short Grain Rice</a:t>
            </a:r>
          </a:p>
          <a:p>
            <a:pPr marL="742950" lvl="1" indent="-285750">
              <a:buFont typeface="Arial" panose="020B0604020202020204" pitchFamily="34" charset="0"/>
              <a:buChar char="•"/>
            </a:pPr>
            <a:r>
              <a:rPr lang="en-US" sz="1400" dirty="0"/>
              <a:t>Japanese—sticky texture, holds together</a:t>
            </a:r>
          </a:p>
          <a:p>
            <a:pPr marL="742950" lvl="1" indent="-285750">
              <a:buFont typeface="Arial" panose="020B0604020202020204" pitchFamily="34" charset="0"/>
              <a:buChar char="•"/>
            </a:pPr>
            <a:r>
              <a:rPr lang="en-US" sz="1400" dirty="0"/>
              <a:t>Bomba—absorbs liquids and flavors</a:t>
            </a:r>
          </a:p>
        </p:txBody>
      </p:sp>
      <p:sp>
        <p:nvSpPr>
          <p:cNvPr id="11" name="TextBox 10">
            <a:extLst>
              <a:ext uri="{FF2B5EF4-FFF2-40B4-BE49-F238E27FC236}">
                <a16:creationId xmlns:a16="http://schemas.microsoft.com/office/drawing/2014/main" id="{63A134DC-7DFB-FEEE-0B94-B9093F62517A}"/>
              </a:ext>
            </a:extLst>
          </p:cNvPr>
          <p:cNvSpPr txBox="1"/>
          <p:nvPr/>
        </p:nvSpPr>
        <p:spPr>
          <a:xfrm>
            <a:off x="8880119" y="1446542"/>
            <a:ext cx="3192611" cy="4832092"/>
          </a:xfrm>
          <a:prstGeom prst="rect">
            <a:avLst/>
          </a:prstGeom>
          <a:noFill/>
        </p:spPr>
        <p:txBody>
          <a:bodyPr wrap="square" rtlCol="0">
            <a:spAutoFit/>
          </a:bodyPr>
          <a:lstStyle/>
          <a:p>
            <a:r>
              <a:rPr lang="en-US" sz="1400" b="1" dirty="0"/>
              <a:t>Other Types and Varieties:</a:t>
            </a:r>
          </a:p>
          <a:p>
            <a:endParaRPr lang="en-US" sz="1400" dirty="0"/>
          </a:p>
          <a:p>
            <a:pPr marL="285750" indent="-285750">
              <a:buFont typeface="Arial" panose="020B0604020202020204" pitchFamily="34" charset="0"/>
              <a:buChar char="•"/>
            </a:pPr>
            <a:r>
              <a:rPr lang="en-US" sz="1400" b="1" dirty="0"/>
              <a:t>Glutinous/Sticky Rice</a:t>
            </a:r>
          </a:p>
          <a:p>
            <a:pPr marL="742950" lvl="1" indent="-285750">
              <a:buFont typeface="Arial" panose="020B0604020202020204" pitchFamily="34" charset="0"/>
              <a:buChar char="•"/>
            </a:pPr>
            <a:r>
              <a:rPr lang="en-US" sz="1400" dirty="0"/>
              <a:t>High starch content</a:t>
            </a:r>
          </a:p>
          <a:p>
            <a:pPr marL="742950" lvl="1" indent="-285750">
              <a:buFont typeface="Arial" panose="020B0604020202020204" pitchFamily="34" charset="0"/>
              <a:buChar char="•"/>
            </a:pPr>
            <a:r>
              <a:rPr lang="en-US" sz="1400" dirty="0"/>
              <a:t>Savory or sweet dishes</a:t>
            </a:r>
            <a:endParaRPr lang="en-US" sz="1400" b="1" dirty="0"/>
          </a:p>
          <a:p>
            <a:pPr marL="285750" indent="-285750">
              <a:buFont typeface="Arial" panose="020B0604020202020204" pitchFamily="34" charset="0"/>
              <a:buChar char="•"/>
            </a:pPr>
            <a:r>
              <a:rPr lang="en-US" sz="1400" b="1" dirty="0"/>
              <a:t>Wild Rice</a:t>
            </a:r>
          </a:p>
          <a:p>
            <a:pPr marL="742950" lvl="1" indent="-285750">
              <a:buFont typeface="Arial" panose="020B0604020202020204" pitchFamily="34" charset="0"/>
              <a:buChar char="•"/>
            </a:pPr>
            <a:r>
              <a:rPr lang="en-US" sz="1400" dirty="0"/>
              <a:t>Nutty flavor</a:t>
            </a:r>
          </a:p>
          <a:p>
            <a:pPr marL="742950" lvl="1" indent="-285750">
              <a:buFont typeface="Arial" panose="020B0604020202020204" pitchFamily="34" charset="0"/>
              <a:buChar char="•"/>
            </a:pPr>
            <a:r>
              <a:rPr lang="en-US" sz="1400" dirty="0"/>
              <a:t>Not rice but a grass seed</a:t>
            </a:r>
          </a:p>
          <a:p>
            <a:pPr marL="285750" indent="-285750">
              <a:buFont typeface="Arial" panose="020B0604020202020204" pitchFamily="34" charset="0"/>
              <a:buChar char="•"/>
            </a:pPr>
            <a:r>
              <a:rPr lang="en-US" sz="1400" b="1" dirty="0"/>
              <a:t>Black/Forbidden Rice</a:t>
            </a:r>
          </a:p>
          <a:p>
            <a:pPr marL="742950" lvl="1" indent="-285750">
              <a:buFont typeface="Arial" panose="020B0604020202020204" pitchFamily="34" charset="0"/>
              <a:buChar char="•"/>
            </a:pPr>
            <a:r>
              <a:rPr lang="en-US" sz="1400" dirty="0"/>
              <a:t>Nutty flavor, chewy texture</a:t>
            </a:r>
          </a:p>
          <a:p>
            <a:pPr marL="742950" lvl="1" indent="-285750">
              <a:buFont typeface="Arial" panose="020B0604020202020204" pitchFamily="34" charset="0"/>
              <a:buChar char="•"/>
            </a:pPr>
            <a:r>
              <a:rPr lang="en-US" sz="1400" dirty="0"/>
              <a:t>Deep black or purplish</a:t>
            </a:r>
          </a:p>
          <a:p>
            <a:pPr marL="285750" indent="-285750">
              <a:buFont typeface="Arial" panose="020B0604020202020204" pitchFamily="34" charset="0"/>
              <a:buChar char="•"/>
            </a:pPr>
            <a:r>
              <a:rPr lang="en-US" sz="1400" b="1" dirty="0"/>
              <a:t>Red Rice</a:t>
            </a:r>
          </a:p>
          <a:p>
            <a:pPr marL="742950" lvl="1" indent="-285750">
              <a:buFont typeface="Arial" panose="020B0604020202020204" pitchFamily="34" charset="0"/>
              <a:buChar char="•"/>
            </a:pPr>
            <a:r>
              <a:rPr lang="en-US" sz="1400" dirty="0"/>
              <a:t>Nutty flavor, chewy texture</a:t>
            </a:r>
          </a:p>
          <a:p>
            <a:pPr marL="742950" lvl="1" indent="-285750">
              <a:buFont typeface="Arial" panose="020B0604020202020204" pitchFamily="34" charset="0"/>
              <a:buChar char="•"/>
            </a:pPr>
            <a:r>
              <a:rPr lang="en-US" sz="1400" dirty="0"/>
              <a:t>Reddish hue</a:t>
            </a:r>
          </a:p>
          <a:p>
            <a:pPr marL="285750" indent="-285750">
              <a:buFont typeface="Arial" panose="020B0604020202020204" pitchFamily="34" charset="0"/>
              <a:buChar char="•"/>
            </a:pPr>
            <a:r>
              <a:rPr lang="en-US" sz="1400" b="1" dirty="0"/>
              <a:t>Brown Rice</a:t>
            </a:r>
          </a:p>
          <a:p>
            <a:pPr marL="742950" lvl="1" indent="-285750">
              <a:buFont typeface="Arial" panose="020B0604020202020204" pitchFamily="34" charset="0"/>
              <a:buChar char="•"/>
            </a:pPr>
            <a:r>
              <a:rPr lang="en-US" sz="1400" dirty="0"/>
              <a:t>Bran intact</a:t>
            </a:r>
          </a:p>
          <a:p>
            <a:pPr marL="742950" lvl="1" indent="-285750">
              <a:buFont typeface="Arial" panose="020B0604020202020204" pitchFamily="34" charset="0"/>
              <a:buChar char="•"/>
            </a:pPr>
            <a:r>
              <a:rPr lang="en-US" sz="1400" dirty="0"/>
              <a:t>More nutritious</a:t>
            </a:r>
          </a:p>
          <a:p>
            <a:pPr marL="285750" indent="-285750">
              <a:buFont typeface="Arial" panose="020B0604020202020204" pitchFamily="34" charset="0"/>
              <a:buChar char="•"/>
            </a:pPr>
            <a:r>
              <a:rPr lang="en-US" sz="1400" b="1" dirty="0"/>
              <a:t>White Rice</a:t>
            </a:r>
          </a:p>
          <a:p>
            <a:pPr marL="742950" lvl="1" indent="-285750">
              <a:buFont typeface="Arial" panose="020B0604020202020204" pitchFamily="34" charset="0"/>
              <a:buChar char="•"/>
            </a:pPr>
            <a:r>
              <a:rPr lang="en-US" sz="1400" dirty="0"/>
              <a:t>Bran and germ removed</a:t>
            </a:r>
          </a:p>
          <a:p>
            <a:pPr marL="742950" lvl="1" indent="-285750">
              <a:buFont typeface="Arial" panose="020B0604020202020204" pitchFamily="34" charset="0"/>
              <a:buChar char="•"/>
            </a:pPr>
            <a:r>
              <a:rPr lang="en-US" sz="1400" dirty="0"/>
              <a:t>Mild flavor, soft texture</a:t>
            </a:r>
          </a:p>
          <a:p>
            <a:pPr marL="285750" indent="-285750">
              <a:buFont typeface="Arial" panose="020B0604020202020204" pitchFamily="34" charset="0"/>
              <a:buChar char="•"/>
            </a:pPr>
            <a:r>
              <a:rPr lang="en-US" sz="1400" b="1" dirty="0"/>
              <a:t>Fragrant Rice</a:t>
            </a:r>
          </a:p>
          <a:p>
            <a:pPr marL="742950" lvl="1" indent="-285750">
              <a:buFont typeface="Arial" panose="020B0604020202020204" pitchFamily="34" charset="0"/>
              <a:buChar char="•"/>
            </a:pPr>
            <a:r>
              <a:rPr lang="en-US" sz="1400" dirty="0"/>
              <a:t>Unique aromas and flavors</a:t>
            </a:r>
          </a:p>
        </p:txBody>
      </p:sp>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arn(inVertical)">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arn(inVertic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barn(inVertical)">
                                      <p:cBhvr>
                                        <p:cTn id="27" dur="50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barn(inVertical)">
                                      <p:cBhvr>
                                        <p:cTn id="32" dur="500"/>
                                        <p:tgtEl>
                                          <p:spTgt spid="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barn(inVertical)">
                                      <p:cBhvr>
                                        <p:cTn id="37" dur="500"/>
                                        <p:tgtEl>
                                          <p:spTgt spid="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1" end="11"/>
                                            </p:txEl>
                                          </p:spTgt>
                                        </p:tgtEl>
                                        <p:attrNameLst>
                                          <p:attrName>style.visibility</p:attrName>
                                        </p:attrNameLst>
                                      </p:cBhvr>
                                      <p:to>
                                        <p:strVal val="visible"/>
                                      </p:to>
                                    </p:set>
                                    <p:animEffect transition="in" filter="barn(inVertical)">
                                      <p:cBhvr>
                                        <p:cTn id="42" dur="500"/>
                                        <p:tgtEl>
                                          <p:spTgt spid="9">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animEffect transition="in" filter="barn(inVertical)">
                                      <p:cBhvr>
                                        <p:cTn id="47" dur="500"/>
                                        <p:tgtEl>
                                          <p:spTgt spid="9">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xEl>
                                              <p:pRg st="13" end="13"/>
                                            </p:txEl>
                                          </p:spTgt>
                                        </p:tgtEl>
                                        <p:attrNameLst>
                                          <p:attrName>style.visibility</p:attrName>
                                        </p:attrNameLst>
                                      </p:cBhvr>
                                      <p:to>
                                        <p:strVal val="visible"/>
                                      </p:to>
                                    </p:set>
                                    <p:animEffect transition="in" filter="barn(inVertical)">
                                      <p:cBhvr>
                                        <p:cTn id="52" dur="500"/>
                                        <p:tgtEl>
                                          <p:spTgt spid="9">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barn(inVertical)">
                                      <p:cBhvr>
                                        <p:cTn id="57" dur="5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barn(inVertical)">
                                      <p:cBhvr>
                                        <p:cTn id="62" dur="500"/>
                                        <p:tgtEl>
                                          <p:spTgt spid="11">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barn(inVertical)">
                                      <p:cBhvr>
                                        <p:cTn id="67" dur="500"/>
                                        <p:tgtEl>
                                          <p:spTgt spid="11">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1">
                                            <p:txEl>
                                              <p:pRg st="5" end="5"/>
                                            </p:txEl>
                                          </p:spTgt>
                                        </p:tgtEl>
                                        <p:attrNameLst>
                                          <p:attrName>style.visibility</p:attrName>
                                        </p:attrNameLst>
                                      </p:cBhvr>
                                      <p:to>
                                        <p:strVal val="visible"/>
                                      </p:to>
                                    </p:set>
                                    <p:animEffect transition="in" filter="barn(inVertical)">
                                      <p:cBhvr>
                                        <p:cTn id="72" dur="500"/>
                                        <p:tgtEl>
                                          <p:spTgt spid="11">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1">
                                            <p:txEl>
                                              <p:pRg st="6" end="6"/>
                                            </p:txEl>
                                          </p:spTgt>
                                        </p:tgtEl>
                                        <p:attrNameLst>
                                          <p:attrName>style.visibility</p:attrName>
                                        </p:attrNameLst>
                                      </p:cBhvr>
                                      <p:to>
                                        <p:strVal val="visible"/>
                                      </p:to>
                                    </p:set>
                                    <p:animEffect transition="in" filter="barn(inVertical)">
                                      <p:cBhvr>
                                        <p:cTn id="77" dur="500"/>
                                        <p:tgtEl>
                                          <p:spTgt spid="11">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1">
                                            <p:txEl>
                                              <p:pRg st="7" end="7"/>
                                            </p:txEl>
                                          </p:spTgt>
                                        </p:tgtEl>
                                        <p:attrNameLst>
                                          <p:attrName>style.visibility</p:attrName>
                                        </p:attrNameLst>
                                      </p:cBhvr>
                                      <p:to>
                                        <p:strVal val="visible"/>
                                      </p:to>
                                    </p:set>
                                    <p:animEffect transition="in" filter="barn(inVertical)">
                                      <p:cBhvr>
                                        <p:cTn id="82" dur="500"/>
                                        <p:tgtEl>
                                          <p:spTgt spid="11">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1">
                                            <p:txEl>
                                              <p:pRg st="8" end="8"/>
                                            </p:txEl>
                                          </p:spTgt>
                                        </p:tgtEl>
                                        <p:attrNameLst>
                                          <p:attrName>style.visibility</p:attrName>
                                        </p:attrNameLst>
                                      </p:cBhvr>
                                      <p:to>
                                        <p:strVal val="visible"/>
                                      </p:to>
                                    </p:set>
                                    <p:animEffect transition="in" filter="barn(inVertical)">
                                      <p:cBhvr>
                                        <p:cTn id="87" dur="500"/>
                                        <p:tgtEl>
                                          <p:spTgt spid="11">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1">
                                            <p:txEl>
                                              <p:pRg st="9" end="9"/>
                                            </p:txEl>
                                          </p:spTgt>
                                        </p:tgtEl>
                                        <p:attrNameLst>
                                          <p:attrName>style.visibility</p:attrName>
                                        </p:attrNameLst>
                                      </p:cBhvr>
                                      <p:to>
                                        <p:strVal val="visible"/>
                                      </p:to>
                                    </p:set>
                                    <p:animEffect transition="in" filter="barn(inVertical)">
                                      <p:cBhvr>
                                        <p:cTn id="92" dur="500"/>
                                        <p:tgtEl>
                                          <p:spTgt spid="11">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1">
                                            <p:txEl>
                                              <p:pRg st="10" end="10"/>
                                            </p:txEl>
                                          </p:spTgt>
                                        </p:tgtEl>
                                        <p:attrNameLst>
                                          <p:attrName>style.visibility</p:attrName>
                                        </p:attrNameLst>
                                      </p:cBhvr>
                                      <p:to>
                                        <p:strVal val="visible"/>
                                      </p:to>
                                    </p:set>
                                    <p:animEffect transition="in" filter="barn(inVertical)">
                                      <p:cBhvr>
                                        <p:cTn id="97" dur="500"/>
                                        <p:tgtEl>
                                          <p:spTgt spid="11">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11">
                                            <p:txEl>
                                              <p:pRg st="11" end="11"/>
                                            </p:txEl>
                                          </p:spTgt>
                                        </p:tgtEl>
                                        <p:attrNameLst>
                                          <p:attrName>style.visibility</p:attrName>
                                        </p:attrNameLst>
                                      </p:cBhvr>
                                      <p:to>
                                        <p:strVal val="visible"/>
                                      </p:to>
                                    </p:set>
                                    <p:animEffect transition="in" filter="barn(inVertical)">
                                      <p:cBhvr>
                                        <p:cTn id="102" dur="500"/>
                                        <p:tgtEl>
                                          <p:spTgt spid="11">
                                            <p:txEl>
                                              <p:pRg st="11" end="1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1">
                                            <p:txEl>
                                              <p:pRg st="12" end="12"/>
                                            </p:txEl>
                                          </p:spTgt>
                                        </p:tgtEl>
                                        <p:attrNameLst>
                                          <p:attrName>style.visibility</p:attrName>
                                        </p:attrNameLst>
                                      </p:cBhvr>
                                      <p:to>
                                        <p:strVal val="visible"/>
                                      </p:to>
                                    </p:set>
                                    <p:animEffect transition="in" filter="barn(inVertical)">
                                      <p:cBhvr>
                                        <p:cTn id="107" dur="500"/>
                                        <p:tgtEl>
                                          <p:spTgt spid="11">
                                            <p:txEl>
                                              <p:pRg st="12" end="1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1">
                                            <p:txEl>
                                              <p:pRg st="13" end="13"/>
                                            </p:txEl>
                                          </p:spTgt>
                                        </p:tgtEl>
                                        <p:attrNameLst>
                                          <p:attrName>style.visibility</p:attrName>
                                        </p:attrNameLst>
                                      </p:cBhvr>
                                      <p:to>
                                        <p:strVal val="visible"/>
                                      </p:to>
                                    </p:set>
                                    <p:animEffect transition="in" filter="barn(inVertical)">
                                      <p:cBhvr>
                                        <p:cTn id="112" dur="500"/>
                                        <p:tgtEl>
                                          <p:spTgt spid="11">
                                            <p:txEl>
                                              <p:pRg st="13" end="1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1">
                                            <p:txEl>
                                              <p:pRg st="14" end="14"/>
                                            </p:txEl>
                                          </p:spTgt>
                                        </p:tgtEl>
                                        <p:attrNameLst>
                                          <p:attrName>style.visibility</p:attrName>
                                        </p:attrNameLst>
                                      </p:cBhvr>
                                      <p:to>
                                        <p:strVal val="visible"/>
                                      </p:to>
                                    </p:set>
                                    <p:animEffect transition="in" filter="barn(inVertical)">
                                      <p:cBhvr>
                                        <p:cTn id="117" dur="500"/>
                                        <p:tgtEl>
                                          <p:spTgt spid="11">
                                            <p:txEl>
                                              <p:pRg st="14" end="1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1">
                                            <p:txEl>
                                              <p:pRg st="15" end="15"/>
                                            </p:txEl>
                                          </p:spTgt>
                                        </p:tgtEl>
                                        <p:attrNameLst>
                                          <p:attrName>style.visibility</p:attrName>
                                        </p:attrNameLst>
                                      </p:cBhvr>
                                      <p:to>
                                        <p:strVal val="visible"/>
                                      </p:to>
                                    </p:set>
                                    <p:animEffect transition="in" filter="barn(inVertical)">
                                      <p:cBhvr>
                                        <p:cTn id="122" dur="500"/>
                                        <p:tgtEl>
                                          <p:spTgt spid="11">
                                            <p:txEl>
                                              <p:pRg st="15" end="1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1">
                                            <p:txEl>
                                              <p:pRg st="16" end="16"/>
                                            </p:txEl>
                                          </p:spTgt>
                                        </p:tgtEl>
                                        <p:attrNameLst>
                                          <p:attrName>style.visibility</p:attrName>
                                        </p:attrNameLst>
                                      </p:cBhvr>
                                      <p:to>
                                        <p:strVal val="visible"/>
                                      </p:to>
                                    </p:set>
                                    <p:animEffect transition="in" filter="barn(inVertical)">
                                      <p:cBhvr>
                                        <p:cTn id="127" dur="500"/>
                                        <p:tgtEl>
                                          <p:spTgt spid="11">
                                            <p:txEl>
                                              <p:pRg st="16" end="16"/>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11">
                                            <p:txEl>
                                              <p:pRg st="17" end="17"/>
                                            </p:txEl>
                                          </p:spTgt>
                                        </p:tgtEl>
                                        <p:attrNameLst>
                                          <p:attrName>style.visibility</p:attrName>
                                        </p:attrNameLst>
                                      </p:cBhvr>
                                      <p:to>
                                        <p:strVal val="visible"/>
                                      </p:to>
                                    </p:set>
                                    <p:animEffect transition="in" filter="barn(inVertical)">
                                      <p:cBhvr>
                                        <p:cTn id="132" dur="500"/>
                                        <p:tgtEl>
                                          <p:spTgt spid="11">
                                            <p:txEl>
                                              <p:pRg st="17" end="17"/>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11">
                                            <p:txEl>
                                              <p:pRg st="18" end="18"/>
                                            </p:txEl>
                                          </p:spTgt>
                                        </p:tgtEl>
                                        <p:attrNameLst>
                                          <p:attrName>style.visibility</p:attrName>
                                        </p:attrNameLst>
                                      </p:cBhvr>
                                      <p:to>
                                        <p:strVal val="visible"/>
                                      </p:to>
                                    </p:set>
                                    <p:animEffect transition="in" filter="barn(inVertical)">
                                      <p:cBhvr>
                                        <p:cTn id="137" dur="500"/>
                                        <p:tgtEl>
                                          <p:spTgt spid="11">
                                            <p:txEl>
                                              <p:pRg st="18" end="18"/>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11">
                                            <p:txEl>
                                              <p:pRg st="19" end="19"/>
                                            </p:txEl>
                                          </p:spTgt>
                                        </p:tgtEl>
                                        <p:attrNameLst>
                                          <p:attrName>style.visibility</p:attrName>
                                        </p:attrNameLst>
                                      </p:cBhvr>
                                      <p:to>
                                        <p:strVal val="visible"/>
                                      </p:to>
                                    </p:set>
                                    <p:animEffect transition="in" filter="barn(inVertical)">
                                      <p:cBhvr>
                                        <p:cTn id="142" dur="500"/>
                                        <p:tgtEl>
                                          <p:spTgt spid="11">
                                            <p:txEl>
                                              <p:pRg st="19" end="19"/>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nodeType="clickEffect">
                                  <p:stCondLst>
                                    <p:cond delay="0"/>
                                  </p:stCondLst>
                                  <p:childTnLst>
                                    <p:set>
                                      <p:cBhvr>
                                        <p:cTn id="146" dur="1" fill="hold">
                                          <p:stCondLst>
                                            <p:cond delay="0"/>
                                          </p:stCondLst>
                                        </p:cTn>
                                        <p:tgtEl>
                                          <p:spTgt spid="11">
                                            <p:txEl>
                                              <p:pRg st="20" end="20"/>
                                            </p:txEl>
                                          </p:spTgt>
                                        </p:tgtEl>
                                        <p:attrNameLst>
                                          <p:attrName>style.visibility</p:attrName>
                                        </p:attrNameLst>
                                      </p:cBhvr>
                                      <p:to>
                                        <p:strVal val="visible"/>
                                      </p:to>
                                    </p:set>
                                    <p:animEffect transition="in" filter="barn(inVertical)">
                                      <p:cBhvr>
                                        <p:cTn id="147" dur="500"/>
                                        <p:tgtEl>
                                          <p:spTgt spid="11">
                                            <p:txEl>
                                              <p:pRg st="20" end="20"/>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nodeType="clickEffect">
                                  <p:stCondLst>
                                    <p:cond delay="0"/>
                                  </p:stCondLst>
                                  <p:childTnLst>
                                    <p:set>
                                      <p:cBhvr>
                                        <p:cTn id="151" dur="1" fill="hold">
                                          <p:stCondLst>
                                            <p:cond delay="0"/>
                                          </p:stCondLst>
                                        </p:cTn>
                                        <p:tgtEl>
                                          <p:spTgt spid="11">
                                            <p:txEl>
                                              <p:pRg st="21" end="21"/>
                                            </p:txEl>
                                          </p:spTgt>
                                        </p:tgtEl>
                                        <p:attrNameLst>
                                          <p:attrName>style.visibility</p:attrName>
                                        </p:attrNameLst>
                                      </p:cBhvr>
                                      <p:to>
                                        <p:strVal val="visible"/>
                                      </p:to>
                                    </p:set>
                                    <p:animEffect transition="in" filter="barn(inVertical)">
                                      <p:cBhvr>
                                        <p:cTn id="152" dur="500"/>
                                        <p:tgtEl>
                                          <p:spTgt spid="11">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1"/>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825641"/>
            <a:ext cx="8584163" cy="5478423"/>
          </a:xfrm>
          <a:prstGeom prst="rect">
            <a:avLst/>
          </a:prstGeom>
          <a:noFill/>
        </p:spPr>
        <p:txBody>
          <a:bodyPr wrap="square" rtlCol="0">
            <a:spAutoFit/>
          </a:bodyPr>
          <a:lstStyle/>
          <a:p>
            <a:r>
              <a:rPr lang="en-US" sz="1400" dirty="0"/>
              <a:t>Selecting and storing rice properly is important to maintain its quality, flavor, and nutritional value.</a:t>
            </a:r>
          </a:p>
          <a:p>
            <a:endParaRPr lang="en-US" sz="1400" dirty="0"/>
          </a:p>
          <a:p>
            <a:r>
              <a:rPr lang="en-US" sz="1400" b="1" dirty="0"/>
              <a:t>Selecting Rice:</a:t>
            </a:r>
          </a:p>
          <a:p>
            <a:endParaRPr lang="en-US" sz="1400" dirty="0"/>
          </a:p>
          <a:p>
            <a:pPr marL="285750" indent="-285750">
              <a:buFont typeface="Arial" panose="020B0604020202020204" pitchFamily="34" charset="0"/>
              <a:buChar char="•"/>
            </a:pPr>
            <a:r>
              <a:rPr lang="en-US" sz="1400" b="1" dirty="0"/>
              <a:t>Variety: </a:t>
            </a:r>
            <a:r>
              <a:rPr lang="en-US" sz="1400" dirty="0"/>
              <a:t>Choose the type of rice that best suits your dish. Consider factors like texture, flavor, and aroma.</a:t>
            </a:r>
          </a:p>
          <a:p>
            <a:pPr marL="285750" indent="-285750">
              <a:buFont typeface="Arial" panose="020B0604020202020204" pitchFamily="34" charset="0"/>
              <a:buChar char="•"/>
            </a:pPr>
            <a:r>
              <a:rPr lang="en-US" sz="1400" b="1" dirty="0"/>
              <a:t>Quality: </a:t>
            </a:r>
            <a:r>
              <a:rPr lang="en-US" sz="1400" dirty="0"/>
              <a:t>Look for rice that is clean, free from foreign particles, and doesn’t have any signs of insect infestation or damage.</a:t>
            </a:r>
          </a:p>
          <a:p>
            <a:pPr marL="285750" indent="-285750">
              <a:buFont typeface="Arial" panose="020B0604020202020204" pitchFamily="34" charset="0"/>
              <a:buChar char="•"/>
            </a:pPr>
            <a:r>
              <a:rPr lang="en-US" sz="1400" b="1" dirty="0"/>
              <a:t>Packaging: </a:t>
            </a:r>
            <a:r>
              <a:rPr lang="en-US" sz="1400" dirty="0" err="1"/>
              <a:t>Opt</a:t>
            </a:r>
            <a:r>
              <a:rPr lang="en-US" sz="1400" dirty="0"/>
              <a:t> for rice that is well-packaged and sealed. If buying in bulk, ensure that the containers are airtight and properly sealed.</a:t>
            </a:r>
          </a:p>
          <a:p>
            <a:pPr marL="285750" indent="-285750">
              <a:buFont typeface="Arial" panose="020B0604020202020204" pitchFamily="34" charset="0"/>
              <a:buChar char="•"/>
            </a:pPr>
            <a:r>
              <a:rPr lang="en-US" sz="1400" b="1" dirty="0"/>
              <a:t>Date: </a:t>
            </a:r>
            <a:r>
              <a:rPr lang="en-US" sz="1400" dirty="0"/>
              <a:t>Check the production or “best by” date on the package to ensure freshness.</a:t>
            </a:r>
          </a:p>
          <a:p>
            <a:pPr marL="285750" indent="-285750">
              <a:buFont typeface="Arial" panose="020B0604020202020204" pitchFamily="34" charset="0"/>
              <a:buChar char="•"/>
            </a:pPr>
            <a:endParaRPr lang="en-US" sz="1400" dirty="0"/>
          </a:p>
          <a:p>
            <a:r>
              <a:rPr lang="en-US" sz="1400" b="1" dirty="0"/>
              <a:t>Storing Rice:</a:t>
            </a:r>
          </a:p>
          <a:p>
            <a:endParaRPr lang="en-US" sz="1400" dirty="0"/>
          </a:p>
          <a:p>
            <a:pPr marL="285750" indent="-285750">
              <a:buFont typeface="Arial" panose="020B0604020202020204" pitchFamily="34" charset="0"/>
              <a:buChar char="•"/>
            </a:pPr>
            <a:r>
              <a:rPr lang="en-US" sz="1400" b="1" dirty="0"/>
              <a:t>Cool and Dry Place: </a:t>
            </a:r>
            <a:r>
              <a:rPr lang="en-US" sz="1400" dirty="0"/>
              <a:t>Store rice in a cool, dry place away from direct sunlight, moisture, and strong odors.</a:t>
            </a:r>
          </a:p>
          <a:p>
            <a:pPr marL="285750" indent="-285750">
              <a:buFont typeface="Arial" panose="020B0604020202020204" pitchFamily="34" charset="0"/>
              <a:buChar char="•"/>
            </a:pPr>
            <a:r>
              <a:rPr lang="en-US" sz="1400" b="1" dirty="0"/>
              <a:t>Airtight Containers: </a:t>
            </a:r>
            <a:r>
              <a:rPr lang="en-US" sz="1400" dirty="0"/>
              <a:t>Transfer rice to airtight containers or resealable bags to prevent moisture and pests from getting in. This is especially important for rice that comes in paper bags or less sturdy packaging.</a:t>
            </a:r>
          </a:p>
          <a:p>
            <a:pPr marL="285750" indent="-285750">
              <a:buFont typeface="Arial" panose="020B0604020202020204" pitchFamily="34" charset="0"/>
              <a:buChar char="•"/>
            </a:pPr>
            <a:r>
              <a:rPr lang="en-US" sz="1400" b="1" dirty="0"/>
              <a:t>Keep Away from Heat: </a:t>
            </a:r>
            <a:r>
              <a:rPr lang="en-US" sz="1400" dirty="0"/>
              <a:t>Avoid storing rice near sources of heat such as the range or oven, as heat can lead to spoilage.</a:t>
            </a:r>
          </a:p>
          <a:p>
            <a:pPr marL="285750" indent="-285750">
              <a:buFont typeface="Arial" panose="020B0604020202020204" pitchFamily="34" charset="0"/>
              <a:buChar char="•"/>
            </a:pPr>
            <a:r>
              <a:rPr lang="en-US" sz="1400" b="1" dirty="0"/>
              <a:t>Avoid Freezing: </a:t>
            </a:r>
            <a:r>
              <a:rPr lang="en-US" sz="1400" dirty="0"/>
              <a:t>While some rice can be frozen, it’s generally not recommended due to potential changes in flavor and texture.</a:t>
            </a:r>
          </a:p>
          <a:p>
            <a:pPr marL="285750" indent="-285750">
              <a:buFont typeface="Arial" panose="020B0604020202020204" pitchFamily="34" charset="0"/>
              <a:buChar char="•"/>
            </a:pPr>
            <a:r>
              <a:rPr lang="en-US" sz="1400" b="1" dirty="0"/>
              <a:t>Use Desiccants: </a:t>
            </a:r>
            <a:r>
              <a:rPr lang="en-US" sz="1400" dirty="0"/>
              <a:t>Adding desiccant packets to the rice storage container can help absorb excess moisture and maintain dryness.</a:t>
            </a:r>
          </a:p>
          <a:p>
            <a:pPr marL="285750" indent="-285750">
              <a:buFont typeface="Arial" panose="020B0604020202020204" pitchFamily="34" charset="0"/>
              <a:buChar char="•"/>
            </a:pPr>
            <a:r>
              <a:rPr lang="en-US" sz="1400" b="1" dirty="0"/>
              <a:t>Rotate Stock: </a:t>
            </a:r>
            <a:r>
              <a:rPr lang="en-US" sz="1400" dirty="0"/>
              <a:t>If you buy rice in large quantities, use the oldest stock first to ensure the rice remains fresh.</a:t>
            </a:r>
          </a:p>
          <a:p>
            <a:pPr marL="285750" indent="-285750">
              <a:buFont typeface="Arial" panose="020B0604020202020204" pitchFamily="34" charset="0"/>
              <a:buChar char="•"/>
            </a:pPr>
            <a:r>
              <a:rPr lang="en-US" sz="1400" b="1" dirty="0"/>
              <a:t>Whole Grain Rice: </a:t>
            </a:r>
            <a:r>
              <a:rPr lang="en-US" sz="1400" dirty="0"/>
              <a:t>Whole grain varieties like brown and red rice have a higher oil content due to the bran layers. This can lead to quicker spoilage, so it’s important to pay close attention to their storage.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SELECTING AND STORING</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6B3485E9-B82B-A358-6E7C-BC1C57540A00}"/>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F7B0F5FE-F928-CF75-AFA6-7FC9D935059D}"/>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4AE5499B-1D54-AF68-F68B-C948B9B104FD}"/>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animEffect transition="in" filter="barn(inVertical)">
                                      <p:cBhvr>
                                        <p:cTn id="37" dur="500"/>
                                        <p:tgtEl>
                                          <p:spTgt spid="1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xEl>
                                              <p:pRg st="11" end="11"/>
                                            </p:txEl>
                                          </p:spTgt>
                                        </p:tgtEl>
                                        <p:attrNameLst>
                                          <p:attrName>style.visibility</p:attrName>
                                        </p:attrNameLst>
                                      </p:cBhvr>
                                      <p:to>
                                        <p:strVal val="visible"/>
                                      </p:to>
                                    </p:set>
                                    <p:animEffect transition="in" filter="barn(inVertical)">
                                      <p:cBhvr>
                                        <p:cTn id="42" dur="500"/>
                                        <p:tgtEl>
                                          <p:spTgt spid="12">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animEffect transition="in" filter="barn(inVertical)">
                                      <p:cBhvr>
                                        <p:cTn id="47" dur="500"/>
                                        <p:tgtEl>
                                          <p:spTgt spid="12">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xEl>
                                              <p:pRg st="13" end="13"/>
                                            </p:txEl>
                                          </p:spTgt>
                                        </p:tgtEl>
                                        <p:attrNameLst>
                                          <p:attrName>style.visibility</p:attrName>
                                        </p:attrNameLst>
                                      </p:cBhvr>
                                      <p:to>
                                        <p:strVal val="visible"/>
                                      </p:to>
                                    </p:set>
                                    <p:animEffect transition="in" filter="barn(inVertical)">
                                      <p:cBhvr>
                                        <p:cTn id="52" dur="500"/>
                                        <p:tgtEl>
                                          <p:spTgt spid="12">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4" end="14"/>
                                            </p:txEl>
                                          </p:spTgt>
                                        </p:tgtEl>
                                        <p:attrNameLst>
                                          <p:attrName>style.visibility</p:attrName>
                                        </p:attrNameLst>
                                      </p:cBhvr>
                                      <p:to>
                                        <p:strVal val="visible"/>
                                      </p:to>
                                    </p:set>
                                    <p:animEffect transition="in" filter="barn(inVertical)">
                                      <p:cBhvr>
                                        <p:cTn id="57" dur="500"/>
                                        <p:tgtEl>
                                          <p:spTgt spid="12">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2">
                                            <p:txEl>
                                              <p:pRg st="15" end="15"/>
                                            </p:txEl>
                                          </p:spTgt>
                                        </p:tgtEl>
                                        <p:attrNameLst>
                                          <p:attrName>style.visibility</p:attrName>
                                        </p:attrNameLst>
                                      </p:cBhvr>
                                      <p:to>
                                        <p:strVal val="visible"/>
                                      </p:to>
                                    </p:set>
                                    <p:animEffect transition="in" filter="barn(inVertical)">
                                      <p:cBhvr>
                                        <p:cTn id="62" dur="500"/>
                                        <p:tgtEl>
                                          <p:spTgt spid="12">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
                                            <p:txEl>
                                              <p:pRg st="16" end="16"/>
                                            </p:txEl>
                                          </p:spTgt>
                                        </p:tgtEl>
                                        <p:attrNameLst>
                                          <p:attrName>style.visibility</p:attrName>
                                        </p:attrNameLst>
                                      </p:cBhvr>
                                      <p:to>
                                        <p:strVal val="visible"/>
                                      </p:to>
                                    </p:set>
                                    <p:animEffect transition="in" filter="barn(inVertical)">
                                      <p:cBhvr>
                                        <p:cTn id="67" dur="500"/>
                                        <p:tgtEl>
                                          <p:spTgt spid="12">
                                            <p:txEl>
                                              <p:pRg st="16" end="1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2">
                                            <p:txEl>
                                              <p:pRg st="17" end="17"/>
                                            </p:txEl>
                                          </p:spTgt>
                                        </p:tgtEl>
                                        <p:attrNameLst>
                                          <p:attrName>style.visibility</p:attrName>
                                        </p:attrNameLst>
                                      </p:cBhvr>
                                      <p:to>
                                        <p:strVal val="visible"/>
                                      </p:to>
                                    </p:set>
                                    <p:animEffect transition="in" filter="barn(inVertical)">
                                      <p:cBhvr>
                                        <p:cTn id="72" dur="500"/>
                                        <p:tgtEl>
                                          <p:spTgt spid="1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922202"/>
            <a:ext cx="8584163" cy="5262979"/>
          </a:xfrm>
          <a:prstGeom prst="rect">
            <a:avLst/>
          </a:prstGeom>
          <a:noFill/>
        </p:spPr>
        <p:txBody>
          <a:bodyPr wrap="square" rtlCol="0">
            <a:spAutoFit/>
          </a:bodyPr>
          <a:lstStyle/>
          <a:p>
            <a:r>
              <a:rPr lang="en-US" sz="1600" dirty="0"/>
              <a:t>Rice is an incredibly versatile, low-cost ingredient with a wide range of culinary uses and is usually consumed with other nutrient-rich foods such as fruits, vegetables, legumes, nuts/seeds, poultry and lean meat. It serves as a staple food in many cultures and can be prepared in various ways to create dishes ranging from savory to sweet.</a:t>
            </a:r>
          </a:p>
          <a:p>
            <a:endParaRPr lang="en-US" sz="1600" dirty="0"/>
          </a:p>
          <a:p>
            <a:r>
              <a:rPr lang="en-US" sz="1600" b="1" dirty="0"/>
              <a:t>Long-grain rice</a:t>
            </a:r>
            <a:r>
              <a:rPr lang="en-US" sz="1600" dirty="0"/>
              <a:t>, which cooks light and fluffy with the kernels separated, is often used for making pilafs, stuffings, rice salads and jambalaya.</a:t>
            </a:r>
          </a:p>
          <a:p>
            <a:endParaRPr lang="en-US" sz="1600" dirty="0"/>
          </a:p>
          <a:p>
            <a:r>
              <a:rPr lang="en-US" sz="1600" b="1" dirty="0"/>
              <a:t>Medium-grain rice </a:t>
            </a:r>
            <a:r>
              <a:rPr lang="en-US" sz="1600" dirty="0"/>
              <a:t>is moist and tender and is commonly used for making paella and risotto.</a:t>
            </a:r>
          </a:p>
          <a:p>
            <a:endParaRPr lang="en-US" sz="1600" dirty="0"/>
          </a:p>
          <a:p>
            <a:r>
              <a:rPr lang="en-US" sz="1600" b="1" dirty="0"/>
              <a:t>Short-grain rice</a:t>
            </a:r>
            <a:r>
              <a:rPr lang="en-US" sz="1600" dirty="0"/>
              <a:t>, with its shorter, rounder kernels, becomes moist and sticky when cooked, making it a great option for rice puddings, desserts, and sushi.</a:t>
            </a:r>
          </a:p>
          <a:p>
            <a:endParaRPr lang="en-US" sz="1600" dirty="0"/>
          </a:p>
          <a:p>
            <a:r>
              <a:rPr lang="en-US" sz="1600" b="1" dirty="0"/>
              <a:t>Ground rice</a:t>
            </a:r>
            <a:r>
              <a:rPr lang="en-US" sz="1600" dirty="0"/>
              <a:t>, used to make rice flour, is a common ingredient in gluten-free baking, as well as for making rice noodles, rice paper, and other dishes.</a:t>
            </a:r>
          </a:p>
          <a:p>
            <a:endParaRPr lang="en-US" sz="1600" dirty="0"/>
          </a:p>
          <a:p>
            <a:r>
              <a:rPr lang="en-US" sz="1600" b="1" dirty="0"/>
              <a:t>Fermented rice </a:t>
            </a:r>
            <a:r>
              <a:rPr lang="en-US" sz="1600" dirty="0"/>
              <a:t>can be used to make vinegar and alcoholic beverages including rice wine, sake and soju.</a:t>
            </a:r>
          </a:p>
          <a:p>
            <a:endParaRPr lang="en-US" sz="1600" dirty="0"/>
          </a:p>
          <a:p>
            <a:r>
              <a:rPr lang="en-US" sz="1600" b="1" dirty="0"/>
              <a:t>Rice milk</a:t>
            </a:r>
            <a:r>
              <a:rPr lang="en-US" sz="1600" dirty="0"/>
              <a:t>, made by pressing rice through a millstream, is commonly used as a dairy substitute for vegan cooking and those avoiding dairy.</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CULINARY USES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72D3CAE1-F142-F3C3-0A25-D7F80A8CA2DD}"/>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83F8E451-F0A7-8216-B298-696F9FB095ED}"/>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0B4BEAD1-D5A2-BED3-E56C-E45A3D420AB1}"/>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barn(inVertical)">
                                      <p:cBhvr>
                                        <p:cTn id="27" dur="5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10" end="10"/>
                                            </p:txEl>
                                          </p:spTgt>
                                        </p:tgtEl>
                                        <p:attrNameLst>
                                          <p:attrName>style.visibility</p:attrName>
                                        </p:attrNameLst>
                                      </p:cBhvr>
                                      <p:to>
                                        <p:strVal val="visible"/>
                                      </p:to>
                                    </p:set>
                                    <p:animEffect transition="in" filter="barn(inVertical)">
                                      <p:cBhvr>
                                        <p:cTn id="32" dur="500"/>
                                        <p:tgtEl>
                                          <p:spTgt spid="1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12" end="12"/>
                                            </p:txEl>
                                          </p:spTgt>
                                        </p:tgtEl>
                                        <p:attrNameLst>
                                          <p:attrName>style.visibility</p:attrName>
                                        </p:attrNameLst>
                                      </p:cBhvr>
                                      <p:to>
                                        <p:strVal val="visible"/>
                                      </p:to>
                                    </p:set>
                                    <p:animEffect transition="in" filter="barn(inVertical)">
                                      <p:cBhvr>
                                        <p:cTn id="37"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978474"/>
            <a:ext cx="8584163" cy="5016758"/>
          </a:xfrm>
          <a:prstGeom prst="rect">
            <a:avLst/>
          </a:prstGeom>
          <a:noFill/>
        </p:spPr>
        <p:txBody>
          <a:bodyPr wrap="square" rtlCol="0">
            <a:spAutoFit/>
          </a:bodyPr>
          <a:lstStyle/>
          <a:p>
            <a:pPr marL="285750" indent="-285750">
              <a:buFont typeface="Arial" panose="020B0604020202020204" pitchFamily="34" charset="0"/>
              <a:buChar char="•"/>
            </a:pPr>
            <a:r>
              <a:rPr lang="en-US" sz="1600" dirty="0"/>
              <a:t>Rice is one of the oldest cultivated grains, with a history that dates back over 10,000 years.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There are over 40,000 varieties of rice, each with its own unique taste, texture, and color.</a:t>
            </a:r>
          </a:p>
          <a:p>
            <a:endParaRPr lang="en-US" sz="1600" dirty="0"/>
          </a:p>
          <a:p>
            <a:pPr marL="285750" indent="-285750">
              <a:buFont typeface="Arial" panose="020B0604020202020204" pitchFamily="34" charset="0"/>
              <a:buChar char="•"/>
            </a:pPr>
            <a:r>
              <a:rPr lang="en-US" sz="1600" dirty="0"/>
              <a:t>In 1971, rice became the first grain to be grown in space when Apollo 14 astronauts carried rice seeds to the moon.</a:t>
            </a:r>
          </a:p>
          <a:p>
            <a:endParaRPr lang="en-US" sz="1600" dirty="0"/>
          </a:p>
          <a:p>
            <a:pPr marL="285750" indent="-285750">
              <a:buFont typeface="Arial" panose="020B0604020202020204" pitchFamily="34" charset="0"/>
              <a:buChar char="•"/>
            </a:pPr>
            <a:r>
              <a:rPr lang="en-US" sz="1600" dirty="0"/>
              <a:t>The largest serving of fried rice weighed over 6,000 pounds and was achieved in China in 2014.</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some Asian countries, rice paddies are used as canvases to create intricate artworks using different colored rice plants.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Rice requires a significant amount of water to grow, often leading to the construction of elaborate irrigation systems in rice-growing regions.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International Rice Research Institute (IRRI) in the Philippines played a crucial role in developing high-yielding rice varieties, leading to the "Green Revolution" and increased food production.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some parts of ancient Asia, rice was used as a form of currency, and taxes were collected in rice.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FUN FACTS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7AEDB097-6101-744B-F5F6-635945FB6DA4}"/>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BF2072E4-10CB-3552-5BE9-21463E95EDC5}"/>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86897EA8-8AF5-4DA5-2598-1A74A0E24889}"/>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barn(inVertical)">
                                      <p:cBhvr>
                                        <p:cTn id="27" dur="5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10" end="10"/>
                                            </p:txEl>
                                          </p:spTgt>
                                        </p:tgtEl>
                                        <p:attrNameLst>
                                          <p:attrName>style.visibility</p:attrName>
                                        </p:attrNameLst>
                                      </p:cBhvr>
                                      <p:to>
                                        <p:strVal val="visible"/>
                                      </p:to>
                                    </p:set>
                                    <p:animEffect transition="in" filter="barn(inVertical)">
                                      <p:cBhvr>
                                        <p:cTn id="32" dur="500"/>
                                        <p:tgtEl>
                                          <p:spTgt spid="1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12" end="12"/>
                                            </p:txEl>
                                          </p:spTgt>
                                        </p:tgtEl>
                                        <p:attrNameLst>
                                          <p:attrName>style.visibility</p:attrName>
                                        </p:attrNameLst>
                                      </p:cBhvr>
                                      <p:to>
                                        <p:strVal val="visible"/>
                                      </p:to>
                                    </p:set>
                                    <p:animEffect transition="in" filter="barn(inVertical)">
                                      <p:cBhvr>
                                        <p:cTn id="37" dur="500"/>
                                        <p:tgtEl>
                                          <p:spTgt spid="1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xEl>
                                              <p:pRg st="14" end="14"/>
                                            </p:txEl>
                                          </p:spTgt>
                                        </p:tgtEl>
                                        <p:attrNameLst>
                                          <p:attrName>style.visibility</p:attrName>
                                        </p:attrNameLst>
                                      </p:cBhvr>
                                      <p:to>
                                        <p:strVal val="visible"/>
                                      </p:to>
                                    </p:set>
                                    <p:animEffect transition="in" filter="barn(inVertical)">
                                      <p:cBhvr>
                                        <p:cTn id="42" dur="500"/>
                                        <p:tgtEl>
                                          <p:spTgt spid="1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718526"/>
            <a:ext cx="85841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a:rPr>
              <a:t>Vegetable Biryani</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6 Servings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353273" y="1274457"/>
            <a:ext cx="3617844"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3 T. Ghee (or Clarified Butter)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1 Medium Yellow Onion, Diced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1 T. Garlic, Minced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1 T. Ginger, Minced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lang="en-US" sz="1300" dirty="0">
                <a:solidFill>
                  <a:prstClr val="black"/>
                </a:solidFill>
                <a:latin typeface="Calibri" panose="020F0502020204030204"/>
              </a:rPr>
              <a:t>Roma Tomato, Minced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½ C.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½ C. Green Peas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1 Carrot, Sliced Thin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2 Russet Potatoes, Peeled &amp; Diced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1 Green Pepper, Sliced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2 Stalks Celery, Sliced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1 C. Cauliflower Florets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2 t. Kosher Salt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¼ t. Cayenne Pepper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½ t. Black Pepper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2 t. Garam Masala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1 t. Coriander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½ </a:t>
            </a:r>
            <a:r>
              <a:rPr lang="en-US" sz="1300" dirty="0">
                <a:solidFill>
                  <a:prstClr val="black"/>
                </a:solidFill>
                <a:latin typeface="Calibri" panose="020F0502020204030204"/>
              </a:rPr>
              <a:t>t. Turmeric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1 t. Cumin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½ t. Cinnamon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4 C. Vegetable Stock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Calibri" panose="020F0502020204030204"/>
              </a:rPr>
              <a:t>2 C. Basmati Rice, Rinsed &amp; Drained</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EBFAEE4-F633-04A5-F646-2C79520A5C1A}"/>
              </a:ext>
            </a:extLst>
          </p:cNvPr>
          <p:cNvSpPr txBox="1"/>
          <p:nvPr/>
        </p:nvSpPr>
        <p:spPr>
          <a:xfrm>
            <a:off x="6167535" y="1303914"/>
            <a:ext cx="5891943" cy="34932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Directions: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Add ghee into a large Dutch oven over medium-high heat.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a:solidFill>
                  <a:prstClr val="black"/>
                </a:solidFill>
                <a:latin typeface="Calibri" panose="020F0502020204030204"/>
              </a:rPr>
              <a:t>Add the onion and cook until translucent, about 3-4 minutes.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Stir in garlic, ginger, tomato, and water. Bring to a simmer and cook until the water has evaporated, about 10 minutes.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a:solidFill>
                  <a:prstClr val="black"/>
                </a:solidFill>
                <a:latin typeface="Calibri" panose="020F0502020204030204"/>
              </a:rPr>
              <a:t>Add in the peas, carrot, potato, green pepper, celery, and cauliflower. Mix well to combine.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Add in the salt, cayenne, black pepper, garam masala, coriander, turmeric, cumin, and cinnamon. Stir well to blend spices.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a:solidFill>
                  <a:prstClr val="black"/>
                </a:solidFill>
                <a:latin typeface="Calibri" panose="020F0502020204030204"/>
              </a:rPr>
              <a:t>Add in the vegetable stock and bring to a boil.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Add in the rinsed and </a:t>
            </a:r>
            <a:r>
              <a:rPr lang="en-US" sz="1300" dirty="0">
                <a:solidFill>
                  <a:prstClr val="black"/>
                </a:solidFill>
                <a:latin typeface="Calibri" panose="020F0502020204030204"/>
              </a:rPr>
              <a:t>drained basmati rice.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Reduce the heat to </a:t>
            </a:r>
            <a:r>
              <a:rPr lang="en-US" sz="1300" dirty="0">
                <a:solidFill>
                  <a:prstClr val="black"/>
                </a:solidFill>
                <a:latin typeface="Calibri" panose="020F0502020204030204"/>
              </a:rPr>
              <a:t>low and cook covered for 18-20 minutes.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Turn off the heat and let sit, covered, for five minutes before serving.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DB1EB64-BC19-385F-E188-CF6A2729D0C3}"/>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13" name="TextBox 12">
            <a:extLst>
              <a:ext uri="{FF2B5EF4-FFF2-40B4-BE49-F238E27FC236}">
                <a16:creationId xmlns:a16="http://schemas.microsoft.com/office/drawing/2014/main" id="{D71C808A-EE1B-1AC9-D1DB-EF246E14053F}"/>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224275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90042058-7A33-DFDF-BC72-BB80DC70E146}"/>
              </a:ext>
            </a:extLst>
          </p:cNvPr>
          <p:cNvPicPr>
            <a:picLocks noChangeAspect="1"/>
          </p:cNvPicPr>
          <p:nvPr/>
        </p:nvPicPr>
        <p:blipFill>
          <a:blip r:embed="rId2">
            <a:extLst>
              <a:ext uri="{28A0092B-C50C-407E-A947-70E740481C1C}">
                <a14:useLocalDpi xmlns:a14="http://schemas.microsoft.com/office/drawing/2010/main" val="0"/>
              </a:ext>
            </a:extLst>
          </a:blip>
          <a:srcRect l="6773" r="6773"/>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C0789F38-E035-1CF9-6CB4-691C0F7B363E}"/>
              </a:ext>
            </a:extLst>
          </p:cNvPr>
          <p:cNvSpPr txBox="1"/>
          <p:nvPr/>
        </p:nvSpPr>
        <p:spPr>
          <a:xfrm>
            <a:off x="5135460" y="6218080"/>
            <a:ext cx="1921079" cy="369332"/>
          </a:xfrm>
          <a:prstGeom prst="rect">
            <a:avLst/>
          </a:prstGeom>
          <a:noFill/>
        </p:spPr>
        <p:txBody>
          <a:bodyPr wrap="square" rtlCol="0">
            <a:spAutoFit/>
          </a:bodyPr>
          <a:lstStyle/>
          <a:p>
            <a:r>
              <a:rPr lang="en-US" b="1" dirty="0">
                <a:solidFill>
                  <a:schemeClr val="bg1"/>
                </a:solidFill>
              </a:rPr>
              <a:t>SEPTEMBER 2023</a:t>
            </a:r>
          </a:p>
        </p:txBody>
      </p:sp>
      <p:sp>
        <p:nvSpPr>
          <p:cNvPr id="7" name="TextBox 6">
            <a:extLst>
              <a:ext uri="{FF2B5EF4-FFF2-40B4-BE49-F238E27FC236}">
                <a16:creationId xmlns:a16="http://schemas.microsoft.com/office/drawing/2014/main" id="{0D0D979D-3479-ADFC-78AB-7BA12AB66DE4}"/>
              </a:ext>
            </a:extLst>
          </p:cNvPr>
          <p:cNvSpPr txBox="1"/>
          <p:nvPr/>
        </p:nvSpPr>
        <p:spPr>
          <a:xfrm>
            <a:off x="11290852" y="6232368"/>
            <a:ext cx="624340" cy="369332"/>
          </a:xfrm>
          <a:prstGeom prst="rect">
            <a:avLst/>
          </a:prstGeom>
          <a:noFill/>
        </p:spPr>
        <p:txBody>
          <a:bodyPr wrap="square" rtlCol="0">
            <a:spAutoFit/>
          </a:bodyPr>
          <a:lstStyle/>
          <a:p>
            <a:r>
              <a:rPr lang="en-US" b="1" dirty="0">
                <a:solidFill>
                  <a:schemeClr val="bg1"/>
                </a:solidFill>
              </a:rPr>
              <a:t>RICE</a:t>
            </a:r>
          </a:p>
        </p:txBody>
      </p:sp>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7" ma:contentTypeDescription="Create a new document." ma:contentTypeScope="" ma:versionID="10e0a02f0fd3db74eb2b1b2220281e73">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5eb74ff3622768cf2c3ce52f2e002292"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18cc56a7-28b8-4c6d-92fd-2628b4929506" xsi:nil="true"/>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Props1.xml><?xml version="1.0" encoding="utf-8"?>
<ds:datastoreItem xmlns:ds="http://schemas.openxmlformats.org/officeDocument/2006/customXml" ds:itemID="{E1794226-77C4-4FE7-AC74-7B29CF186603}">
  <ds:schemaRefs>
    <ds:schemaRef ds:uri="http://schemas.microsoft.com/sharepoint/v3/contenttype/forms"/>
  </ds:schemaRefs>
</ds:datastoreItem>
</file>

<file path=customXml/itemProps2.xml><?xml version="1.0" encoding="utf-8"?>
<ds:datastoreItem xmlns:ds="http://schemas.openxmlformats.org/officeDocument/2006/customXml" ds:itemID="{40714626-1A45-4D2D-A433-E47F49E8FACA}"/>
</file>

<file path=customXml/itemProps3.xml><?xml version="1.0" encoding="utf-8"?>
<ds:datastoreItem xmlns:ds="http://schemas.openxmlformats.org/officeDocument/2006/customXml" ds:itemID="{07EA6600-B651-4C66-B713-65E8B860332D}">
  <ds:schemaRefs>
    <ds:schemaRef ds:uri="http://schemas.microsoft.com/office/2006/metadata/properties"/>
    <ds:schemaRef ds:uri="http://schemas.microsoft.com/office/infopath/2007/PartnerControls"/>
    <ds:schemaRef ds:uri="18cc56a7-28b8-4c6d-92fd-2628b4929506"/>
    <ds:schemaRef ds:uri="e8165b12-e369-41f0-bb30-7c2a5d616508"/>
  </ds:schemaRefs>
</ds:datastoreItem>
</file>

<file path=docProps/app.xml><?xml version="1.0" encoding="utf-8"?>
<Properties xmlns="http://schemas.openxmlformats.org/officeDocument/2006/extended-properties" xmlns:vt="http://schemas.openxmlformats.org/officeDocument/2006/docPropsVTypes">
  <TotalTime>1193</TotalTime>
  <Words>2267</Words>
  <Application>Microsoft Office PowerPoint</Application>
  <PresentationFormat>Widescreen</PresentationFormat>
  <Paragraphs>307</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5</cp:revision>
  <dcterms:created xsi:type="dcterms:W3CDTF">2022-12-20T14:16:03Z</dcterms:created>
  <dcterms:modified xsi:type="dcterms:W3CDTF">2023-08-17T16:07:18Z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