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5"/>
  </p:handoutMasterIdLst>
  <p:sldIdLst>
    <p:sldId id="256" r:id="rId5"/>
    <p:sldId id="257" r:id="rId6"/>
    <p:sldId id="258" r:id="rId7"/>
    <p:sldId id="261" r:id="rId8"/>
    <p:sldId id="260" r:id="rId9"/>
    <p:sldId id="259" r:id="rId10"/>
    <p:sldId id="262" r:id="rId11"/>
    <p:sldId id="277" r:id="rId12"/>
    <p:sldId id="274" r:id="rId13"/>
    <p:sldId id="264" r:id="rId14"/>
    <p:sldId id="278" r:id="rId15"/>
    <p:sldId id="280" r:id="rId16"/>
    <p:sldId id="281" r:id="rId17"/>
    <p:sldId id="282" r:id="rId18"/>
    <p:sldId id="283" r:id="rId19"/>
    <p:sldId id="284" r:id="rId20"/>
    <p:sldId id="285" r:id="rId21"/>
    <p:sldId id="286" r:id="rId22"/>
    <p:sldId id="287"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3029"/>
    <a:srgbClr val="2B39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4DD589-B3E0-4DC8-ADA8-23AB3F06AC5A}" v="13" dt="2025-09-30T17:49:30.1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Penry" userId="eb3a0382-c13a-4994-844e-3f19251ea911" providerId="ADAL" clId="{14270184-D8D5-4AF3-BE7E-D102E09EBC41}"/>
    <pc:docChg chg="undo custSel modSld">
      <pc:chgData name="Robert Penry" userId="eb3a0382-c13a-4994-844e-3f19251ea911" providerId="ADAL" clId="{14270184-D8D5-4AF3-BE7E-D102E09EBC41}" dt="2025-09-30T17:49:30.166" v="16" actId="20577"/>
      <pc:docMkLst>
        <pc:docMk/>
      </pc:docMkLst>
      <pc:sldChg chg="modSp mod">
        <pc:chgData name="Robert Penry" userId="eb3a0382-c13a-4994-844e-3f19251ea911" providerId="ADAL" clId="{14270184-D8D5-4AF3-BE7E-D102E09EBC41}" dt="2025-09-30T17:49:15.236" v="15" actId="114"/>
        <pc:sldMkLst>
          <pc:docMk/>
          <pc:sldMk cId="3228161038" sldId="261"/>
        </pc:sldMkLst>
        <pc:spChg chg="mod">
          <ac:chgData name="Robert Penry" userId="eb3a0382-c13a-4994-844e-3f19251ea911" providerId="ADAL" clId="{14270184-D8D5-4AF3-BE7E-D102E09EBC41}" dt="2025-09-30T17:49:15.236" v="15" actId="114"/>
          <ac:spMkLst>
            <pc:docMk/>
            <pc:sldMk cId="3228161038" sldId="261"/>
            <ac:spMk id="11" creationId="{5D2C3D49-8237-1965-530A-B33ECB8257B6}"/>
          </ac:spMkLst>
        </pc:spChg>
        <pc:spChg chg="mod">
          <ac:chgData name="Robert Penry" userId="eb3a0382-c13a-4994-844e-3f19251ea911" providerId="ADAL" clId="{14270184-D8D5-4AF3-BE7E-D102E09EBC41}" dt="2025-09-30T17:49:12.506" v="13" actId="1076"/>
          <ac:spMkLst>
            <pc:docMk/>
            <pc:sldMk cId="3228161038" sldId="261"/>
            <ac:spMk id="12" creationId="{FA74940A-27DB-5F32-FE26-A919940DE1CA}"/>
          </ac:spMkLst>
        </pc:spChg>
      </pc:sldChg>
      <pc:sldChg chg="modSp">
        <pc:chgData name="Robert Penry" userId="eb3a0382-c13a-4994-844e-3f19251ea911" providerId="ADAL" clId="{14270184-D8D5-4AF3-BE7E-D102E09EBC41}" dt="2025-09-30T17:49:30.166" v="16" actId="20577"/>
        <pc:sldMkLst>
          <pc:docMk/>
          <pc:sldMk cId="3020710351" sldId="262"/>
        </pc:sldMkLst>
        <pc:spChg chg="mod">
          <ac:chgData name="Robert Penry" userId="eb3a0382-c13a-4994-844e-3f19251ea911" providerId="ADAL" clId="{14270184-D8D5-4AF3-BE7E-D102E09EBC41}" dt="2025-09-30T17:49:30.166" v="16" actId="20577"/>
          <ac:spMkLst>
            <pc:docMk/>
            <pc:sldMk cId="3020710351" sldId="262"/>
            <ac:spMk id="9" creationId="{02780452-E005-3E7E-38E0-FD29A0B64D49}"/>
          </ac:spMkLst>
        </pc:spChg>
      </pc:sldChg>
      <pc:sldChg chg="modSp modAnim">
        <pc:chgData name="Robert Penry" userId="eb3a0382-c13a-4994-844e-3f19251ea911" providerId="ADAL" clId="{14270184-D8D5-4AF3-BE7E-D102E09EBC41}" dt="2025-09-26T19:12:40.423" v="0" actId="20577"/>
        <pc:sldMkLst>
          <pc:docMk/>
          <pc:sldMk cId="2493828021" sldId="264"/>
        </pc:sldMkLst>
        <pc:spChg chg="mod">
          <ac:chgData name="Robert Penry" userId="eb3a0382-c13a-4994-844e-3f19251ea911" providerId="ADAL" clId="{14270184-D8D5-4AF3-BE7E-D102E09EBC41}" dt="2025-09-26T19:12:40.423" v="0" actId="20577"/>
          <ac:spMkLst>
            <pc:docMk/>
            <pc:sldMk cId="2493828021" sldId="264"/>
            <ac:spMk id="12" creationId="{514D8AA3-BC47-74EC-7D2A-A7E7BAB0F0F6}"/>
          </ac:spMkLst>
        </pc:spChg>
      </pc:sldChg>
      <pc:sldChg chg="modSp modAnim">
        <pc:chgData name="Robert Penry" userId="eb3a0382-c13a-4994-844e-3f19251ea911" providerId="ADAL" clId="{14270184-D8D5-4AF3-BE7E-D102E09EBC41}" dt="2025-09-26T19:12:44.475" v="1" actId="20577"/>
        <pc:sldMkLst>
          <pc:docMk/>
          <pc:sldMk cId="387256581" sldId="278"/>
        </pc:sldMkLst>
        <pc:spChg chg="mod">
          <ac:chgData name="Robert Penry" userId="eb3a0382-c13a-4994-844e-3f19251ea911" providerId="ADAL" clId="{14270184-D8D5-4AF3-BE7E-D102E09EBC41}" dt="2025-09-26T19:12:44.475" v="1" actId="20577"/>
          <ac:spMkLst>
            <pc:docMk/>
            <pc:sldMk cId="387256581" sldId="278"/>
            <ac:spMk id="2" creationId="{71086B28-EBE7-A5A3-A09E-E0389D13FD4B}"/>
          </ac:spMkLst>
        </pc:spChg>
      </pc:sldChg>
      <pc:sldChg chg="modSp modAnim">
        <pc:chgData name="Robert Penry" userId="eb3a0382-c13a-4994-844e-3f19251ea911" providerId="ADAL" clId="{14270184-D8D5-4AF3-BE7E-D102E09EBC41}" dt="2025-09-26T19:12:47.404" v="2" actId="20577"/>
        <pc:sldMkLst>
          <pc:docMk/>
          <pc:sldMk cId="3541295189" sldId="280"/>
        </pc:sldMkLst>
        <pc:spChg chg="mod">
          <ac:chgData name="Robert Penry" userId="eb3a0382-c13a-4994-844e-3f19251ea911" providerId="ADAL" clId="{14270184-D8D5-4AF3-BE7E-D102E09EBC41}" dt="2025-09-26T19:12:47.404" v="2" actId="20577"/>
          <ac:spMkLst>
            <pc:docMk/>
            <pc:sldMk cId="3541295189" sldId="280"/>
            <ac:spMk id="2" creationId="{A3120E3D-0402-B90B-7362-A4D8C899F342}"/>
          </ac:spMkLst>
        </pc:spChg>
      </pc:sldChg>
      <pc:sldChg chg="modSp modAnim">
        <pc:chgData name="Robert Penry" userId="eb3a0382-c13a-4994-844e-3f19251ea911" providerId="ADAL" clId="{14270184-D8D5-4AF3-BE7E-D102E09EBC41}" dt="2025-09-26T19:12:51.847" v="3" actId="20577"/>
        <pc:sldMkLst>
          <pc:docMk/>
          <pc:sldMk cId="2524471291" sldId="281"/>
        </pc:sldMkLst>
        <pc:spChg chg="mod">
          <ac:chgData name="Robert Penry" userId="eb3a0382-c13a-4994-844e-3f19251ea911" providerId="ADAL" clId="{14270184-D8D5-4AF3-BE7E-D102E09EBC41}" dt="2025-09-26T19:12:51.847" v="3" actId="20577"/>
          <ac:spMkLst>
            <pc:docMk/>
            <pc:sldMk cId="2524471291" sldId="281"/>
            <ac:spMk id="2" creationId="{1C3AA4F5-787C-6B0D-3EB2-E4EF963E9332}"/>
          </ac:spMkLst>
        </pc:spChg>
      </pc:sldChg>
      <pc:sldChg chg="modSp modAnim">
        <pc:chgData name="Robert Penry" userId="eb3a0382-c13a-4994-844e-3f19251ea911" providerId="ADAL" clId="{14270184-D8D5-4AF3-BE7E-D102E09EBC41}" dt="2025-09-26T19:12:54.470" v="4" actId="20577"/>
        <pc:sldMkLst>
          <pc:docMk/>
          <pc:sldMk cId="3308327918" sldId="282"/>
        </pc:sldMkLst>
        <pc:spChg chg="mod">
          <ac:chgData name="Robert Penry" userId="eb3a0382-c13a-4994-844e-3f19251ea911" providerId="ADAL" clId="{14270184-D8D5-4AF3-BE7E-D102E09EBC41}" dt="2025-09-26T19:12:54.470" v="4" actId="20577"/>
          <ac:spMkLst>
            <pc:docMk/>
            <pc:sldMk cId="3308327918" sldId="282"/>
            <ac:spMk id="2" creationId="{B888577B-C92D-3D6C-8E5C-B41C003A278F}"/>
          </ac:spMkLst>
        </pc:spChg>
      </pc:sldChg>
      <pc:sldChg chg="modSp modAnim">
        <pc:chgData name="Robert Penry" userId="eb3a0382-c13a-4994-844e-3f19251ea911" providerId="ADAL" clId="{14270184-D8D5-4AF3-BE7E-D102E09EBC41}" dt="2025-09-26T19:12:57.923" v="5" actId="20577"/>
        <pc:sldMkLst>
          <pc:docMk/>
          <pc:sldMk cId="3019642694" sldId="283"/>
        </pc:sldMkLst>
        <pc:spChg chg="mod">
          <ac:chgData name="Robert Penry" userId="eb3a0382-c13a-4994-844e-3f19251ea911" providerId="ADAL" clId="{14270184-D8D5-4AF3-BE7E-D102E09EBC41}" dt="2025-09-26T19:12:57.923" v="5" actId="20577"/>
          <ac:spMkLst>
            <pc:docMk/>
            <pc:sldMk cId="3019642694" sldId="283"/>
            <ac:spMk id="2" creationId="{C31F342D-9938-CDC4-B32C-EF0C6AF079FC}"/>
          </ac:spMkLst>
        </pc:spChg>
      </pc:sldChg>
      <pc:sldChg chg="modSp modAnim">
        <pc:chgData name="Robert Penry" userId="eb3a0382-c13a-4994-844e-3f19251ea911" providerId="ADAL" clId="{14270184-D8D5-4AF3-BE7E-D102E09EBC41}" dt="2025-09-26T19:13:00.803" v="6" actId="20577"/>
        <pc:sldMkLst>
          <pc:docMk/>
          <pc:sldMk cId="2274582294" sldId="284"/>
        </pc:sldMkLst>
        <pc:spChg chg="mod">
          <ac:chgData name="Robert Penry" userId="eb3a0382-c13a-4994-844e-3f19251ea911" providerId="ADAL" clId="{14270184-D8D5-4AF3-BE7E-D102E09EBC41}" dt="2025-09-26T19:13:00.803" v="6" actId="20577"/>
          <ac:spMkLst>
            <pc:docMk/>
            <pc:sldMk cId="2274582294" sldId="284"/>
            <ac:spMk id="2" creationId="{1DD098FC-D8F6-8E78-ADAF-69081F4FB6DF}"/>
          </ac:spMkLst>
        </pc:spChg>
      </pc:sldChg>
      <pc:sldChg chg="modSp modAnim">
        <pc:chgData name="Robert Penry" userId="eb3a0382-c13a-4994-844e-3f19251ea911" providerId="ADAL" clId="{14270184-D8D5-4AF3-BE7E-D102E09EBC41}" dt="2025-09-26T19:13:04.304" v="7" actId="20577"/>
        <pc:sldMkLst>
          <pc:docMk/>
          <pc:sldMk cId="475075082" sldId="285"/>
        </pc:sldMkLst>
        <pc:spChg chg="mod">
          <ac:chgData name="Robert Penry" userId="eb3a0382-c13a-4994-844e-3f19251ea911" providerId="ADAL" clId="{14270184-D8D5-4AF3-BE7E-D102E09EBC41}" dt="2025-09-26T19:13:04.304" v="7" actId="20577"/>
          <ac:spMkLst>
            <pc:docMk/>
            <pc:sldMk cId="475075082" sldId="285"/>
            <ac:spMk id="2" creationId="{D102BD60-B7BF-056E-62DD-52E359B3436D}"/>
          </ac:spMkLst>
        </pc:spChg>
      </pc:sldChg>
      <pc:sldChg chg="modSp modAnim">
        <pc:chgData name="Robert Penry" userId="eb3a0382-c13a-4994-844e-3f19251ea911" providerId="ADAL" clId="{14270184-D8D5-4AF3-BE7E-D102E09EBC41}" dt="2025-09-26T19:13:07.173" v="8" actId="20577"/>
        <pc:sldMkLst>
          <pc:docMk/>
          <pc:sldMk cId="4193291238" sldId="286"/>
        </pc:sldMkLst>
        <pc:spChg chg="mod">
          <ac:chgData name="Robert Penry" userId="eb3a0382-c13a-4994-844e-3f19251ea911" providerId="ADAL" clId="{14270184-D8D5-4AF3-BE7E-D102E09EBC41}" dt="2025-09-26T19:13:07.173" v="8" actId="20577"/>
          <ac:spMkLst>
            <pc:docMk/>
            <pc:sldMk cId="4193291238" sldId="286"/>
            <ac:spMk id="2" creationId="{C04673A4-9E2A-3E09-D532-40BD601E4A3E}"/>
          </ac:spMkLst>
        </pc:spChg>
      </pc:sldChg>
      <pc:sldChg chg="modSp modAnim">
        <pc:chgData name="Robert Penry" userId="eb3a0382-c13a-4994-844e-3f19251ea911" providerId="ADAL" clId="{14270184-D8D5-4AF3-BE7E-D102E09EBC41}" dt="2025-09-26T19:13:10.133" v="9" actId="20577"/>
        <pc:sldMkLst>
          <pc:docMk/>
          <pc:sldMk cId="2304512983" sldId="287"/>
        </pc:sldMkLst>
        <pc:spChg chg="mod">
          <ac:chgData name="Robert Penry" userId="eb3a0382-c13a-4994-844e-3f19251ea911" providerId="ADAL" clId="{14270184-D8D5-4AF3-BE7E-D102E09EBC41}" dt="2025-09-26T19:13:10.133" v="9" actId="20577"/>
          <ac:spMkLst>
            <pc:docMk/>
            <pc:sldMk cId="2304512983" sldId="287"/>
            <ac:spMk id="9" creationId="{2B50A40A-5109-9AD5-0DEB-B62B3D620AF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82939D-7F6F-0308-C4B2-0E8CEAA995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4984045E-8351-A54A-25F7-BDD0E243B9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6931985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D4D01-11B6-CF9D-EAAB-33751AC0BC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607D9C-2C1B-E208-9D32-C5A71D86BA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8ED0E-A3EC-14C0-AEDE-B7BB7277FA76}"/>
              </a:ext>
            </a:extLst>
          </p:cNvPr>
          <p:cNvSpPr>
            <a:spLocks noGrp="1"/>
          </p:cNvSpPr>
          <p:nvPr>
            <p:ph type="dt" sz="half" idx="10"/>
          </p:nvPr>
        </p:nvSpPr>
        <p:spPr/>
        <p:txBody>
          <a:bodyPr/>
          <a:lstStyle/>
          <a:p>
            <a:fld id="{5D60AAC6-FEAE-46AE-89F2-A961E102DC8F}" type="datetimeFigureOut">
              <a:rPr lang="en-US" smtClean="0"/>
              <a:t>9/30/2025</a:t>
            </a:fld>
            <a:endParaRPr lang="en-US" dirty="0"/>
          </a:p>
        </p:txBody>
      </p:sp>
      <p:sp>
        <p:nvSpPr>
          <p:cNvPr id="5" name="Footer Placeholder 4">
            <a:extLst>
              <a:ext uri="{FF2B5EF4-FFF2-40B4-BE49-F238E27FC236}">
                <a16:creationId xmlns:a16="http://schemas.microsoft.com/office/drawing/2014/main" id="{FC823E27-2F3F-4480-E48D-84C4969785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B03340-DB5F-3844-3204-24CCB249EE5A}"/>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3152190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C96FD-E0E8-D785-2C9F-4EF7F2E03E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3CA767-ED5A-031B-8424-2F588B5C62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EC0C1-CFEF-ABAD-6CF9-AB56BC361317}"/>
              </a:ext>
            </a:extLst>
          </p:cNvPr>
          <p:cNvSpPr>
            <a:spLocks noGrp="1"/>
          </p:cNvSpPr>
          <p:nvPr>
            <p:ph type="dt" sz="half" idx="10"/>
          </p:nvPr>
        </p:nvSpPr>
        <p:spPr/>
        <p:txBody>
          <a:bodyPr/>
          <a:lstStyle/>
          <a:p>
            <a:fld id="{5D60AAC6-FEAE-46AE-89F2-A961E102DC8F}" type="datetimeFigureOut">
              <a:rPr lang="en-US" smtClean="0"/>
              <a:t>9/30/2025</a:t>
            </a:fld>
            <a:endParaRPr lang="en-US" dirty="0"/>
          </a:p>
        </p:txBody>
      </p:sp>
      <p:sp>
        <p:nvSpPr>
          <p:cNvPr id="5" name="Footer Placeholder 4">
            <a:extLst>
              <a:ext uri="{FF2B5EF4-FFF2-40B4-BE49-F238E27FC236}">
                <a16:creationId xmlns:a16="http://schemas.microsoft.com/office/drawing/2014/main" id="{300368FC-0FD9-6BC2-EBDC-4E1246C1D5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8A2489-1813-BA0C-22CF-B174CB6DF045}"/>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157655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593F7D-D4B0-52DB-B4B7-633FF4CE64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3B5F23-CB6F-1696-F1EF-277C0AFA39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19452-414C-45A9-1D69-9CEBC93BCE81}"/>
              </a:ext>
            </a:extLst>
          </p:cNvPr>
          <p:cNvSpPr>
            <a:spLocks noGrp="1"/>
          </p:cNvSpPr>
          <p:nvPr>
            <p:ph type="dt" sz="half" idx="10"/>
          </p:nvPr>
        </p:nvSpPr>
        <p:spPr/>
        <p:txBody>
          <a:bodyPr/>
          <a:lstStyle/>
          <a:p>
            <a:fld id="{5D60AAC6-FEAE-46AE-89F2-A961E102DC8F}" type="datetimeFigureOut">
              <a:rPr lang="en-US" smtClean="0"/>
              <a:t>9/30/2025</a:t>
            </a:fld>
            <a:endParaRPr lang="en-US" dirty="0"/>
          </a:p>
        </p:txBody>
      </p:sp>
      <p:sp>
        <p:nvSpPr>
          <p:cNvPr id="5" name="Footer Placeholder 4">
            <a:extLst>
              <a:ext uri="{FF2B5EF4-FFF2-40B4-BE49-F238E27FC236}">
                <a16:creationId xmlns:a16="http://schemas.microsoft.com/office/drawing/2014/main" id="{3DCF3844-4C3D-FD1D-20AF-8146E8E149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50197A-CA82-7BFA-87C6-877B5B7AD4BF}"/>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44032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239F-98B4-F371-B98F-1DCD7B6B8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4C5103-8419-22AD-6455-7870A0701D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33DD3-507D-6933-35CA-3F1BA579AD2D}"/>
              </a:ext>
            </a:extLst>
          </p:cNvPr>
          <p:cNvSpPr>
            <a:spLocks noGrp="1"/>
          </p:cNvSpPr>
          <p:nvPr>
            <p:ph type="dt" sz="half" idx="10"/>
          </p:nvPr>
        </p:nvSpPr>
        <p:spPr/>
        <p:txBody>
          <a:bodyPr/>
          <a:lstStyle/>
          <a:p>
            <a:fld id="{5D60AAC6-FEAE-46AE-89F2-A961E102DC8F}" type="datetimeFigureOut">
              <a:rPr lang="en-US" smtClean="0"/>
              <a:t>9/30/2025</a:t>
            </a:fld>
            <a:endParaRPr lang="en-US" dirty="0"/>
          </a:p>
        </p:txBody>
      </p:sp>
      <p:sp>
        <p:nvSpPr>
          <p:cNvPr id="5" name="Footer Placeholder 4">
            <a:extLst>
              <a:ext uri="{FF2B5EF4-FFF2-40B4-BE49-F238E27FC236}">
                <a16:creationId xmlns:a16="http://schemas.microsoft.com/office/drawing/2014/main" id="{CAD5CC85-E60E-48F3-60F5-59800A506B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DFE84E-B0C7-9B50-759D-ECE097EA8AC7}"/>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3784754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CCF3B-0401-8977-3B5C-0946547A56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EC97B8-BA37-1A3A-DA53-13B8DC45B4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06B0D-D8EA-DADA-0990-C8DE6BBFA83C}"/>
              </a:ext>
            </a:extLst>
          </p:cNvPr>
          <p:cNvSpPr>
            <a:spLocks noGrp="1"/>
          </p:cNvSpPr>
          <p:nvPr>
            <p:ph type="dt" sz="half" idx="10"/>
          </p:nvPr>
        </p:nvSpPr>
        <p:spPr/>
        <p:txBody>
          <a:bodyPr/>
          <a:lstStyle/>
          <a:p>
            <a:fld id="{5D60AAC6-FEAE-46AE-89F2-A961E102DC8F}" type="datetimeFigureOut">
              <a:rPr lang="en-US" smtClean="0"/>
              <a:t>9/30/2025</a:t>
            </a:fld>
            <a:endParaRPr lang="en-US" dirty="0"/>
          </a:p>
        </p:txBody>
      </p:sp>
      <p:sp>
        <p:nvSpPr>
          <p:cNvPr id="5" name="Footer Placeholder 4">
            <a:extLst>
              <a:ext uri="{FF2B5EF4-FFF2-40B4-BE49-F238E27FC236}">
                <a16:creationId xmlns:a16="http://schemas.microsoft.com/office/drawing/2014/main" id="{040586AE-4F74-06F1-1D1B-06EBC4771E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B3537-0DA4-AA33-6C6E-3306145FA147}"/>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444675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525DB-DD50-AF80-D446-D8C99EC11F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01BBEB-769D-58CE-3B2E-53175F4251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B25C07-6C8F-0626-6E05-A9CA8B9055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E34F16-035C-A45B-9293-F3F08DB50B4E}"/>
              </a:ext>
            </a:extLst>
          </p:cNvPr>
          <p:cNvSpPr>
            <a:spLocks noGrp="1"/>
          </p:cNvSpPr>
          <p:nvPr>
            <p:ph type="dt" sz="half" idx="10"/>
          </p:nvPr>
        </p:nvSpPr>
        <p:spPr/>
        <p:txBody>
          <a:bodyPr/>
          <a:lstStyle/>
          <a:p>
            <a:fld id="{5D60AAC6-FEAE-46AE-89F2-A961E102DC8F}" type="datetimeFigureOut">
              <a:rPr lang="en-US" smtClean="0"/>
              <a:t>9/30/2025</a:t>
            </a:fld>
            <a:endParaRPr lang="en-US" dirty="0"/>
          </a:p>
        </p:txBody>
      </p:sp>
      <p:sp>
        <p:nvSpPr>
          <p:cNvPr id="6" name="Footer Placeholder 5">
            <a:extLst>
              <a:ext uri="{FF2B5EF4-FFF2-40B4-BE49-F238E27FC236}">
                <a16:creationId xmlns:a16="http://schemas.microsoft.com/office/drawing/2014/main" id="{FA527D06-27A7-8760-40EE-971444768C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F0D696-774F-3AFD-E100-808783F94B68}"/>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2062863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A835-9987-CD00-2AB1-CBFCC2A426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CE84F3-FDA3-BB0E-D266-014F8519AF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62568D-3510-6D8E-0F3C-497FC037CA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243685-D251-26FD-D79F-859D845CF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6A5848-F2B1-7812-1F93-C40BC613C4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541DCD-3ED6-D903-6BFF-FDBDC66CD289}"/>
              </a:ext>
            </a:extLst>
          </p:cNvPr>
          <p:cNvSpPr>
            <a:spLocks noGrp="1"/>
          </p:cNvSpPr>
          <p:nvPr>
            <p:ph type="dt" sz="half" idx="10"/>
          </p:nvPr>
        </p:nvSpPr>
        <p:spPr/>
        <p:txBody>
          <a:bodyPr/>
          <a:lstStyle/>
          <a:p>
            <a:fld id="{5D60AAC6-FEAE-46AE-89F2-A961E102DC8F}" type="datetimeFigureOut">
              <a:rPr lang="en-US" smtClean="0"/>
              <a:t>9/30/2025</a:t>
            </a:fld>
            <a:endParaRPr lang="en-US" dirty="0"/>
          </a:p>
        </p:txBody>
      </p:sp>
      <p:sp>
        <p:nvSpPr>
          <p:cNvPr id="8" name="Footer Placeholder 7">
            <a:extLst>
              <a:ext uri="{FF2B5EF4-FFF2-40B4-BE49-F238E27FC236}">
                <a16:creationId xmlns:a16="http://schemas.microsoft.com/office/drawing/2014/main" id="{21221851-48BF-6C58-15EF-0618CD3687A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48A2B40-D26B-5FC7-2DBD-281CDB6D93E7}"/>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3839824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0945-7749-825B-4D16-26CA4B7281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524E4B-7044-A108-CFF0-01262BB789C0}"/>
              </a:ext>
            </a:extLst>
          </p:cNvPr>
          <p:cNvSpPr>
            <a:spLocks noGrp="1"/>
          </p:cNvSpPr>
          <p:nvPr>
            <p:ph type="dt" sz="half" idx="10"/>
          </p:nvPr>
        </p:nvSpPr>
        <p:spPr/>
        <p:txBody>
          <a:bodyPr/>
          <a:lstStyle/>
          <a:p>
            <a:fld id="{5D60AAC6-FEAE-46AE-89F2-A961E102DC8F}" type="datetimeFigureOut">
              <a:rPr lang="en-US" smtClean="0"/>
              <a:t>9/30/2025</a:t>
            </a:fld>
            <a:endParaRPr lang="en-US" dirty="0"/>
          </a:p>
        </p:txBody>
      </p:sp>
      <p:sp>
        <p:nvSpPr>
          <p:cNvPr id="4" name="Footer Placeholder 3">
            <a:extLst>
              <a:ext uri="{FF2B5EF4-FFF2-40B4-BE49-F238E27FC236}">
                <a16:creationId xmlns:a16="http://schemas.microsoft.com/office/drawing/2014/main" id="{820E2692-78D5-E3A3-823A-A406581EFCD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C106BAE-F574-D5F5-6995-1DD4DAA43276}"/>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260705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B6021D-52C5-2713-DF70-688ED16AFB2E}"/>
              </a:ext>
            </a:extLst>
          </p:cNvPr>
          <p:cNvSpPr>
            <a:spLocks noGrp="1"/>
          </p:cNvSpPr>
          <p:nvPr>
            <p:ph type="dt" sz="half" idx="10"/>
          </p:nvPr>
        </p:nvSpPr>
        <p:spPr/>
        <p:txBody>
          <a:bodyPr/>
          <a:lstStyle/>
          <a:p>
            <a:fld id="{5D60AAC6-FEAE-46AE-89F2-A961E102DC8F}" type="datetimeFigureOut">
              <a:rPr lang="en-US" smtClean="0"/>
              <a:t>9/30/2025</a:t>
            </a:fld>
            <a:endParaRPr lang="en-US" dirty="0"/>
          </a:p>
        </p:txBody>
      </p:sp>
      <p:sp>
        <p:nvSpPr>
          <p:cNvPr id="3" name="Footer Placeholder 2">
            <a:extLst>
              <a:ext uri="{FF2B5EF4-FFF2-40B4-BE49-F238E27FC236}">
                <a16:creationId xmlns:a16="http://schemas.microsoft.com/office/drawing/2014/main" id="{4FEA1EFE-CC50-426A-70AE-C224AE37568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DDE5498-EF58-16B0-72BE-28808EA28FB3}"/>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541044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1120-BBA6-A934-39A8-5590F8CA36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709D40-EB4D-343D-2F23-D6A836ED54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980890-4269-7256-D54A-B68E087D03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E92D39-AAE0-01E1-EF99-1B7158D7F80F}"/>
              </a:ext>
            </a:extLst>
          </p:cNvPr>
          <p:cNvSpPr>
            <a:spLocks noGrp="1"/>
          </p:cNvSpPr>
          <p:nvPr>
            <p:ph type="dt" sz="half" idx="10"/>
          </p:nvPr>
        </p:nvSpPr>
        <p:spPr/>
        <p:txBody>
          <a:bodyPr/>
          <a:lstStyle/>
          <a:p>
            <a:fld id="{5D60AAC6-FEAE-46AE-89F2-A961E102DC8F}" type="datetimeFigureOut">
              <a:rPr lang="en-US" smtClean="0"/>
              <a:t>9/30/2025</a:t>
            </a:fld>
            <a:endParaRPr lang="en-US" dirty="0"/>
          </a:p>
        </p:txBody>
      </p:sp>
      <p:sp>
        <p:nvSpPr>
          <p:cNvPr id="6" name="Footer Placeholder 5">
            <a:extLst>
              <a:ext uri="{FF2B5EF4-FFF2-40B4-BE49-F238E27FC236}">
                <a16:creationId xmlns:a16="http://schemas.microsoft.com/office/drawing/2014/main" id="{C9163FA1-F3B3-1BB3-5A06-29531B8564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F4E267-69BB-7326-6C79-019BD76412B9}"/>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228343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CBDB-BB5C-8E3B-4052-5C686D7013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998A84-73FF-55EE-B0AA-0F3915452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4C39C8D-572D-797C-291D-FD2E0BBFCE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14598D-A9AC-9A3E-B6CA-9445F18A4A7E}"/>
              </a:ext>
            </a:extLst>
          </p:cNvPr>
          <p:cNvSpPr>
            <a:spLocks noGrp="1"/>
          </p:cNvSpPr>
          <p:nvPr>
            <p:ph type="dt" sz="half" idx="10"/>
          </p:nvPr>
        </p:nvSpPr>
        <p:spPr/>
        <p:txBody>
          <a:bodyPr/>
          <a:lstStyle/>
          <a:p>
            <a:fld id="{5D60AAC6-FEAE-46AE-89F2-A961E102DC8F}" type="datetimeFigureOut">
              <a:rPr lang="en-US" smtClean="0"/>
              <a:t>9/30/2025</a:t>
            </a:fld>
            <a:endParaRPr lang="en-US" dirty="0"/>
          </a:p>
        </p:txBody>
      </p:sp>
      <p:sp>
        <p:nvSpPr>
          <p:cNvPr id="6" name="Footer Placeholder 5">
            <a:extLst>
              <a:ext uri="{FF2B5EF4-FFF2-40B4-BE49-F238E27FC236}">
                <a16:creationId xmlns:a16="http://schemas.microsoft.com/office/drawing/2014/main" id="{502D93AD-D952-915D-6A63-0D0F5FC803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D6B51B-A72F-E69F-D1F4-6BE4FDBED904}"/>
              </a:ext>
            </a:extLst>
          </p:cNvPr>
          <p:cNvSpPr>
            <a:spLocks noGrp="1"/>
          </p:cNvSpPr>
          <p:nvPr>
            <p:ph type="sldNum" sz="quarter" idx="12"/>
          </p:nvPr>
        </p:nvSpPr>
        <p:spPr/>
        <p:txBody>
          <a:bodyPr/>
          <a:lstStyle/>
          <a:p>
            <a:fld id="{7CFCE0BC-542F-4338-BF23-C677BFF2976A}" type="slidenum">
              <a:rPr lang="en-US" smtClean="0"/>
              <a:t>‹#›</a:t>
            </a:fld>
            <a:endParaRPr lang="en-US" dirty="0"/>
          </a:p>
        </p:txBody>
      </p:sp>
    </p:spTree>
    <p:extLst>
      <p:ext uri="{BB962C8B-B14F-4D97-AF65-F5344CB8AC3E}">
        <p14:creationId xmlns:p14="http://schemas.microsoft.com/office/powerpoint/2010/main" val="131121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CE9074-4506-9E66-DD8B-A96F9291CA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810772-528F-5D82-FA40-321CE843E2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A0087-852E-916B-F463-77100F83F0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0AAC6-FEAE-46AE-89F2-A961E102DC8F}" type="datetimeFigureOut">
              <a:rPr lang="en-US" smtClean="0"/>
              <a:t>9/30/2025</a:t>
            </a:fld>
            <a:endParaRPr lang="en-US" dirty="0"/>
          </a:p>
        </p:txBody>
      </p:sp>
      <p:sp>
        <p:nvSpPr>
          <p:cNvPr id="5" name="Footer Placeholder 4">
            <a:extLst>
              <a:ext uri="{FF2B5EF4-FFF2-40B4-BE49-F238E27FC236}">
                <a16:creationId xmlns:a16="http://schemas.microsoft.com/office/drawing/2014/main" id="{9255D554-1E46-E753-7B7B-0625B6CDC5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A5BA300-33DD-0CCD-383B-7F2846CC36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CE0BC-542F-4338-BF23-C677BFF2976A}" type="slidenum">
              <a:rPr lang="en-US" smtClean="0"/>
              <a:t>‹#›</a:t>
            </a:fld>
            <a:endParaRPr lang="en-US" dirty="0"/>
          </a:p>
        </p:txBody>
      </p:sp>
    </p:spTree>
    <p:extLst>
      <p:ext uri="{BB962C8B-B14F-4D97-AF65-F5344CB8AC3E}">
        <p14:creationId xmlns:p14="http://schemas.microsoft.com/office/powerpoint/2010/main" val="3171965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cfchefs.org/olc" TargetMode="External"/><Relationship Id="rId2" Type="http://schemas.openxmlformats.org/officeDocument/2006/relationships/hyperlink" Target="http://www.acfchefs.org/" TargetMode="Externa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www.acfchefs.org/io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fdc.nal.usda.gov/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07F9FA88-EFF3-3D21-E05E-AC57747F46C1}"/>
              </a:ext>
            </a:extLst>
          </p:cNvPr>
          <p:cNvGraphicFramePr>
            <a:graphicFrameLocks noChangeAspect="1"/>
          </p:cNvGraphicFramePr>
          <p:nvPr>
            <p:extLst>
              <p:ext uri="{D42A27DB-BD31-4B8C-83A1-F6EECF244321}">
                <p14:modId xmlns:p14="http://schemas.microsoft.com/office/powerpoint/2010/main" val="2040594885"/>
              </p:ext>
            </p:extLst>
          </p:nvPr>
        </p:nvGraphicFramePr>
        <p:xfrm>
          <a:off x="0" y="-1"/>
          <a:ext cx="12260424" cy="6896489"/>
        </p:xfrm>
        <a:graphic>
          <a:graphicData uri="http://schemas.openxmlformats.org/presentationml/2006/ole">
            <mc:AlternateContent xmlns:mc="http://schemas.openxmlformats.org/markup-compatibility/2006">
              <mc:Choice xmlns:v="urn:schemas-microsoft-com:vml" Requires="v">
                <p:oleObj name="Acrobat Document" r:id="rId2" imgW="13715605" imgH="7715210" progId="Acrobat.Document.DC">
                  <p:embed/>
                </p:oleObj>
              </mc:Choice>
              <mc:Fallback>
                <p:oleObj name="Acrobat Document" r:id="rId2" imgW="13715605" imgH="7715210" progId="Acrobat.Document.DC">
                  <p:embed/>
                  <p:pic>
                    <p:nvPicPr>
                      <p:cNvPr id="5" name="Object 4">
                        <a:extLst>
                          <a:ext uri="{FF2B5EF4-FFF2-40B4-BE49-F238E27FC236}">
                            <a16:creationId xmlns:a16="http://schemas.microsoft.com/office/drawing/2014/main" id="{07F9FA88-EFF3-3D21-E05E-AC57747F46C1}"/>
                          </a:ext>
                        </a:extLst>
                      </p:cNvPr>
                      <p:cNvPicPr/>
                      <p:nvPr/>
                    </p:nvPicPr>
                    <p:blipFill>
                      <a:blip r:embed="rId3"/>
                      <a:stretch>
                        <a:fillRect/>
                      </a:stretch>
                    </p:blipFill>
                    <p:spPr>
                      <a:xfrm>
                        <a:off x="0" y="-1"/>
                        <a:ext cx="12260424" cy="6896489"/>
                      </a:xfrm>
                      <a:prstGeom prst="rect">
                        <a:avLst/>
                      </a:prstGeom>
                    </p:spPr>
                  </p:pic>
                </p:oleObj>
              </mc:Fallback>
            </mc:AlternateContent>
          </a:graphicData>
        </a:graphic>
      </p:graphicFrame>
    </p:spTree>
    <p:extLst>
      <p:ext uri="{BB962C8B-B14F-4D97-AF65-F5344CB8AC3E}">
        <p14:creationId xmlns:p14="http://schemas.microsoft.com/office/powerpoint/2010/main" val="2980872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978474"/>
            <a:ext cx="8584163" cy="3416320"/>
          </a:xfrm>
          <a:prstGeom prst="rect">
            <a:avLst/>
          </a:prstGeom>
          <a:noFill/>
        </p:spPr>
        <p:txBody>
          <a:bodyPr wrap="square" rtlCol="0">
            <a:spAutoFit/>
          </a:bodyPr>
          <a:lstStyle/>
          <a:p>
            <a:r>
              <a:rPr lang="en-US" sz="2400" dirty="0"/>
              <a:t>Question #1</a:t>
            </a:r>
          </a:p>
          <a:p>
            <a:endParaRPr lang="en-US" sz="2400" dirty="0"/>
          </a:p>
          <a:p>
            <a:r>
              <a:rPr lang="en-US" sz="2400" dirty="0"/>
              <a:t>Amberjack is the common name for several large marine fish in which genus?</a:t>
            </a:r>
          </a:p>
          <a:p>
            <a:endParaRPr lang="en-US" sz="2400" dirty="0"/>
          </a:p>
          <a:p>
            <a:pPr marL="342900" indent="-342900">
              <a:buAutoNum type="alphaUcPeriod"/>
            </a:pPr>
            <a:r>
              <a:rPr lang="en-US" sz="2400" dirty="0"/>
              <a:t>Thunnus</a:t>
            </a:r>
          </a:p>
          <a:p>
            <a:pPr marL="342900" indent="-342900">
              <a:buAutoNum type="alphaUcPeriod"/>
            </a:pPr>
            <a:r>
              <a:rPr lang="en-US" sz="2400" dirty="0"/>
              <a:t>Seriola</a:t>
            </a:r>
          </a:p>
          <a:p>
            <a:pPr marL="342900" indent="-342900">
              <a:buAutoNum type="alphaUcPeriod"/>
            </a:pPr>
            <a:r>
              <a:rPr lang="en-US" sz="2400" dirty="0"/>
              <a:t>Gadus</a:t>
            </a:r>
          </a:p>
          <a:p>
            <a:pPr marL="342900" indent="-342900">
              <a:buAutoNum type="alphaUcPeriod"/>
            </a:pPr>
            <a:r>
              <a:rPr lang="en-US" sz="2400" dirty="0" err="1"/>
              <a:t>Scomber</a:t>
            </a:r>
            <a:endParaRPr lang="en-US" sz="2400"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C8E5E795-EE4E-7703-F6AD-3FA403BD2227}"/>
              </a:ext>
            </a:extLst>
          </p:cNvPr>
          <p:cNvSpPr txBox="1"/>
          <p:nvPr/>
        </p:nvSpPr>
        <p:spPr>
          <a:xfrm>
            <a:off x="5280964" y="6218080"/>
            <a:ext cx="1630072" cy="369332"/>
          </a:xfrm>
          <a:prstGeom prst="rect">
            <a:avLst/>
          </a:prstGeom>
          <a:noFill/>
        </p:spPr>
        <p:txBody>
          <a:bodyPr wrap="square" rtlCol="0">
            <a:spAutoFit/>
          </a:bodyPr>
          <a:lstStyle/>
          <a:p>
            <a:r>
              <a:rPr lang="en-US" b="1" dirty="0">
                <a:solidFill>
                  <a:schemeClr val="bg1"/>
                </a:solidFill>
              </a:rPr>
              <a:t>OCTOBER 2025</a:t>
            </a:r>
          </a:p>
        </p:txBody>
      </p:sp>
      <p:sp>
        <p:nvSpPr>
          <p:cNvPr id="5" name="TextBox 4">
            <a:extLst>
              <a:ext uri="{FF2B5EF4-FFF2-40B4-BE49-F238E27FC236}">
                <a16:creationId xmlns:a16="http://schemas.microsoft.com/office/drawing/2014/main" id="{06529A42-C380-84DD-5FE6-CD17422B1DE7}"/>
              </a:ext>
            </a:extLst>
          </p:cNvPr>
          <p:cNvSpPr txBox="1"/>
          <p:nvPr/>
        </p:nvSpPr>
        <p:spPr>
          <a:xfrm>
            <a:off x="10549466" y="6218080"/>
            <a:ext cx="1365727" cy="369332"/>
          </a:xfrm>
          <a:prstGeom prst="rect">
            <a:avLst/>
          </a:prstGeom>
          <a:noFill/>
        </p:spPr>
        <p:txBody>
          <a:bodyPr wrap="square" rtlCol="0">
            <a:spAutoFit/>
          </a:bodyPr>
          <a:lstStyle/>
          <a:p>
            <a:r>
              <a:rPr lang="en-US" b="1" dirty="0">
                <a:solidFill>
                  <a:schemeClr val="bg1"/>
                </a:solidFill>
              </a:rPr>
              <a:t>AMBERJACK</a:t>
            </a:r>
          </a:p>
        </p:txBody>
      </p:sp>
      <p:pic>
        <p:nvPicPr>
          <p:cNvPr id="6" name="Picture 5">
            <a:extLst>
              <a:ext uri="{FF2B5EF4-FFF2-40B4-BE49-F238E27FC236}">
                <a16:creationId xmlns:a16="http://schemas.microsoft.com/office/drawing/2014/main" id="{6244EDC1-70B7-83A3-0EDC-9141F0FC4888}"/>
              </a:ext>
            </a:extLst>
          </p:cNvPr>
          <p:cNvPicPr>
            <a:picLocks noChangeAspect="1"/>
          </p:cNvPicPr>
          <p:nvPr/>
        </p:nvPicPr>
        <p:blipFill>
          <a:blip r:embed="rId2">
            <a:extLst>
              <a:ext uri="{28A0092B-C50C-407E-A947-70E740481C1C}">
                <a14:useLocalDpi xmlns:a14="http://schemas.microsoft.com/office/drawing/2010/main" val="0"/>
              </a:ext>
            </a:extLst>
          </a:blip>
          <a:srcRect l="21162" r="21162"/>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249382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arn(inVertic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arn(inVertical)">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barn(inVertical)">
                                      <p:cBhvr>
                                        <p:cTn id="3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71086B28-EBE7-A5A3-A09E-E0389D13FD4B}"/>
              </a:ext>
            </a:extLst>
          </p:cNvPr>
          <p:cNvSpPr txBox="1"/>
          <p:nvPr/>
        </p:nvSpPr>
        <p:spPr>
          <a:xfrm>
            <a:off x="3375519" y="978474"/>
            <a:ext cx="8584163" cy="3416320"/>
          </a:xfrm>
          <a:prstGeom prst="rect">
            <a:avLst/>
          </a:prstGeom>
          <a:noFill/>
        </p:spPr>
        <p:txBody>
          <a:bodyPr wrap="square" rtlCol="0">
            <a:spAutoFit/>
          </a:bodyPr>
          <a:lstStyle/>
          <a:p>
            <a:r>
              <a:rPr lang="en-US" sz="2400" dirty="0"/>
              <a:t>Question #2</a:t>
            </a:r>
          </a:p>
          <a:p>
            <a:endParaRPr lang="en-US" sz="2400" dirty="0"/>
          </a:p>
          <a:p>
            <a:r>
              <a:rPr lang="en-US" sz="2400" dirty="0"/>
              <a:t>Which fishing methods are commonly used in the commercial harvest of amberjack?</a:t>
            </a:r>
          </a:p>
          <a:p>
            <a:endParaRPr lang="en-US" sz="2400" dirty="0"/>
          </a:p>
          <a:p>
            <a:pPr marL="342900" indent="-342900">
              <a:buAutoNum type="alphaUcPeriod"/>
            </a:pPr>
            <a:r>
              <a:rPr lang="en-US" sz="2400" dirty="0"/>
              <a:t>Hook-and-line</a:t>
            </a:r>
          </a:p>
          <a:p>
            <a:pPr marL="342900" indent="-342900">
              <a:buAutoNum type="alphaUcPeriod"/>
            </a:pPr>
            <a:r>
              <a:rPr lang="en-US" sz="2400" dirty="0"/>
              <a:t>Handlines</a:t>
            </a:r>
          </a:p>
          <a:p>
            <a:pPr marL="342900" indent="-342900">
              <a:buAutoNum type="alphaUcPeriod"/>
            </a:pPr>
            <a:r>
              <a:rPr lang="en-US" sz="2400" dirty="0"/>
              <a:t>Longlines</a:t>
            </a:r>
          </a:p>
          <a:p>
            <a:pPr marL="342900" indent="-342900">
              <a:buAutoNum type="alphaUcPeriod"/>
            </a:pPr>
            <a:r>
              <a:rPr lang="en-US" sz="2400" dirty="0"/>
              <a:t>All of the above</a:t>
            </a:r>
          </a:p>
        </p:txBody>
      </p:sp>
      <p:sp>
        <p:nvSpPr>
          <p:cNvPr id="5" name="TextBox 4">
            <a:extLst>
              <a:ext uri="{FF2B5EF4-FFF2-40B4-BE49-F238E27FC236}">
                <a16:creationId xmlns:a16="http://schemas.microsoft.com/office/drawing/2014/main" id="{736024D8-F146-6218-2A0C-BB553D6FFC73}"/>
              </a:ext>
            </a:extLst>
          </p:cNvPr>
          <p:cNvSpPr txBox="1"/>
          <p:nvPr/>
        </p:nvSpPr>
        <p:spPr>
          <a:xfrm>
            <a:off x="5280964" y="6218080"/>
            <a:ext cx="1630072" cy="369332"/>
          </a:xfrm>
          <a:prstGeom prst="rect">
            <a:avLst/>
          </a:prstGeom>
          <a:noFill/>
        </p:spPr>
        <p:txBody>
          <a:bodyPr wrap="square" rtlCol="0">
            <a:spAutoFit/>
          </a:bodyPr>
          <a:lstStyle/>
          <a:p>
            <a:r>
              <a:rPr lang="en-US" b="1" dirty="0">
                <a:solidFill>
                  <a:schemeClr val="bg1"/>
                </a:solidFill>
              </a:rPr>
              <a:t>OCTOBER 2025</a:t>
            </a:r>
          </a:p>
        </p:txBody>
      </p:sp>
      <p:sp>
        <p:nvSpPr>
          <p:cNvPr id="6" name="TextBox 5">
            <a:extLst>
              <a:ext uri="{FF2B5EF4-FFF2-40B4-BE49-F238E27FC236}">
                <a16:creationId xmlns:a16="http://schemas.microsoft.com/office/drawing/2014/main" id="{CC4FF345-91B3-74A6-2BDD-09FD70F369E5}"/>
              </a:ext>
            </a:extLst>
          </p:cNvPr>
          <p:cNvSpPr txBox="1"/>
          <p:nvPr/>
        </p:nvSpPr>
        <p:spPr>
          <a:xfrm>
            <a:off x="10549466" y="6218080"/>
            <a:ext cx="1365727" cy="369332"/>
          </a:xfrm>
          <a:prstGeom prst="rect">
            <a:avLst/>
          </a:prstGeom>
          <a:noFill/>
        </p:spPr>
        <p:txBody>
          <a:bodyPr wrap="square" rtlCol="0">
            <a:spAutoFit/>
          </a:bodyPr>
          <a:lstStyle/>
          <a:p>
            <a:r>
              <a:rPr lang="en-US" b="1" dirty="0">
                <a:solidFill>
                  <a:schemeClr val="bg1"/>
                </a:solidFill>
              </a:rPr>
              <a:t>AMBERJACK</a:t>
            </a:r>
          </a:p>
        </p:txBody>
      </p:sp>
      <p:pic>
        <p:nvPicPr>
          <p:cNvPr id="7" name="Picture 6">
            <a:extLst>
              <a:ext uri="{FF2B5EF4-FFF2-40B4-BE49-F238E27FC236}">
                <a16:creationId xmlns:a16="http://schemas.microsoft.com/office/drawing/2014/main" id="{B7C0A773-3626-B03E-E5AD-DED6216DA493}"/>
              </a:ext>
            </a:extLst>
          </p:cNvPr>
          <p:cNvPicPr>
            <a:picLocks noChangeAspect="1"/>
          </p:cNvPicPr>
          <p:nvPr/>
        </p:nvPicPr>
        <p:blipFill>
          <a:blip r:embed="rId2">
            <a:extLst>
              <a:ext uri="{28A0092B-C50C-407E-A947-70E740481C1C}">
                <a14:useLocalDpi xmlns:a14="http://schemas.microsoft.com/office/drawing/2010/main" val="0"/>
              </a:ext>
            </a:extLst>
          </a:blip>
          <a:srcRect l="21162" r="21162"/>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38725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A3120E3D-0402-B90B-7362-A4D8C899F342}"/>
              </a:ext>
            </a:extLst>
          </p:cNvPr>
          <p:cNvSpPr txBox="1"/>
          <p:nvPr/>
        </p:nvSpPr>
        <p:spPr>
          <a:xfrm>
            <a:off x="3375519" y="978474"/>
            <a:ext cx="8584163" cy="4093428"/>
          </a:xfrm>
          <a:prstGeom prst="rect">
            <a:avLst/>
          </a:prstGeom>
          <a:noFill/>
        </p:spPr>
        <p:txBody>
          <a:bodyPr wrap="square" rtlCol="0">
            <a:spAutoFit/>
          </a:bodyPr>
          <a:lstStyle/>
          <a:p>
            <a:r>
              <a:rPr lang="en-US" sz="2400" dirty="0"/>
              <a:t>Question #3</a:t>
            </a:r>
          </a:p>
          <a:p>
            <a:endParaRPr lang="en-US" sz="2400" dirty="0"/>
          </a:p>
          <a:p>
            <a:r>
              <a:rPr lang="en-US" sz="2400" dirty="0"/>
              <a:t>Approximately how much protein does a serving of amberjack provide?</a:t>
            </a:r>
          </a:p>
          <a:p>
            <a:endParaRPr lang="en-US" sz="2400" dirty="0"/>
          </a:p>
          <a:p>
            <a:pPr marL="342900" indent="-342900">
              <a:buAutoNum type="alphaUcPeriod"/>
            </a:pPr>
            <a:r>
              <a:rPr lang="en-US" sz="2400" dirty="0"/>
              <a:t>~10 g (20% DV)</a:t>
            </a:r>
          </a:p>
          <a:p>
            <a:pPr marL="342900" indent="-342900">
              <a:buAutoNum type="alphaUcPeriod"/>
            </a:pPr>
            <a:r>
              <a:rPr lang="en-US" sz="2400" dirty="0"/>
              <a:t>~19 g (38% DV)</a:t>
            </a:r>
          </a:p>
          <a:p>
            <a:pPr marL="342900" indent="-342900">
              <a:buAutoNum type="alphaUcPeriod"/>
            </a:pPr>
            <a:r>
              <a:rPr lang="en-US" sz="2400" dirty="0"/>
              <a:t>~25 g (50% DV)</a:t>
            </a:r>
          </a:p>
          <a:p>
            <a:pPr marL="342900" indent="-342900">
              <a:buAutoNum type="alphaUcPeriod"/>
            </a:pPr>
            <a:r>
              <a:rPr lang="en-US" sz="2400" dirty="0"/>
              <a:t>~30 g (68% DV)</a:t>
            </a:r>
          </a:p>
          <a:p>
            <a:endParaRPr lang="en-US" sz="4400" b="1" dirty="0"/>
          </a:p>
        </p:txBody>
      </p:sp>
      <p:sp>
        <p:nvSpPr>
          <p:cNvPr id="5" name="TextBox 4">
            <a:extLst>
              <a:ext uri="{FF2B5EF4-FFF2-40B4-BE49-F238E27FC236}">
                <a16:creationId xmlns:a16="http://schemas.microsoft.com/office/drawing/2014/main" id="{EB87A82C-AEA8-8F6A-07AA-A82CAE4BCD58}"/>
              </a:ext>
            </a:extLst>
          </p:cNvPr>
          <p:cNvSpPr txBox="1"/>
          <p:nvPr/>
        </p:nvSpPr>
        <p:spPr>
          <a:xfrm>
            <a:off x="5280964" y="6218080"/>
            <a:ext cx="1630072" cy="369332"/>
          </a:xfrm>
          <a:prstGeom prst="rect">
            <a:avLst/>
          </a:prstGeom>
          <a:noFill/>
        </p:spPr>
        <p:txBody>
          <a:bodyPr wrap="square" rtlCol="0">
            <a:spAutoFit/>
          </a:bodyPr>
          <a:lstStyle/>
          <a:p>
            <a:r>
              <a:rPr lang="en-US" b="1" dirty="0">
                <a:solidFill>
                  <a:schemeClr val="bg1"/>
                </a:solidFill>
              </a:rPr>
              <a:t>OCTOBER 2025</a:t>
            </a:r>
          </a:p>
        </p:txBody>
      </p:sp>
      <p:sp>
        <p:nvSpPr>
          <p:cNvPr id="6" name="TextBox 5">
            <a:extLst>
              <a:ext uri="{FF2B5EF4-FFF2-40B4-BE49-F238E27FC236}">
                <a16:creationId xmlns:a16="http://schemas.microsoft.com/office/drawing/2014/main" id="{80A01F07-8AF0-BB82-2B35-097CF258F06E}"/>
              </a:ext>
            </a:extLst>
          </p:cNvPr>
          <p:cNvSpPr txBox="1"/>
          <p:nvPr/>
        </p:nvSpPr>
        <p:spPr>
          <a:xfrm>
            <a:off x="10549466" y="6218080"/>
            <a:ext cx="1365727" cy="369332"/>
          </a:xfrm>
          <a:prstGeom prst="rect">
            <a:avLst/>
          </a:prstGeom>
          <a:noFill/>
        </p:spPr>
        <p:txBody>
          <a:bodyPr wrap="square" rtlCol="0">
            <a:spAutoFit/>
          </a:bodyPr>
          <a:lstStyle/>
          <a:p>
            <a:r>
              <a:rPr lang="en-US" b="1" dirty="0">
                <a:solidFill>
                  <a:schemeClr val="bg1"/>
                </a:solidFill>
              </a:rPr>
              <a:t>AMBERJACK</a:t>
            </a:r>
          </a:p>
        </p:txBody>
      </p:sp>
      <p:pic>
        <p:nvPicPr>
          <p:cNvPr id="7" name="Picture 6">
            <a:extLst>
              <a:ext uri="{FF2B5EF4-FFF2-40B4-BE49-F238E27FC236}">
                <a16:creationId xmlns:a16="http://schemas.microsoft.com/office/drawing/2014/main" id="{A756130C-B8E6-91C0-1D8C-74AF0FD7C916}"/>
              </a:ext>
            </a:extLst>
          </p:cNvPr>
          <p:cNvPicPr>
            <a:picLocks noChangeAspect="1"/>
          </p:cNvPicPr>
          <p:nvPr/>
        </p:nvPicPr>
        <p:blipFill>
          <a:blip r:embed="rId2">
            <a:extLst>
              <a:ext uri="{28A0092B-C50C-407E-A947-70E740481C1C}">
                <a14:useLocalDpi xmlns:a14="http://schemas.microsoft.com/office/drawing/2010/main" val="0"/>
              </a:ext>
            </a:extLst>
          </a:blip>
          <a:srcRect l="21162" r="21162"/>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354129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1C3AA4F5-787C-6B0D-3EB2-E4EF963E9332}"/>
              </a:ext>
            </a:extLst>
          </p:cNvPr>
          <p:cNvSpPr txBox="1"/>
          <p:nvPr/>
        </p:nvSpPr>
        <p:spPr>
          <a:xfrm>
            <a:off x="3375519" y="978474"/>
            <a:ext cx="8584163" cy="3416320"/>
          </a:xfrm>
          <a:prstGeom prst="rect">
            <a:avLst/>
          </a:prstGeom>
          <a:noFill/>
        </p:spPr>
        <p:txBody>
          <a:bodyPr wrap="square" rtlCol="0">
            <a:spAutoFit/>
          </a:bodyPr>
          <a:lstStyle/>
          <a:p>
            <a:r>
              <a:rPr lang="en-US" sz="2400" dirty="0"/>
              <a:t>Question #4</a:t>
            </a:r>
          </a:p>
          <a:p>
            <a:endParaRPr lang="en-US" sz="2400" dirty="0"/>
          </a:p>
          <a:p>
            <a:r>
              <a:rPr lang="en-US" sz="2400" dirty="0"/>
              <a:t>Which mineral in amberjack functions as an antioxidant and supports thyroid health?</a:t>
            </a:r>
          </a:p>
          <a:p>
            <a:endParaRPr lang="en-US" sz="2400" dirty="0"/>
          </a:p>
          <a:p>
            <a:pPr marL="342900" indent="-342900">
              <a:buAutoNum type="alphaUcPeriod"/>
            </a:pPr>
            <a:r>
              <a:rPr lang="en-US" sz="2400" dirty="0"/>
              <a:t>Phosphorus</a:t>
            </a:r>
          </a:p>
          <a:p>
            <a:pPr marL="342900" indent="-342900">
              <a:buAutoNum type="alphaUcPeriod"/>
            </a:pPr>
            <a:r>
              <a:rPr lang="en-US" sz="2400" dirty="0"/>
              <a:t>Magnesium</a:t>
            </a:r>
          </a:p>
          <a:p>
            <a:pPr marL="342900" indent="-342900">
              <a:buAutoNum type="alphaUcPeriod"/>
            </a:pPr>
            <a:r>
              <a:rPr lang="en-US" sz="2400" dirty="0"/>
              <a:t>Selenium</a:t>
            </a:r>
          </a:p>
          <a:p>
            <a:pPr marL="342900" indent="-342900">
              <a:buAutoNum type="alphaUcPeriod"/>
            </a:pPr>
            <a:r>
              <a:rPr lang="en-US" sz="2400" dirty="0"/>
              <a:t>Calcium</a:t>
            </a:r>
          </a:p>
        </p:txBody>
      </p:sp>
      <p:sp>
        <p:nvSpPr>
          <p:cNvPr id="5" name="TextBox 4">
            <a:extLst>
              <a:ext uri="{FF2B5EF4-FFF2-40B4-BE49-F238E27FC236}">
                <a16:creationId xmlns:a16="http://schemas.microsoft.com/office/drawing/2014/main" id="{6950506F-B564-FDC4-EA82-DB1FC3B0F3AB}"/>
              </a:ext>
            </a:extLst>
          </p:cNvPr>
          <p:cNvSpPr txBox="1"/>
          <p:nvPr/>
        </p:nvSpPr>
        <p:spPr>
          <a:xfrm>
            <a:off x="5280964" y="6218080"/>
            <a:ext cx="1630072" cy="369332"/>
          </a:xfrm>
          <a:prstGeom prst="rect">
            <a:avLst/>
          </a:prstGeom>
          <a:noFill/>
        </p:spPr>
        <p:txBody>
          <a:bodyPr wrap="square" rtlCol="0">
            <a:spAutoFit/>
          </a:bodyPr>
          <a:lstStyle/>
          <a:p>
            <a:r>
              <a:rPr lang="en-US" b="1" dirty="0">
                <a:solidFill>
                  <a:schemeClr val="bg1"/>
                </a:solidFill>
              </a:rPr>
              <a:t>OCTOBER 2025</a:t>
            </a:r>
          </a:p>
        </p:txBody>
      </p:sp>
      <p:sp>
        <p:nvSpPr>
          <p:cNvPr id="6" name="TextBox 5">
            <a:extLst>
              <a:ext uri="{FF2B5EF4-FFF2-40B4-BE49-F238E27FC236}">
                <a16:creationId xmlns:a16="http://schemas.microsoft.com/office/drawing/2014/main" id="{FAAC4CB6-8CC9-D16F-D9F9-384984A3752D}"/>
              </a:ext>
            </a:extLst>
          </p:cNvPr>
          <p:cNvSpPr txBox="1"/>
          <p:nvPr/>
        </p:nvSpPr>
        <p:spPr>
          <a:xfrm>
            <a:off x="10549466" y="6218080"/>
            <a:ext cx="1365727" cy="369332"/>
          </a:xfrm>
          <a:prstGeom prst="rect">
            <a:avLst/>
          </a:prstGeom>
          <a:noFill/>
        </p:spPr>
        <p:txBody>
          <a:bodyPr wrap="square" rtlCol="0">
            <a:spAutoFit/>
          </a:bodyPr>
          <a:lstStyle/>
          <a:p>
            <a:r>
              <a:rPr lang="en-US" b="1" dirty="0">
                <a:solidFill>
                  <a:schemeClr val="bg1"/>
                </a:solidFill>
              </a:rPr>
              <a:t>AMBERJACK</a:t>
            </a:r>
          </a:p>
        </p:txBody>
      </p:sp>
      <p:pic>
        <p:nvPicPr>
          <p:cNvPr id="7" name="Picture 6">
            <a:extLst>
              <a:ext uri="{FF2B5EF4-FFF2-40B4-BE49-F238E27FC236}">
                <a16:creationId xmlns:a16="http://schemas.microsoft.com/office/drawing/2014/main" id="{B52C4067-F56D-BC2E-22B6-EE64BFC0256E}"/>
              </a:ext>
            </a:extLst>
          </p:cNvPr>
          <p:cNvPicPr>
            <a:picLocks noChangeAspect="1"/>
          </p:cNvPicPr>
          <p:nvPr/>
        </p:nvPicPr>
        <p:blipFill>
          <a:blip r:embed="rId2">
            <a:extLst>
              <a:ext uri="{28A0092B-C50C-407E-A947-70E740481C1C}">
                <a14:useLocalDpi xmlns:a14="http://schemas.microsoft.com/office/drawing/2010/main" val="0"/>
              </a:ext>
            </a:extLst>
          </a:blip>
          <a:srcRect l="21162" r="21162"/>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252447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B888577B-C92D-3D6C-8E5C-B41C003A278F}"/>
              </a:ext>
            </a:extLst>
          </p:cNvPr>
          <p:cNvSpPr txBox="1"/>
          <p:nvPr/>
        </p:nvSpPr>
        <p:spPr>
          <a:xfrm>
            <a:off x="3375519" y="978474"/>
            <a:ext cx="8584163" cy="3416320"/>
          </a:xfrm>
          <a:prstGeom prst="rect">
            <a:avLst/>
          </a:prstGeom>
          <a:noFill/>
        </p:spPr>
        <p:txBody>
          <a:bodyPr wrap="square" rtlCol="0">
            <a:spAutoFit/>
          </a:bodyPr>
          <a:lstStyle/>
          <a:p>
            <a:r>
              <a:rPr lang="en-US" sz="2400" dirty="0"/>
              <a:t>Question #5</a:t>
            </a:r>
          </a:p>
          <a:p>
            <a:endParaRPr lang="en-US" sz="2400" dirty="0"/>
          </a:p>
          <a:p>
            <a:r>
              <a:rPr lang="en-US" sz="2400" dirty="0"/>
              <a:t>Which amberjack has darker, more tender flesh with a richer flavor, often marketed as kampachi?</a:t>
            </a:r>
          </a:p>
          <a:p>
            <a:endParaRPr lang="en-US" sz="2400" dirty="0"/>
          </a:p>
          <a:p>
            <a:pPr marL="342900" indent="-342900">
              <a:buAutoNum type="alphaUcPeriod"/>
            </a:pPr>
            <a:r>
              <a:rPr lang="en-US" sz="2400" dirty="0"/>
              <a:t>Lesser Amberjack</a:t>
            </a:r>
          </a:p>
          <a:p>
            <a:pPr marL="342900" indent="-342900">
              <a:buAutoNum type="alphaUcPeriod"/>
            </a:pPr>
            <a:r>
              <a:rPr lang="en-US" sz="2400" dirty="0"/>
              <a:t>Almaco Jack</a:t>
            </a:r>
          </a:p>
          <a:p>
            <a:pPr marL="342900" indent="-342900">
              <a:buAutoNum type="alphaUcPeriod"/>
            </a:pPr>
            <a:r>
              <a:rPr lang="en-US" sz="2400" dirty="0"/>
              <a:t>Banded Rudderfish</a:t>
            </a:r>
          </a:p>
          <a:p>
            <a:pPr marL="342900" indent="-342900">
              <a:buAutoNum type="alphaUcPeriod"/>
            </a:pPr>
            <a:r>
              <a:rPr lang="en-US" sz="2400" dirty="0"/>
              <a:t>Greater Amberjack</a:t>
            </a:r>
          </a:p>
        </p:txBody>
      </p:sp>
      <p:sp>
        <p:nvSpPr>
          <p:cNvPr id="9" name="TextBox 8">
            <a:extLst>
              <a:ext uri="{FF2B5EF4-FFF2-40B4-BE49-F238E27FC236}">
                <a16:creationId xmlns:a16="http://schemas.microsoft.com/office/drawing/2014/main" id="{0DA34C6C-85A5-02F0-42C1-7B8C983D475F}"/>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3" name="TextBox 2">
            <a:extLst>
              <a:ext uri="{FF2B5EF4-FFF2-40B4-BE49-F238E27FC236}">
                <a16:creationId xmlns:a16="http://schemas.microsoft.com/office/drawing/2014/main" id="{5560734F-D239-076C-6552-218BA1F28F81}"/>
              </a:ext>
            </a:extLst>
          </p:cNvPr>
          <p:cNvSpPr txBox="1"/>
          <p:nvPr/>
        </p:nvSpPr>
        <p:spPr>
          <a:xfrm>
            <a:off x="5280964" y="6218080"/>
            <a:ext cx="1630072" cy="369332"/>
          </a:xfrm>
          <a:prstGeom prst="rect">
            <a:avLst/>
          </a:prstGeom>
          <a:noFill/>
        </p:spPr>
        <p:txBody>
          <a:bodyPr wrap="square" rtlCol="0">
            <a:spAutoFit/>
          </a:bodyPr>
          <a:lstStyle/>
          <a:p>
            <a:r>
              <a:rPr lang="en-US" b="1" dirty="0">
                <a:solidFill>
                  <a:schemeClr val="bg1"/>
                </a:solidFill>
              </a:rPr>
              <a:t>OCTOBER 2025</a:t>
            </a:r>
          </a:p>
        </p:txBody>
      </p:sp>
      <p:sp>
        <p:nvSpPr>
          <p:cNvPr id="5" name="TextBox 4">
            <a:extLst>
              <a:ext uri="{FF2B5EF4-FFF2-40B4-BE49-F238E27FC236}">
                <a16:creationId xmlns:a16="http://schemas.microsoft.com/office/drawing/2014/main" id="{E499F708-0436-D68A-489A-5B5BC5F41F7A}"/>
              </a:ext>
            </a:extLst>
          </p:cNvPr>
          <p:cNvSpPr txBox="1"/>
          <p:nvPr/>
        </p:nvSpPr>
        <p:spPr>
          <a:xfrm>
            <a:off x="10549466" y="6218080"/>
            <a:ext cx="1365727" cy="369332"/>
          </a:xfrm>
          <a:prstGeom prst="rect">
            <a:avLst/>
          </a:prstGeom>
          <a:noFill/>
        </p:spPr>
        <p:txBody>
          <a:bodyPr wrap="square" rtlCol="0">
            <a:spAutoFit/>
          </a:bodyPr>
          <a:lstStyle/>
          <a:p>
            <a:r>
              <a:rPr lang="en-US" b="1" dirty="0">
                <a:solidFill>
                  <a:schemeClr val="bg1"/>
                </a:solidFill>
              </a:rPr>
              <a:t>AMBERJACK</a:t>
            </a:r>
          </a:p>
        </p:txBody>
      </p:sp>
      <p:pic>
        <p:nvPicPr>
          <p:cNvPr id="6" name="Picture 5">
            <a:extLst>
              <a:ext uri="{FF2B5EF4-FFF2-40B4-BE49-F238E27FC236}">
                <a16:creationId xmlns:a16="http://schemas.microsoft.com/office/drawing/2014/main" id="{DB467329-9131-4E6F-B321-A5EE0C3B6295}"/>
              </a:ext>
            </a:extLst>
          </p:cNvPr>
          <p:cNvPicPr>
            <a:picLocks noChangeAspect="1"/>
          </p:cNvPicPr>
          <p:nvPr/>
        </p:nvPicPr>
        <p:blipFill>
          <a:blip r:embed="rId2">
            <a:extLst>
              <a:ext uri="{28A0092B-C50C-407E-A947-70E740481C1C}">
                <a14:useLocalDpi xmlns:a14="http://schemas.microsoft.com/office/drawing/2010/main" val="0"/>
              </a:ext>
            </a:extLst>
          </a:blip>
          <a:srcRect l="21162" r="21162"/>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330832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C31F342D-9938-CDC4-B32C-EF0C6AF079FC}"/>
              </a:ext>
            </a:extLst>
          </p:cNvPr>
          <p:cNvSpPr txBox="1"/>
          <p:nvPr/>
        </p:nvSpPr>
        <p:spPr>
          <a:xfrm>
            <a:off x="3375519" y="978474"/>
            <a:ext cx="8584163" cy="2677656"/>
          </a:xfrm>
          <a:prstGeom prst="rect">
            <a:avLst/>
          </a:prstGeom>
          <a:noFill/>
        </p:spPr>
        <p:txBody>
          <a:bodyPr wrap="square" rtlCol="0">
            <a:spAutoFit/>
          </a:bodyPr>
          <a:lstStyle/>
          <a:p>
            <a:r>
              <a:rPr lang="en-US" sz="2400" dirty="0"/>
              <a:t>Question #6</a:t>
            </a:r>
          </a:p>
          <a:p>
            <a:endParaRPr lang="en-US" sz="2400" dirty="0"/>
          </a:p>
          <a:p>
            <a:r>
              <a:rPr lang="en-US" sz="2400" dirty="0"/>
              <a:t>Yellowtail, also known as hamachi or buri, is prized for its rich, buttery, mild flavor.</a:t>
            </a:r>
          </a:p>
          <a:p>
            <a:endParaRPr lang="en-US" sz="2400" dirty="0"/>
          </a:p>
          <a:p>
            <a:pPr marL="342900" indent="-342900">
              <a:buAutoNum type="alphaUcPeriod"/>
            </a:pPr>
            <a:r>
              <a:rPr lang="en-US" sz="2400" dirty="0"/>
              <a:t>True</a:t>
            </a:r>
          </a:p>
          <a:p>
            <a:pPr marL="342900" indent="-342900">
              <a:buAutoNum type="alphaUcPeriod"/>
            </a:pPr>
            <a:r>
              <a:rPr lang="en-US" sz="2400" dirty="0"/>
              <a:t>False</a:t>
            </a:r>
          </a:p>
        </p:txBody>
      </p:sp>
      <p:sp>
        <p:nvSpPr>
          <p:cNvPr id="5" name="TextBox 4">
            <a:extLst>
              <a:ext uri="{FF2B5EF4-FFF2-40B4-BE49-F238E27FC236}">
                <a16:creationId xmlns:a16="http://schemas.microsoft.com/office/drawing/2014/main" id="{51CC3E67-5B4D-26BD-97E3-E420A4A770DD}"/>
              </a:ext>
            </a:extLst>
          </p:cNvPr>
          <p:cNvSpPr txBox="1"/>
          <p:nvPr/>
        </p:nvSpPr>
        <p:spPr>
          <a:xfrm>
            <a:off x="5280964" y="6218080"/>
            <a:ext cx="1630072" cy="369332"/>
          </a:xfrm>
          <a:prstGeom prst="rect">
            <a:avLst/>
          </a:prstGeom>
          <a:noFill/>
        </p:spPr>
        <p:txBody>
          <a:bodyPr wrap="square" rtlCol="0">
            <a:spAutoFit/>
          </a:bodyPr>
          <a:lstStyle/>
          <a:p>
            <a:r>
              <a:rPr lang="en-US" b="1" dirty="0">
                <a:solidFill>
                  <a:schemeClr val="bg1"/>
                </a:solidFill>
              </a:rPr>
              <a:t>OCTOBER 2025</a:t>
            </a:r>
          </a:p>
        </p:txBody>
      </p:sp>
      <p:sp>
        <p:nvSpPr>
          <p:cNvPr id="6" name="TextBox 5">
            <a:extLst>
              <a:ext uri="{FF2B5EF4-FFF2-40B4-BE49-F238E27FC236}">
                <a16:creationId xmlns:a16="http://schemas.microsoft.com/office/drawing/2014/main" id="{8630AD83-FB2D-3341-42BD-C41C1CDCDE29}"/>
              </a:ext>
            </a:extLst>
          </p:cNvPr>
          <p:cNvSpPr txBox="1"/>
          <p:nvPr/>
        </p:nvSpPr>
        <p:spPr>
          <a:xfrm>
            <a:off x="10549466" y="6218080"/>
            <a:ext cx="1365727" cy="369332"/>
          </a:xfrm>
          <a:prstGeom prst="rect">
            <a:avLst/>
          </a:prstGeom>
          <a:noFill/>
        </p:spPr>
        <p:txBody>
          <a:bodyPr wrap="square" rtlCol="0">
            <a:spAutoFit/>
          </a:bodyPr>
          <a:lstStyle/>
          <a:p>
            <a:r>
              <a:rPr lang="en-US" b="1" dirty="0">
                <a:solidFill>
                  <a:schemeClr val="bg1"/>
                </a:solidFill>
              </a:rPr>
              <a:t>AMBERJACK</a:t>
            </a:r>
          </a:p>
        </p:txBody>
      </p:sp>
      <p:pic>
        <p:nvPicPr>
          <p:cNvPr id="7" name="Picture 6">
            <a:extLst>
              <a:ext uri="{FF2B5EF4-FFF2-40B4-BE49-F238E27FC236}">
                <a16:creationId xmlns:a16="http://schemas.microsoft.com/office/drawing/2014/main" id="{E9613280-BCBC-B0F1-4C54-4AE40217E6EB}"/>
              </a:ext>
            </a:extLst>
          </p:cNvPr>
          <p:cNvPicPr>
            <a:picLocks noChangeAspect="1"/>
          </p:cNvPicPr>
          <p:nvPr/>
        </p:nvPicPr>
        <p:blipFill>
          <a:blip r:embed="rId2">
            <a:extLst>
              <a:ext uri="{28A0092B-C50C-407E-A947-70E740481C1C}">
                <a14:useLocalDpi xmlns:a14="http://schemas.microsoft.com/office/drawing/2010/main" val="0"/>
              </a:ext>
            </a:extLst>
          </a:blip>
          <a:srcRect l="21162" r="21162"/>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301964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1DD098FC-D8F6-8E78-ADAF-69081F4FB6DF}"/>
              </a:ext>
            </a:extLst>
          </p:cNvPr>
          <p:cNvSpPr txBox="1"/>
          <p:nvPr/>
        </p:nvSpPr>
        <p:spPr>
          <a:xfrm>
            <a:off x="3375519" y="978474"/>
            <a:ext cx="8584163" cy="3046988"/>
          </a:xfrm>
          <a:prstGeom prst="rect">
            <a:avLst/>
          </a:prstGeom>
          <a:noFill/>
        </p:spPr>
        <p:txBody>
          <a:bodyPr wrap="square" rtlCol="0">
            <a:spAutoFit/>
          </a:bodyPr>
          <a:lstStyle/>
          <a:p>
            <a:r>
              <a:rPr lang="en-US" sz="2400" dirty="0"/>
              <a:t>Question #7</a:t>
            </a:r>
          </a:p>
          <a:p>
            <a:endParaRPr lang="en-US" sz="2400" dirty="0"/>
          </a:p>
          <a:p>
            <a:r>
              <a:rPr lang="en-US" sz="2400" dirty="0"/>
              <a:t>What kind of aroma should fresh amberjack have?</a:t>
            </a:r>
          </a:p>
          <a:p>
            <a:endParaRPr lang="en-US" sz="2400" dirty="0"/>
          </a:p>
          <a:p>
            <a:pPr marL="342900" indent="-342900">
              <a:buAutoNum type="alphaUcPeriod"/>
            </a:pPr>
            <a:r>
              <a:rPr lang="en-US" sz="2400" dirty="0"/>
              <a:t>Strong, fish smell</a:t>
            </a:r>
          </a:p>
          <a:p>
            <a:pPr marL="342900" indent="-342900">
              <a:buAutoNum type="alphaUcPeriod"/>
            </a:pPr>
            <a:r>
              <a:rPr lang="en-US" sz="2400" dirty="0"/>
              <a:t>Sharp, ammonia-like smell</a:t>
            </a:r>
          </a:p>
          <a:p>
            <a:pPr marL="342900" indent="-342900">
              <a:buAutoNum type="alphaUcPeriod"/>
            </a:pPr>
            <a:r>
              <a:rPr lang="en-US" sz="2400" dirty="0"/>
              <a:t>Sweet, fermented scent</a:t>
            </a:r>
          </a:p>
          <a:p>
            <a:pPr marL="342900" indent="-342900">
              <a:buAutoNum type="alphaUcPeriod"/>
            </a:pPr>
            <a:r>
              <a:rPr lang="en-US" sz="2400" dirty="0"/>
              <a:t>Clean, like the ocean</a:t>
            </a:r>
          </a:p>
        </p:txBody>
      </p:sp>
      <p:sp>
        <p:nvSpPr>
          <p:cNvPr id="5" name="TextBox 4">
            <a:extLst>
              <a:ext uri="{FF2B5EF4-FFF2-40B4-BE49-F238E27FC236}">
                <a16:creationId xmlns:a16="http://schemas.microsoft.com/office/drawing/2014/main" id="{C700B342-6CFB-1814-0379-5F8FE3AA85A9}"/>
              </a:ext>
            </a:extLst>
          </p:cNvPr>
          <p:cNvSpPr txBox="1"/>
          <p:nvPr/>
        </p:nvSpPr>
        <p:spPr>
          <a:xfrm>
            <a:off x="5280964" y="6218080"/>
            <a:ext cx="1630072" cy="369332"/>
          </a:xfrm>
          <a:prstGeom prst="rect">
            <a:avLst/>
          </a:prstGeom>
          <a:noFill/>
        </p:spPr>
        <p:txBody>
          <a:bodyPr wrap="square" rtlCol="0">
            <a:spAutoFit/>
          </a:bodyPr>
          <a:lstStyle/>
          <a:p>
            <a:r>
              <a:rPr lang="en-US" b="1" dirty="0">
                <a:solidFill>
                  <a:schemeClr val="bg1"/>
                </a:solidFill>
              </a:rPr>
              <a:t>OCTOBER 2025</a:t>
            </a:r>
          </a:p>
        </p:txBody>
      </p:sp>
      <p:sp>
        <p:nvSpPr>
          <p:cNvPr id="6" name="TextBox 5">
            <a:extLst>
              <a:ext uri="{FF2B5EF4-FFF2-40B4-BE49-F238E27FC236}">
                <a16:creationId xmlns:a16="http://schemas.microsoft.com/office/drawing/2014/main" id="{DCFBB489-F5D2-88F8-155E-203B8B5CB3C7}"/>
              </a:ext>
            </a:extLst>
          </p:cNvPr>
          <p:cNvSpPr txBox="1"/>
          <p:nvPr/>
        </p:nvSpPr>
        <p:spPr>
          <a:xfrm>
            <a:off x="10549466" y="6218080"/>
            <a:ext cx="1365727" cy="369332"/>
          </a:xfrm>
          <a:prstGeom prst="rect">
            <a:avLst/>
          </a:prstGeom>
          <a:noFill/>
        </p:spPr>
        <p:txBody>
          <a:bodyPr wrap="square" rtlCol="0">
            <a:spAutoFit/>
          </a:bodyPr>
          <a:lstStyle/>
          <a:p>
            <a:r>
              <a:rPr lang="en-US" b="1" dirty="0">
                <a:solidFill>
                  <a:schemeClr val="bg1"/>
                </a:solidFill>
              </a:rPr>
              <a:t>AMBERJACK</a:t>
            </a:r>
          </a:p>
        </p:txBody>
      </p:sp>
      <p:pic>
        <p:nvPicPr>
          <p:cNvPr id="7" name="Picture 6">
            <a:extLst>
              <a:ext uri="{FF2B5EF4-FFF2-40B4-BE49-F238E27FC236}">
                <a16:creationId xmlns:a16="http://schemas.microsoft.com/office/drawing/2014/main" id="{3F689FDC-9C28-BACB-6355-4397FCEA8F7A}"/>
              </a:ext>
            </a:extLst>
          </p:cNvPr>
          <p:cNvPicPr>
            <a:picLocks noChangeAspect="1"/>
          </p:cNvPicPr>
          <p:nvPr/>
        </p:nvPicPr>
        <p:blipFill>
          <a:blip r:embed="rId2">
            <a:extLst>
              <a:ext uri="{28A0092B-C50C-407E-A947-70E740481C1C}">
                <a14:useLocalDpi xmlns:a14="http://schemas.microsoft.com/office/drawing/2010/main" val="0"/>
              </a:ext>
            </a:extLst>
          </a:blip>
          <a:srcRect l="21162" r="21162"/>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227458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D102BD60-B7BF-056E-62DD-52E359B3436D}"/>
              </a:ext>
            </a:extLst>
          </p:cNvPr>
          <p:cNvSpPr txBox="1"/>
          <p:nvPr/>
        </p:nvSpPr>
        <p:spPr>
          <a:xfrm>
            <a:off x="3375519" y="978474"/>
            <a:ext cx="8584163" cy="4093428"/>
          </a:xfrm>
          <a:prstGeom prst="rect">
            <a:avLst/>
          </a:prstGeom>
          <a:noFill/>
        </p:spPr>
        <p:txBody>
          <a:bodyPr wrap="square" rtlCol="0">
            <a:spAutoFit/>
          </a:bodyPr>
          <a:lstStyle/>
          <a:p>
            <a:r>
              <a:rPr lang="en-US" sz="2400" dirty="0"/>
              <a:t>Question #8</a:t>
            </a:r>
          </a:p>
          <a:p>
            <a:endParaRPr lang="en-US" sz="2400" dirty="0"/>
          </a:p>
          <a:p>
            <a:r>
              <a:rPr lang="en-US" sz="2400" dirty="0"/>
              <a:t>At what temperature should fresh amberjack be stored in the refrigerator?</a:t>
            </a:r>
          </a:p>
          <a:p>
            <a:endParaRPr lang="en-US" sz="2400" dirty="0"/>
          </a:p>
          <a:p>
            <a:pPr marL="342900" indent="-342900">
              <a:buAutoNum type="alphaUcPeriod"/>
            </a:pPr>
            <a:r>
              <a:rPr lang="en-US" sz="2400" dirty="0"/>
              <a:t>20–25°F (-6 to -4°C)</a:t>
            </a:r>
          </a:p>
          <a:p>
            <a:pPr marL="342900" indent="-342900">
              <a:buAutoNum type="alphaUcPeriod"/>
            </a:pPr>
            <a:r>
              <a:rPr lang="en-US" sz="2400" dirty="0"/>
              <a:t>32–34°F (0–1°C)</a:t>
            </a:r>
          </a:p>
          <a:p>
            <a:pPr marL="342900" indent="-342900">
              <a:buAutoNum type="alphaUcPeriod"/>
            </a:pPr>
            <a:r>
              <a:rPr lang="en-US" sz="2400" dirty="0"/>
              <a:t>40–45°F (4–7°C)</a:t>
            </a:r>
          </a:p>
          <a:p>
            <a:pPr marL="342900" indent="-342900">
              <a:buFontTx/>
              <a:buAutoNum type="alphaUcPeriod"/>
            </a:pPr>
            <a:r>
              <a:rPr lang="en-US" sz="2400" dirty="0"/>
              <a:t>54-56°F (12–13°C)</a:t>
            </a:r>
          </a:p>
          <a:p>
            <a:endParaRPr lang="en-US" sz="4400" b="1" dirty="0"/>
          </a:p>
        </p:txBody>
      </p:sp>
      <p:sp>
        <p:nvSpPr>
          <p:cNvPr id="5" name="TextBox 4">
            <a:extLst>
              <a:ext uri="{FF2B5EF4-FFF2-40B4-BE49-F238E27FC236}">
                <a16:creationId xmlns:a16="http://schemas.microsoft.com/office/drawing/2014/main" id="{88C69487-C1EF-224B-6384-AE561DE14911}"/>
              </a:ext>
            </a:extLst>
          </p:cNvPr>
          <p:cNvSpPr txBox="1"/>
          <p:nvPr/>
        </p:nvSpPr>
        <p:spPr>
          <a:xfrm>
            <a:off x="5280964" y="6218080"/>
            <a:ext cx="1630072" cy="369332"/>
          </a:xfrm>
          <a:prstGeom prst="rect">
            <a:avLst/>
          </a:prstGeom>
          <a:noFill/>
        </p:spPr>
        <p:txBody>
          <a:bodyPr wrap="square" rtlCol="0">
            <a:spAutoFit/>
          </a:bodyPr>
          <a:lstStyle/>
          <a:p>
            <a:r>
              <a:rPr lang="en-US" b="1" dirty="0">
                <a:solidFill>
                  <a:schemeClr val="bg1"/>
                </a:solidFill>
              </a:rPr>
              <a:t>OCTOBER 2025</a:t>
            </a:r>
          </a:p>
        </p:txBody>
      </p:sp>
      <p:sp>
        <p:nvSpPr>
          <p:cNvPr id="6" name="TextBox 5">
            <a:extLst>
              <a:ext uri="{FF2B5EF4-FFF2-40B4-BE49-F238E27FC236}">
                <a16:creationId xmlns:a16="http://schemas.microsoft.com/office/drawing/2014/main" id="{75741CA2-0F87-5337-9934-21B966BCD195}"/>
              </a:ext>
            </a:extLst>
          </p:cNvPr>
          <p:cNvSpPr txBox="1"/>
          <p:nvPr/>
        </p:nvSpPr>
        <p:spPr>
          <a:xfrm>
            <a:off x="10549466" y="6218080"/>
            <a:ext cx="1365727" cy="369332"/>
          </a:xfrm>
          <a:prstGeom prst="rect">
            <a:avLst/>
          </a:prstGeom>
          <a:noFill/>
        </p:spPr>
        <p:txBody>
          <a:bodyPr wrap="square" rtlCol="0">
            <a:spAutoFit/>
          </a:bodyPr>
          <a:lstStyle/>
          <a:p>
            <a:r>
              <a:rPr lang="en-US" b="1" dirty="0">
                <a:solidFill>
                  <a:schemeClr val="bg1"/>
                </a:solidFill>
              </a:rPr>
              <a:t>AMBERJACK</a:t>
            </a:r>
          </a:p>
        </p:txBody>
      </p:sp>
      <p:pic>
        <p:nvPicPr>
          <p:cNvPr id="7" name="Picture 6">
            <a:extLst>
              <a:ext uri="{FF2B5EF4-FFF2-40B4-BE49-F238E27FC236}">
                <a16:creationId xmlns:a16="http://schemas.microsoft.com/office/drawing/2014/main" id="{1C130667-577F-4C6A-58CF-AB1235A4DE4D}"/>
              </a:ext>
            </a:extLst>
          </p:cNvPr>
          <p:cNvPicPr>
            <a:picLocks noChangeAspect="1"/>
          </p:cNvPicPr>
          <p:nvPr/>
        </p:nvPicPr>
        <p:blipFill>
          <a:blip r:embed="rId2">
            <a:extLst>
              <a:ext uri="{28A0092B-C50C-407E-A947-70E740481C1C}">
                <a14:useLocalDpi xmlns:a14="http://schemas.microsoft.com/office/drawing/2010/main" val="0"/>
              </a:ext>
            </a:extLst>
          </a:blip>
          <a:srcRect l="21162" r="21162"/>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47507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C04673A4-9E2A-3E09-D532-40BD601E4A3E}"/>
              </a:ext>
            </a:extLst>
          </p:cNvPr>
          <p:cNvSpPr txBox="1"/>
          <p:nvPr/>
        </p:nvSpPr>
        <p:spPr>
          <a:xfrm>
            <a:off x="3375519" y="978474"/>
            <a:ext cx="8584163" cy="2677656"/>
          </a:xfrm>
          <a:prstGeom prst="rect">
            <a:avLst/>
          </a:prstGeom>
          <a:noFill/>
        </p:spPr>
        <p:txBody>
          <a:bodyPr wrap="square" rtlCol="0">
            <a:spAutoFit/>
          </a:bodyPr>
          <a:lstStyle/>
          <a:p>
            <a:r>
              <a:rPr lang="en-US" sz="2400" dirty="0"/>
              <a:t>Question #9</a:t>
            </a:r>
          </a:p>
          <a:p>
            <a:endParaRPr lang="en-US" sz="2400" dirty="0"/>
          </a:p>
          <a:p>
            <a:r>
              <a:rPr lang="en-US" sz="2400" dirty="0"/>
              <a:t>Amberjack fillets should never be breaded and fried because the fish is too oily.</a:t>
            </a:r>
          </a:p>
          <a:p>
            <a:endParaRPr lang="en-US" sz="2400" dirty="0"/>
          </a:p>
          <a:p>
            <a:pPr marL="342900" indent="-342900">
              <a:buAutoNum type="alphaUcPeriod"/>
            </a:pPr>
            <a:r>
              <a:rPr lang="en-US" sz="2400" dirty="0"/>
              <a:t>True</a:t>
            </a:r>
          </a:p>
          <a:p>
            <a:pPr marL="342900" indent="-342900">
              <a:buAutoNum type="alphaUcPeriod"/>
            </a:pPr>
            <a:r>
              <a:rPr lang="en-US" sz="2400" dirty="0"/>
              <a:t>False</a:t>
            </a:r>
          </a:p>
        </p:txBody>
      </p:sp>
      <p:sp>
        <p:nvSpPr>
          <p:cNvPr id="5" name="TextBox 4">
            <a:extLst>
              <a:ext uri="{FF2B5EF4-FFF2-40B4-BE49-F238E27FC236}">
                <a16:creationId xmlns:a16="http://schemas.microsoft.com/office/drawing/2014/main" id="{5D88ECE1-F381-A8D1-6235-9E1D5A7CB22F}"/>
              </a:ext>
            </a:extLst>
          </p:cNvPr>
          <p:cNvSpPr txBox="1"/>
          <p:nvPr/>
        </p:nvSpPr>
        <p:spPr>
          <a:xfrm>
            <a:off x="5280964" y="6218080"/>
            <a:ext cx="1630072" cy="369332"/>
          </a:xfrm>
          <a:prstGeom prst="rect">
            <a:avLst/>
          </a:prstGeom>
          <a:noFill/>
        </p:spPr>
        <p:txBody>
          <a:bodyPr wrap="square" rtlCol="0">
            <a:spAutoFit/>
          </a:bodyPr>
          <a:lstStyle/>
          <a:p>
            <a:r>
              <a:rPr lang="en-US" b="1" dirty="0">
                <a:solidFill>
                  <a:schemeClr val="bg1"/>
                </a:solidFill>
              </a:rPr>
              <a:t>OCTOBER 2025</a:t>
            </a:r>
          </a:p>
        </p:txBody>
      </p:sp>
      <p:sp>
        <p:nvSpPr>
          <p:cNvPr id="6" name="TextBox 5">
            <a:extLst>
              <a:ext uri="{FF2B5EF4-FFF2-40B4-BE49-F238E27FC236}">
                <a16:creationId xmlns:a16="http://schemas.microsoft.com/office/drawing/2014/main" id="{96F6594B-421E-A7E9-C1B5-E1EAB977F633}"/>
              </a:ext>
            </a:extLst>
          </p:cNvPr>
          <p:cNvSpPr txBox="1"/>
          <p:nvPr/>
        </p:nvSpPr>
        <p:spPr>
          <a:xfrm>
            <a:off x="10549466" y="6218080"/>
            <a:ext cx="1365727" cy="369332"/>
          </a:xfrm>
          <a:prstGeom prst="rect">
            <a:avLst/>
          </a:prstGeom>
          <a:noFill/>
        </p:spPr>
        <p:txBody>
          <a:bodyPr wrap="square" rtlCol="0">
            <a:spAutoFit/>
          </a:bodyPr>
          <a:lstStyle/>
          <a:p>
            <a:r>
              <a:rPr lang="en-US" b="1" dirty="0">
                <a:solidFill>
                  <a:schemeClr val="bg1"/>
                </a:solidFill>
              </a:rPr>
              <a:t>AMBERJACK</a:t>
            </a:r>
          </a:p>
        </p:txBody>
      </p:sp>
      <p:pic>
        <p:nvPicPr>
          <p:cNvPr id="7" name="Picture 6">
            <a:extLst>
              <a:ext uri="{FF2B5EF4-FFF2-40B4-BE49-F238E27FC236}">
                <a16:creationId xmlns:a16="http://schemas.microsoft.com/office/drawing/2014/main" id="{FF854021-07C2-F2E9-56C7-D3E928AEA3B9}"/>
              </a:ext>
            </a:extLst>
          </p:cNvPr>
          <p:cNvPicPr>
            <a:picLocks noChangeAspect="1"/>
          </p:cNvPicPr>
          <p:nvPr/>
        </p:nvPicPr>
        <p:blipFill>
          <a:blip r:embed="rId2">
            <a:extLst>
              <a:ext uri="{28A0092B-C50C-407E-A947-70E740481C1C}">
                <a14:useLocalDpi xmlns:a14="http://schemas.microsoft.com/office/drawing/2010/main" val="0"/>
              </a:ext>
            </a:extLst>
          </a:blip>
          <a:srcRect l="21162" r="21162"/>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419329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9" name="TextBox 8">
            <a:extLst>
              <a:ext uri="{FF2B5EF4-FFF2-40B4-BE49-F238E27FC236}">
                <a16:creationId xmlns:a16="http://schemas.microsoft.com/office/drawing/2014/main" id="{2B50A40A-5109-9AD5-0DEB-B62B3D620AF8}"/>
              </a:ext>
            </a:extLst>
          </p:cNvPr>
          <p:cNvSpPr txBox="1"/>
          <p:nvPr/>
        </p:nvSpPr>
        <p:spPr>
          <a:xfrm>
            <a:off x="3375519" y="978474"/>
            <a:ext cx="8584163" cy="3416320"/>
          </a:xfrm>
          <a:prstGeom prst="rect">
            <a:avLst/>
          </a:prstGeom>
          <a:noFill/>
        </p:spPr>
        <p:txBody>
          <a:bodyPr wrap="square" rtlCol="0">
            <a:spAutoFit/>
          </a:bodyPr>
          <a:lstStyle/>
          <a:p>
            <a:r>
              <a:rPr lang="en-US" sz="2400" dirty="0"/>
              <a:t>Question #10</a:t>
            </a:r>
          </a:p>
          <a:p>
            <a:endParaRPr lang="en-US" sz="2400" dirty="0"/>
          </a:p>
          <a:p>
            <a:r>
              <a:rPr lang="en-US" sz="2400" dirty="0"/>
              <a:t>Japan, global leader in farming and consumption of amberjack, ranks it among the country’s “Big 3” aquaculture fish alongside:</a:t>
            </a:r>
          </a:p>
          <a:p>
            <a:endParaRPr lang="en-US" sz="2400" dirty="0"/>
          </a:p>
          <a:p>
            <a:pPr marL="342900" indent="-342900">
              <a:buAutoNum type="alphaUcPeriod"/>
            </a:pPr>
            <a:r>
              <a:rPr lang="en-US" sz="2400" dirty="0"/>
              <a:t>Eel and salmon</a:t>
            </a:r>
          </a:p>
          <a:p>
            <a:pPr marL="342900" indent="-342900">
              <a:buAutoNum type="alphaUcPeriod"/>
            </a:pPr>
            <a:r>
              <a:rPr lang="en-US" sz="2400" dirty="0"/>
              <a:t>Salmon and halibut</a:t>
            </a:r>
          </a:p>
          <a:p>
            <a:pPr marL="342900" indent="-342900">
              <a:buAutoNum type="alphaUcPeriod"/>
            </a:pPr>
            <a:r>
              <a:rPr lang="en-US" sz="2400" dirty="0"/>
              <a:t>Halibut and tuna</a:t>
            </a:r>
          </a:p>
          <a:p>
            <a:pPr marL="342900" indent="-342900">
              <a:buAutoNum type="alphaUcPeriod"/>
            </a:pPr>
            <a:r>
              <a:rPr lang="en-US" sz="2400" dirty="0"/>
              <a:t>Tuna and eel</a:t>
            </a:r>
          </a:p>
        </p:txBody>
      </p:sp>
      <p:sp>
        <p:nvSpPr>
          <p:cNvPr id="2" name="TextBox 1">
            <a:extLst>
              <a:ext uri="{FF2B5EF4-FFF2-40B4-BE49-F238E27FC236}">
                <a16:creationId xmlns:a16="http://schemas.microsoft.com/office/drawing/2014/main" id="{F41C209D-785D-A914-DC39-9C2B48CE4A1E}"/>
              </a:ext>
            </a:extLst>
          </p:cNvPr>
          <p:cNvSpPr txBox="1"/>
          <p:nvPr/>
        </p:nvSpPr>
        <p:spPr>
          <a:xfrm>
            <a:off x="5280964" y="6218080"/>
            <a:ext cx="1630072" cy="369332"/>
          </a:xfrm>
          <a:prstGeom prst="rect">
            <a:avLst/>
          </a:prstGeom>
          <a:noFill/>
        </p:spPr>
        <p:txBody>
          <a:bodyPr wrap="square" rtlCol="0">
            <a:spAutoFit/>
          </a:bodyPr>
          <a:lstStyle/>
          <a:p>
            <a:r>
              <a:rPr lang="en-US" b="1" dirty="0">
                <a:solidFill>
                  <a:schemeClr val="bg1"/>
                </a:solidFill>
              </a:rPr>
              <a:t>OCTOBER 2025</a:t>
            </a:r>
          </a:p>
        </p:txBody>
      </p:sp>
      <p:sp>
        <p:nvSpPr>
          <p:cNvPr id="5" name="TextBox 4">
            <a:extLst>
              <a:ext uri="{FF2B5EF4-FFF2-40B4-BE49-F238E27FC236}">
                <a16:creationId xmlns:a16="http://schemas.microsoft.com/office/drawing/2014/main" id="{422F0C89-E5D1-DEC8-5446-74246449B142}"/>
              </a:ext>
            </a:extLst>
          </p:cNvPr>
          <p:cNvSpPr txBox="1"/>
          <p:nvPr/>
        </p:nvSpPr>
        <p:spPr>
          <a:xfrm>
            <a:off x="10549466" y="6218080"/>
            <a:ext cx="1365727" cy="369332"/>
          </a:xfrm>
          <a:prstGeom prst="rect">
            <a:avLst/>
          </a:prstGeom>
          <a:noFill/>
        </p:spPr>
        <p:txBody>
          <a:bodyPr wrap="square" rtlCol="0">
            <a:spAutoFit/>
          </a:bodyPr>
          <a:lstStyle/>
          <a:p>
            <a:r>
              <a:rPr lang="en-US" b="1" dirty="0">
                <a:solidFill>
                  <a:schemeClr val="bg1"/>
                </a:solidFill>
              </a:rPr>
              <a:t>AMBERJACK</a:t>
            </a:r>
          </a:p>
        </p:txBody>
      </p:sp>
      <p:pic>
        <p:nvPicPr>
          <p:cNvPr id="6" name="Picture 5">
            <a:extLst>
              <a:ext uri="{FF2B5EF4-FFF2-40B4-BE49-F238E27FC236}">
                <a16:creationId xmlns:a16="http://schemas.microsoft.com/office/drawing/2014/main" id="{10C0F047-BEA2-D124-65E0-8F9167D1A51E}"/>
              </a:ext>
            </a:extLst>
          </p:cNvPr>
          <p:cNvPicPr>
            <a:picLocks noChangeAspect="1"/>
          </p:cNvPicPr>
          <p:nvPr/>
        </p:nvPicPr>
        <p:blipFill>
          <a:blip r:embed="rId2">
            <a:extLst>
              <a:ext uri="{28A0092B-C50C-407E-A947-70E740481C1C}">
                <a14:useLocalDpi xmlns:a14="http://schemas.microsoft.com/office/drawing/2010/main" val="0"/>
              </a:ext>
            </a:extLst>
          </a:blip>
          <a:srcRect l="21162" r="21162"/>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230451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arn(inVertic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barn(inVertical)">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barn(inVertical)">
                                      <p:cBhvr>
                                        <p:cTn id="27" dur="5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barn(inVertical)">
                                      <p:cBhvr>
                                        <p:cTn id="3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3396127-9BE2-5B91-142F-4331D82E2649}"/>
              </a:ext>
            </a:extLst>
          </p:cNvPr>
          <p:cNvPicPr>
            <a:picLocks noChangeAspect="1"/>
          </p:cNvPicPr>
          <p:nvPr/>
        </p:nvPicPr>
        <p:blipFill>
          <a:blip r:embed="rId2">
            <a:extLst>
              <a:ext uri="{28A0092B-C50C-407E-A947-70E740481C1C}">
                <a14:useLocalDpi xmlns:a14="http://schemas.microsoft.com/office/drawing/2010/main" val="0"/>
              </a:ext>
            </a:extLst>
          </a:blip>
          <a:srcRect l="21162" r="21162"/>
          <a:stretch/>
        </p:blipFill>
        <p:spPr>
          <a:xfrm>
            <a:off x="512009" y="1988191"/>
            <a:ext cx="2491250" cy="2881617"/>
          </a:xfrm>
          <a:prstGeom prst="rect">
            <a:avLst/>
          </a:prstGeom>
          <a:ln w="76200">
            <a:solidFill>
              <a:schemeClr val="bg1"/>
            </a:solidFill>
          </a:ln>
        </p:spPr>
      </p:pic>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53273" y="1020678"/>
            <a:ext cx="8584163" cy="5262979"/>
          </a:xfrm>
          <a:prstGeom prst="rect">
            <a:avLst/>
          </a:prstGeom>
          <a:noFill/>
        </p:spPr>
        <p:txBody>
          <a:bodyPr wrap="square" rtlCol="0">
            <a:spAutoFit/>
          </a:bodyPr>
          <a:lstStyle/>
          <a:p>
            <a:r>
              <a:rPr lang="en-US" sz="1400" dirty="0"/>
              <a:t>Amberjack is the common name for several large marine fish in the genus Seriola, most notably the greater amberjack or Seriola dumerili. Records of amberjack fishing date back centuries, with Mediterranean communities referencing similar species in local fish markets as early as the Middle Ages. In Japan, where amberjack is closely related to the species known as kampachi and hamachi, cultivation and seasonal capture have been part of traditional fisheries for generations.</a:t>
            </a:r>
          </a:p>
          <a:p>
            <a:endParaRPr lang="en-US" sz="1400" dirty="0"/>
          </a:p>
          <a:p>
            <a:r>
              <a:rPr lang="en-US" sz="1400" dirty="0"/>
              <a:t>In many coastal cultures, amberjack is more than a commercial catch, it’s a part of local maritime identity. In the southeastern US and the Caribbean, amberjack is a sought-after trophy fish for recreational anglers, known for its powerful fight when hooked. In Mediterranean fishing towns, it is tied to traditional market days and seasonal celebrations marking the arrival of larger fish offshore. In Japan, the seasonal harvest of related kampachi has cultural significance, appearing in traditional dishes during specific festivals and gatherings.</a:t>
            </a:r>
          </a:p>
          <a:p>
            <a:endParaRPr lang="en-US" sz="1400" dirty="0"/>
          </a:p>
          <a:p>
            <a:r>
              <a:rPr lang="en-US" sz="1400" dirty="0"/>
              <a:t>While the fish is found in warm and temperate waters worldwide, it has deep historical roots in coastal fishing cultures of the Atlantic, Mediterranean, and Pacific. Amberjack inhabits offshore waters, typically around reefs, wrecks, and rocky outcrops at depths ranging from 60 to over 200 feet. Their preference for deep, warm, clear waters has made them a targeted species for both commercial and sport fishing.</a:t>
            </a:r>
          </a:p>
          <a:p>
            <a:endParaRPr lang="en-US" sz="1400" dirty="0"/>
          </a:p>
          <a:p>
            <a:r>
              <a:rPr lang="en-US" sz="1400" dirty="0"/>
              <a:t>Commercial harvesting of amberjack is carried out using hook-and-line, handlines, and longlines, with some fisheries also using traps or nets in specific regions. These methods are often chosen to preserve quality, as amberjack is a firm-fleshed fish prized for freshness. Amberjack is a valuable commodity in both domestic and export markets. Fresh-caught fish are typically landed whole and processed locally or shipped on ice to wholesale markets. In Japan, farm-raised amberjack is a significant aquaculture product, particularly during the colder months when wild stocks are more limited. </a:t>
            </a:r>
          </a:p>
          <a:p>
            <a:endParaRPr lang="en-US" sz="1400"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ALL ABOUT AMBERJACK</a:t>
            </a:r>
          </a:p>
        </p:txBody>
      </p:sp>
      <p:sp>
        <p:nvSpPr>
          <p:cNvPr id="7" name="TextBox 6">
            <a:extLst>
              <a:ext uri="{FF2B5EF4-FFF2-40B4-BE49-F238E27FC236}">
                <a16:creationId xmlns:a16="http://schemas.microsoft.com/office/drawing/2014/main" id="{87851EF7-3EDA-2BF5-2909-BA521D546369}"/>
              </a:ext>
            </a:extLst>
          </p:cNvPr>
          <p:cNvSpPr txBox="1"/>
          <p:nvPr/>
        </p:nvSpPr>
        <p:spPr>
          <a:xfrm>
            <a:off x="5280964" y="6218080"/>
            <a:ext cx="1630072" cy="369332"/>
          </a:xfrm>
          <a:prstGeom prst="rect">
            <a:avLst/>
          </a:prstGeom>
          <a:noFill/>
        </p:spPr>
        <p:txBody>
          <a:bodyPr wrap="square" rtlCol="0">
            <a:spAutoFit/>
          </a:bodyPr>
          <a:lstStyle/>
          <a:p>
            <a:r>
              <a:rPr lang="en-US" b="1" dirty="0">
                <a:solidFill>
                  <a:schemeClr val="bg1"/>
                </a:solidFill>
              </a:rPr>
              <a:t>OCTOBER 2025</a:t>
            </a:r>
          </a:p>
        </p:txBody>
      </p:sp>
      <p:sp>
        <p:nvSpPr>
          <p:cNvPr id="9" name="TextBox 8">
            <a:extLst>
              <a:ext uri="{FF2B5EF4-FFF2-40B4-BE49-F238E27FC236}">
                <a16:creationId xmlns:a16="http://schemas.microsoft.com/office/drawing/2014/main" id="{AAC54736-E2A0-C86D-9B5A-120E5D7251FC}"/>
              </a:ext>
            </a:extLst>
          </p:cNvPr>
          <p:cNvSpPr txBox="1"/>
          <p:nvPr/>
        </p:nvSpPr>
        <p:spPr>
          <a:xfrm>
            <a:off x="10549466" y="6218080"/>
            <a:ext cx="1365727" cy="369332"/>
          </a:xfrm>
          <a:prstGeom prst="rect">
            <a:avLst/>
          </a:prstGeom>
          <a:noFill/>
        </p:spPr>
        <p:txBody>
          <a:bodyPr wrap="square" rtlCol="0">
            <a:spAutoFit/>
          </a:bodyPr>
          <a:lstStyle/>
          <a:p>
            <a:r>
              <a:rPr lang="en-US" b="1" dirty="0">
                <a:solidFill>
                  <a:schemeClr val="bg1"/>
                </a:solidFill>
              </a:rPr>
              <a:t>AMBERJACK</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Tree>
    <p:extLst>
      <p:ext uri="{BB962C8B-B14F-4D97-AF65-F5344CB8AC3E}">
        <p14:creationId xmlns:p14="http://schemas.microsoft.com/office/powerpoint/2010/main" val="375564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barn(inVertical)">
                                      <p:cBhvr>
                                        <p:cTn id="2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31029" y="1536173"/>
            <a:ext cx="8584163"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Stay tuned for the next ACF Ingredient of the Month! Be sure to visit the Online Learning Center (OLC) to download a copy of each month’s ingredient presentation. </a:t>
            </a:r>
            <a:r>
              <a:rPr lang="en-US" sz="1600" dirty="0">
                <a:solidFill>
                  <a:prstClr val="black"/>
                </a:solidFill>
                <a:latin typeface="Calibri" panose="020F0502020204030204"/>
              </a:rPr>
              <a:t>Don’t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forget to take the official IOTM quiz through the OLC to earn one hour of continuing education credits toward professional certification.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www.acfchefs.org</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www.acfchefs.org/olc</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www.acfchefs.org/iotm</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sz="1600" dirty="0"/>
          </a:p>
          <a:p>
            <a:endParaRPr lang="en-US" sz="1600" dirty="0"/>
          </a:p>
          <a:p>
            <a:endParaRPr lang="en-US" sz="1600" dirty="0"/>
          </a:p>
          <a:p>
            <a:endParaRPr lang="en-US" sz="1600"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JOIN US NEXT MONTH!</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EED9D5C1-6108-8BB3-3954-C1F1AAD7BF85}"/>
              </a:ext>
            </a:extLst>
          </p:cNvPr>
          <p:cNvSpPr txBox="1"/>
          <p:nvPr/>
        </p:nvSpPr>
        <p:spPr>
          <a:xfrm>
            <a:off x="5280964" y="6218080"/>
            <a:ext cx="1630072" cy="369332"/>
          </a:xfrm>
          <a:prstGeom prst="rect">
            <a:avLst/>
          </a:prstGeom>
          <a:noFill/>
        </p:spPr>
        <p:txBody>
          <a:bodyPr wrap="square" rtlCol="0">
            <a:spAutoFit/>
          </a:bodyPr>
          <a:lstStyle/>
          <a:p>
            <a:r>
              <a:rPr lang="en-US" b="1" dirty="0">
                <a:solidFill>
                  <a:schemeClr val="bg1"/>
                </a:solidFill>
              </a:rPr>
              <a:t>OCTOBER 2025</a:t>
            </a:r>
          </a:p>
        </p:txBody>
      </p:sp>
      <p:sp>
        <p:nvSpPr>
          <p:cNvPr id="5" name="TextBox 4">
            <a:extLst>
              <a:ext uri="{FF2B5EF4-FFF2-40B4-BE49-F238E27FC236}">
                <a16:creationId xmlns:a16="http://schemas.microsoft.com/office/drawing/2014/main" id="{79DA97AD-A68D-CBFE-9C51-42B3000F6BDF}"/>
              </a:ext>
            </a:extLst>
          </p:cNvPr>
          <p:cNvSpPr txBox="1"/>
          <p:nvPr/>
        </p:nvSpPr>
        <p:spPr>
          <a:xfrm>
            <a:off x="10549466" y="6218080"/>
            <a:ext cx="1365727" cy="369332"/>
          </a:xfrm>
          <a:prstGeom prst="rect">
            <a:avLst/>
          </a:prstGeom>
          <a:noFill/>
        </p:spPr>
        <p:txBody>
          <a:bodyPr wrap="square" rtlCol="0">
            <a:spAutoFit/>
          </a:bodyPr>
          <a:lstStyle/>
          <a:p>
            <a:r>
              <a:rPr lang="en-US" b="1" dirty="0">
                <a:solidFill>
                  <a:schemeClr val="bg1"/>
                </a:solidFill>
              </a:rPr>
              <a:t>AMBERJACK</a:t>
            </a:r>
          </a:p>
        </p:txBody>
      </p:sp>
      <p:pic>
        <p:nvPicPr>
          <p:cNvPr id="6" name="Picture 5">
            <a:extLst>
              <a:ext uri="{FF2B5EF4-FFF2-40B4-BE49-F238E27FC236}">
                <a16:creationId xmlns:a16="http://schemas.microsoft.com/office/drawing/2014/main" id="{1C4EC3B2-F19F-AE0A-03A1-AA43F5A01083}"/>
              </a:ext>
            </a:extLst>
          </p:cNvPr>
          <p:cNvPicPr>
            <a:picLocks noChangeAspect="1"/>
          </p:cNvPicPr>
          <p:nvPr/>
        </p:nvPicPr>
        <p:blipFill>
          <a:blip r:embed="rId5">
            <a:extLst>
              <a:ext uri="{28A0092B-C50C-407E-A947-70E740481C1C}">
                <a14:useLocalDpi xmlns:a14="http://schemas.microsoft.com/office/drawing/2010/main" val="0"/>
              </a:ext>
            </a:extLst>
          </a:blip>
          <a:srcRect l="21162" r="21162"/>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2214996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9C8937B0-F42A-126A-D447-55445E406EC1}"/>
              </a:ext>
            </a:extLst>
          </p:cNvPr>
          <p:cNvSpPr txBox="1"/>
          <p:nvPr/>
        </p:nvSpPr>
        <p:spPr>
          <a:xfrm>
            <a:off x="2239617" y="5874792"/>
            <a:ext cx="8110331" cy="246221"/>
          </a:xfrm>
          <a:prstGeom prst="rect">
            <a:avLst/>
          </a:prstGeom>
          <a:noFill/>
        </p:spPr>
        <p:txBody>
          <a:bodyPr wrap="square" rtlCol="0">
            <a:spAutoFit/>
          </a:bodyPr>
          <a:lstStyle/>
          <a:p>
            <a:r>
              <a:rPr lang="en-US" sz="1000" i="1" dirty="0"/>
              <a:t>Nutritional Information/Values from </a:t>
            </a:r>
            <a:r>
              <a:rPr lang="en-US" sz="1000" i="1" dirty="0">
                <a:hlinkClick r:id="rId2"/>
              </a:rPr>
              <a:t>USDA FoodData Central</a:t>
            </a:r>
            <a:endParaRPr lang="en-US" sz="1000" i="1" dirty="0"/>
          </a:p>
        </p:txBody>
      </p:sp>
      <p:sp>
        <p:nvSpPr>
          <p:cNvPr id="9" name="TextBox 8">
            <a:extLst>
              <a:ext uri="{FF2B5EF4-FFF2-40B4-BE49-F238E27FC236}">
                <a16:creationId xmlns:a16="http://schemas.microsoft.com/office/drawing/2014/main" id="{A05BAFED-8230-5DEB-DEF0-ADE4EE05E8C9}"/>
              </a:ext>
            </a:extLst>
          </p:cNvPr>
          <p:cNvSpPr txBox="1"/>
          <p:nvPr/>
        </p:nvSpPr>
        <p:spPr>
          <a:xfrm>
            <a:off x="3353273" y="910611"/>
            <a:ext cx="8584163" cy="738664"/>
          </a:xfrm>
          <a:prstGeom prst="rect">
            <a:avLst/>
          </a:prstGeom>
          <a:noFill/>
        </p:spPr>
        <p:txBody>
          <a:bodyPr wrap="square" rtlCol="0">
            <a:spAutoFit/>
          </a:bodyPr>
          <a:lstStyle/>
          <a:p>
            <a:r>
              <a:rPr lang="en-US" sz="1350" dirty="0"/>
              <a:t>Amberjack is an excellent source of lean protein, omega-3s, and B vitamins, particularly B12 and niacin, while also delivering high selenium and a useful boost of vitamin D. It supports heart health, brain function, immunity, and bone strength while covering a significant share of daily nutritional needs.</a:t>
            </a:r>
          </a:p>
        </p:txBody>
      </p:sp>
      <p:sp>
        <p:nvSpPr>
          <p:cNvPr id="12" name="TextBox 11">
            <a:extLst>
              <a:ext uri="{FF2B5EF4-FFF2-40B4-BE49-F238E27FC236}">
                <a16:creationId xmlns:a16="http://schemas.microsoft.com/office/drawing/2014/main" id="{A94D2ACF-552D-8C31-FAD6-8B4B79F5E4F4}"/>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HEALTHY INGREDIENT CONTRIBUTION</a:t>
            </a:r>
          </a:p>
        </p:txBody>
      </p:sp>
      <p:sp>
        <p:nvSpPr>
          <p:cNvPr id="3" name="TextBox 2">
            <a:extLst>
              <a:ext uri="{FF2B5EF4-FFF2-40B4-BE49-F238E27FC236}">
                <a16:creationId xmlns:a16="http://schemas.microsoft.com/office/drawing/2014/main" id="{B2175056-1EE1-81A2-941E-FBF5D1BF8243}"/>
              </a:ext>
            </a:extLst>
          </p:cNvPr>
          <p:cNvSpPr txBox="1"/>
          <p:nvPr/>
        </p:nvSpPr>
        <p:spPr>
          <a:xfrm>
            <a:off x="5280964" y="6218080"/>
            <a:ext cx="1630072" cy="369332"/>
          </a:xfrm>
          <a:prstGeom prst="rect">
            <a:avLst/>
          </a:prstGeom>
          <a:noFill/>
        </p:spPr>
        <p:txBody>
          <a:bodyPr wrap="square" rtlCol="0">
            <a:spAutoFit/>
          </a:bodyPr>
          <a:lstStyle/>
          <a:p>
            <a:r>
              <a:rPr lang="en-US" b="1" dirty="0">
                <a:solidFill>
                  <a:schemeClr val="bg1"/>
                </a:solidFill>
              </a:rPr>
              <a:t>OCTOBER 2025</a:t>
            </a:r>
          </a:p>
        </p:txBody>
      </p:sp>
      <p:sp>
        <p:nvSpPr>
          <p:cNvPr id="5" name="TextBox 4">
            <a:extLst>
              <a:ext uri="{FF2B5EF4-FFF2-40B4-BE49-F238E27FC236}">
                <a16:creationId xmlns:a16="http://schemas.microsoft.com/office/drawing/2014/main" id="{3C8234C9-C9D4-E1DC-B0C2-3568845AB488}"/>
              </a:ext>
            </a:extLst>
          </p:cNvPr>
          <p:cNvSpPr txBox="1"/>
          <p:nvPr/>
        </p:nvSpPr>
        <p:spPr>
          <a:xfrm>
            <a:off x="10549466" y="6218080"/>
            <a:ext cx="1365727" cy="369332"/>
          </a:xfrm>
          <a:prstGeom prst="rect">
            <a:avLst/>
          </a:prstGeom>
          <a:noFill/>
        </p:spPr>
        <p:txBody>
          <a:bodyPr wrap="square" rtlCol="0">
            <a:spAutoFit/>
          </a:bodyPr>
          <a:lstStyle/>
          <a:p>
            <a:r>
              <a:rPr lang="en-US" b="1" dirty="0">
                <a:solidFill>
                  <a:schemeClr val="bg1"/>
                </a:solidFill>
              </a:rPr>
              <a:t>AMBERJACK</a:t>
            </a:r>
          </a:p>
        </p:txBody>
      </p:sp>
      <p:pic>
        <p:nvPicPr>
          <p:cNvPr id="6" name="Picture 5">
            <a:extLst>
              <a:ext uri="{FF2B5EF4-FFF2-40B4-BE49-F238E27FC236}">
                <a16:creationId xmlns:a16="http://schemas.microsoft.com/office/drawing/2014/main" id="{6548CC96-CFF0-619D-626A-DFDC2F623E01}"/>
              </a:ext>
            </a:extLst>
          </p:cNvPr>
          <p:cNvPicPr>
            <a:picLocks noChangeAspect="1"/>
          </p:cNvPicPr>
          <p:nvPr/>
        </p:nvPicPr>
        <p:blipFill>
          <a:blip r:embed="rId3">
            <a:extLst>
              <a:ext uri="{28A0092B-C50C-407E-A947-70E740481C1C}">
                <a14:useLocalDpi xmlns:a14="http://schemas.microsoft.com/office/drawing/2010/main" val="0"/>
              </a:ext>
            </a:extLst>
          </a:blip>
          <a:srcRect l="21162" r="21162"/>
          <a:stretch/>
        </p:blipFill>
        <p:spPr>
          <a:xfrm>
            <a:off x="512009" y="1988191"/>
            <a:ext cx="2491250" cy="2881617"/>
          </a:xfrm>
          <a:prstGeom prst="rect">
            <a:avLst/>
          </a:prstGeom>
          <a:ln w="76200">
            <a:solidFill>
              <a:schemeClr val="bg1"/>
            </a:solidFill>
          </a:ln>
        </p:spPr>
      </p:pic>
      <p:sp>
        <p:nvSpPr>
          <p:cNvPr id="11" name="TextBox 10">
            <a:extLst>
              <a:ext uri="{FF2B5EF4-FFF2-40B4-BE49-F238E27FC236}">
                <a16:creationId xmlns:a16="http://schemas.microsoft.com/office/drawing/2014/main" id="{1BA8F0ED-8CB6-3A8E-84CC-6DF639F11E48}"/>
              </a:ext>
            </a:extLst>
          </p:cNvPr>
          <p:cNvSpPr txBox="1"/>
          <p:nvPr/>
        </p:nvSpPr>
        <p:spPr>
          <a:xfrm>
            <a:off x="3353273" y="1708413"/>
            <a:ext cx="3877260" cy="4401205"/>
          </a:xfrm>
          <a:prstGeom prst="rect">
            <a:avLst/>
          </a:prstGeom>
          <a:noFill/>
        </p:spPr>
        <p:txBody>
          <a:bodyPr wrap="square" rtlCol="0">
            <a:spAutoFit/>
          </a:bodyPr>
          <a:lstStyle/>
          <a:p>
            <a:r>
              <a:rPr lang="en-US" sz="1350" b="1" dirty="0"/>
              <a:t>Protein: ~19 g (38% DV)</a:t>
            </a:r>
          </a:p>
          <a:p>
            <a:pPr marL="285750" indent="-285750">
              <a:buFont typeface="Arial" panose="020B0604020202020204" pitchFamily="34" charset="0"/>
              <a:buChar char="•"/>
            </a:pPr>
            <a:r>
              <a:rPr lang="en-US" sz="1350" dirty="0"/>
              <a:t>Essential for building and repairing muscles, tissues, enzymes, and hormones.</a:t>
            </a:r>
          </a:p>
          <a:p>
            <a:endParaRPr lang="en-US" sz="1350" dirty="0"/>
          </a:p>
          <a:p>
            <a:r>
              <a:rPr lang="en-US" sz="1350" b="1" dirty="0"/>
              <a:t>Fat: ~5 g (6% DV)</a:t>
            </a:r>
          </a:p>
          <a:p>
            <a:pPr marL="285750" indent="-285750">
              <a:buFont typeface="Arial" panose="020B0604020202020204" pitchFamily="34" charset="0"/>
              <a:buChar char="•"/>
            </a:pPr>
            <a:r>
              <a:rPr lang="en-US" sz="1350" dirty="0"/>
              <a:t>Provides energy, helps absorb fat-soluble vitamins.</a:t>
            </a:r>
          </a:p>
          <a:p>
            <a:endParaRPr lang="en-US" sz="1350" dirty="0"/>
          </a:p>
          <a:p>
            <a:r>
              <a:rPr lang="en-US" sz="1350" b="1" dirty="0"/>
              <a:t>Omega-3 Fatty Acids: ~0.8 g (50–60% DV)</a:t>
            </a:r>
          </a:p>
          <a:p>
            <a:pPr marL="285750" indent="-285750">
              <a:buFont typeface="Arial" panose="020B0604020202020204" pitchFamily="34" charset="0"/>
              <a:buChar char="•"/>
            </a:pPr>
            <a:r>
              <a:rPr lang="en-US" sz="1350" dirty="0"/>
              <a:t>Reduce inflammation, support brain function, improve heart and vascular health, may reduce risk of chronic disease.</a:t>
            </a:r>
          </a:p>
          <a:p>
            <a:endParaRPr lang="en-US" sz="1350" dirty="0"/>
          </a:p>
          <a:p>
            <a:r>
              <a:rPr lang="en-US" sz="1350" b="1" dirty="0"/>
              <a:t>Niacin (B3): ~7 mg (45% DV)</a:t>
            </a:r>
          </a:p>
          <a:p>
            <a:pPr marL="285750" indent="-285750">
              <a:buFont typeface="Arial" panose="020B0604020202020204" pitchFamily="34" charset="0"/>
              <a:buChar char="•"/>
            </a:pPr>
            <a:r>
              <a:rPr lang="en-US" sz="1350" dirty="0"/>
              <a:t>Aids energy metabolism, nervous system function, and skin health.</a:t>
            </a:r>
          </a:p>
          <a:p>
            <a:endParaRPr lang="en-US" sz="1350" dirty="0"/>
          </a:p>
          <a:p>
            <a:r>
              <a:rPr lang="fi-FI" sz="1350" b="1" dirty="0"/>
              <a:t>Vitamin B12: ~3.5 mcg (145% DV)</a:t>
            </a:r>
          </a:p>
          <a:p>
            <a:pPr marL="285750" indent="-285750">
              <a:buFont typeface="Arial" panose="020B0604020202020204" pitchFamily="34" charset="0"/>
              <a:buChar char="•"/>
            </a:pPr>
            <a:r>
              <a:rPr lang="en-US" sz="1350" dirty="0"/>
              <a:t>Supports red blood cell formation, neurological function, and DNA synthesis.</a:t>
            </a:r>
          </a:p>
        </p:txBody>
      </p:sp>
      <p:sp>
        <p:nvSpPr>
          <p:cNvPr id="13" name="TextBox 12">
            <a:extLst>
              <a:ext uri="{FF2B5EF4-FFF2-40B4-BE49-F238E27FC236}">
                <a16:creationId xmlns:a16="http://schemas.microsoft.com/office/drawing/2014/main" id="{2CE23BD9-B199-DFA1-F060-6FBB7EA90BB6}"/>
              </a:ext>
            </a:extLst>
          </p:cNvPr>
          <p:cNvSpPr txBox="1"/>
          <p:nvPr/>
        </p:nvSpPr>
        <p:spPr>
          <a:xfrm>
            <a:off x="7425739" y="1708413"/>
            <a:ext cx="3877260" cy="4247317"/>
          </a:xfrm>
          <a:prstGeom prst="rect">
            <a:avLst/>
          </a:prstGeom>
          <a:noFill/>
        </p:spPr>
        <p:txBody>
          <a:bodyPr wrap="square" rtlCol="0">
            <a:spAutoFit/>
          </a:bodyPr>
          <a:lstStyle/>
          <a:p>
            <a:r>
              <a:rPr lang="it-IT" sz="1350" b="1" dirty="0"/>
              <a:t>Vitamin A: ~40 mcg (4% DV)</a:t>
            </a:r>
          </a:p>
          <a:p>
            <a:pPr marL="285750" indent="-285750">
              <a:buFont typeface="Arial" panose="020B0604020202020204" pitchFamily="34" charset="0"/>
              <a:buChar char="•"/>
            </a:pPr>
            <a:r>
              <a:rPr lang="en-US" sz="1350" dirty="0"/>
              <a:t>Supports vision, immune health, and skin integrity.</a:t>
            </a:r>
          </a:p>
          <a:p>
            <a:endParaRPr lang="fi-FI" sz="1350" dirty="0"/>
          </a:p>
          <a:p>
            <a:r>
              <a:rPr lang="fi-FI" sz="1350" b="1" dirty="0"/>
              <a:t>Vitamin D: ~6 mcg (30% DV)</a:t>
            </a:r>
          </a:p>
          <a:p>
            <a:pPr marL="285750" indent="-285750">
              <a:buFont typeface="Arial" panose="020B0604020202020204" pitchFamily="34" charset="0"/>
              <a:buChar char="•"/>
            </a:pPr>
            <a:r>
              <a:rPr lang="en-US" sz="1350" dirty="0"/>
              <a:t>Supports bone health through calcium absorption and helps muscle performance.</a:t>
            </a:r>
          </a:p>
          <a:p>
            <a:endParaRPr lang="en-US" sz="1350" dirty="0"/>
          </a:p>
          <a:p>
            <a:r>
              <a:rPr lang="pl-PL" sz="1350" b="1" dirty="0"/>
              <a:t>Selenium</a:t>
            </a:r>
            <a:r>
              <a:rPr lang="en-US" sz="1350" b="1" dirty="0"/>
              <a:t>:</a:t>
            </a:r>
            <a:r>
              <a:rPr lang="pl-PL" sz="1350" b="1" dirty="0"/>
              <a:t> ~50 mcg (90% DV)</a:t>
            </a:r>
            <a:endParaRPr lang="en-US" sz="1350" b="1" dirty="0"/>
          </a:p>
          <a:p>
            <a:pPr marL="285750" indent="-285750">
              <a:buFont typeface="Arial" panose="020B0604020202020204" pitchFamily="34" charset="0"/>
              <a:buChar char="•"/>
            </a:pPr>
            <a:r>
              <a:rPr lang="en-US" sz="1350" dirty="0"/>
              <a:t>Antioxidant mineral that protects against cell damage from free radicals and supports thyroid function.</a:t>
            </a:r>
          </a:p>
          <a:p>
            <a:endParaRPr lang="en-US" sz="1350" dirty="0"/>
          </a:p>
          <a:p>
            <a:r>
              <a:rPr lang="en-US" sz="1350" b="1" dirty="0"/>
              <a:t>Phosphorus: ~200 mg (15% DV)</a:t>
            </a:r>
          </a:p>
          <a:p>
            <a:pPr marL="285750" indent="-285750">
              <a:buFont typeface="Arial" panose="020B0604020202020204" pitchFamily="34" charset="0"/>
              <a:buChar char="•"/>
            </a:pPr>
            <a:r>
              <a:rPr lang="en-US" sz="1350" dirty="0"/>
              <a:t>Supports healthy bones, teeth, and energy production.</a:t>
            </a:r>
          </a:p>
          <a:p>
            <a:endParaRPr lang="en-US" sz="1350" dirty="0"/>
          </a:p>
          <a:p>
            <a:r>
              <a:rPr lang="nb-NO" sz="1350" b="1" dirty="0"/>
              <a:t>Magnesium: ~30 mg (8% DV)</a:t>
            </a:r>
          </a:p>
          <a:p>
            <a:pPr marL="285750" indent="-285750">
              <a:buFont typeface="Arial" panose="020B0604020202020204" pitchFamily="34" charset="0"/>
              <a:buChar char="•"/>
            </a:pPr>
            <a:r>
              <a:rPr lang="en-US" sz="1350" dirty="0"/>
              <a:t>Supports muscle and nerve function, energy production, and blood pressure regulation.</a:t>
            </a:r>
          </a:p>
        </p:txBody>
      </p:sp>
    </p:spTree>
    <p:extLst>
      <p:ext uri="{BB962C8B-B14F-4D97-AF65-F5344CB8AC3E}">
        <p14:creationId xmlns:p14="http://schemas.microsoft.com/office/powerpoint/2010/main" val="314385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arn(inVertical)">
                                      <p:cBhvr>
                                        <p:cTn id="12" dur="500"/>
                                        <p:tgtEl>
                                          <p:spTgt spid="11">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barn(inVertical)">
                                      <p:cBhvr>
                                        <p:cTn id="15" dur="500"/>
                                        <p:tgtEl>
                                          <p:spTgt spid="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barn(inVertical)">
                                      <p:cBhvr>
                                        <p:cTn id="20" dur="500"/>
                                        <p:tgtEl>
                                          <p:spTgt spid="11">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barn(inVertical)">
                                      <p:cBhvr>
                                        <p:cTn id="23" dur="500"/>
                                        <p:tgtEl>
                                          <p:spTgt spid="1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xEl>
                                              <p:pRg st="6" end="6"/>
                                            </p:txEl>
                                          </p:spTgt>
                                        </p:tgtEl>
                                        <p:attrNameLst>
                                          <p:attrName>style.visibility</p:attrName>
                                        </p:attrNameLst>
                                      </p:cBhvr>
                                      <p:to>
                                        <p:strVal val="visible"/>
                                      </p:to>
                                    </p:set>
                                    <p:animEffect transition="in" filter="barn(inVertical)">
                                      <p:cBhvr>
                                        <p:cTn id="28" dur="500"/>
                                        <p:tgtEl>
                                          <p:spTgt spid="11">
                                            <p:txEl>
                                              <p:pRg st="6" end="6"/>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animEffect transition="in" filter="barn(inVertical)">
                                      <p:cBhvr>
                                        <p:cTn id="31" dur="500"/>
                                        <p:tgtEl>
                                          <p:spTgt spid="11">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1">
                                            <p:txEl>
                                              <p:pRg st="9" end="9"/>
                                            </p:txEl>
                                          </p:spTgt>
                                        </p:tgtEl>
                                        <p:attrNameLst>
                                          <p:attrName>style.visibility</p:attrName>
                                        </p:attrNameLst>
                                      </p:cBhvr>
                                      <p:to>
                                        <p:strVal val="visible"/>
                                      </p:to>
                                    </p:set>
                                    <p:animEffect transition="in" filter="barn(inVertical)">
                                      <p:cBhvr>
                                        <p:cTn id="36" dur="500"/>
                                        <p:tgtEl>
                                          <p:spTgt spid="11">
                                            <p:txEl>
                                              <p:pRg st="9" end="9"/>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11">
                                            <p:txEl>
                                              <p:pRg st="10" end="10"/>
                                            </p:txEl>
                                          </p:spTgt>
                                        </p:tgtEl>
                                        <p:attrNameLst>
                                          <p:attrName>style.visibility</p:attrName>
                                        </p:attrNameLst>
                                      </p:cBhvr>
                                      <p:to>
                                        <p:strVal val="visible"/>
                                      </p:to>
                                    </p:set>
                                    <p:animEffect transition="in" filter="barn(inVertical)">
                                      <p:cBhvr>
                                        <p:cTn id="39" dur="500"/>
                                        <p:tgtEl>
                                          <p:spTgt spid="11">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1">
                                            <p:txEl>
                                              <p:pRg st="12" end="12"/>
                                            </p:txEl>
                                          </p:spTgt>
                                        </p:tgtEl>
                                        <p:attrNameLst>
                                          <p:attrName>style.visibility</p:attrName>
                                        </p:attrNameLst>
                                      </p:cBhvr>
                                      <p:to>
                                        <p:strVal val="visible"/>
                                      </p:to>
                                    </p:set>
                                    <p:animEffect transition="in" filter="barn(inVertical)">
                                      <p:cBhvr>
                                        <p:cTn id="44" dur="500"/>
                                        <p:tgtEl>
                                          <p:spTgt spid="11">
                                            <p:txEl>
                                              <p:pRg st="12" end="12"/>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11">
                                            <p:txEl>
                                              <p:pRg st="13" end="13"/>
                                            </p:txEl>
                                          </p:spTgt>
                                        </p:tgtEl>
                                        <p:attrNameLst>
                                          <p:attrName>style.visibility</p:attrName>
                                        </p:attrNameLst>
                                      </p:cBhvr>
                                      <p:to>
                                        <p:strVal val="visible"/>
                                      </p:to>
                                    </p:set>
                                    <p:animEffect transition="in" filter="barn(inVertical)">
                                      <p:cBhvr>
                                        <p:cTn id="47" dur="500"/>
                                        <p:tgtEl>
                                          <p:spTgt spid="11">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3">
                                            <p:txEl>
                                              <p:pRg st="0" end="0"/>
                                            </p:txEl>
                                          </p:spTgt>
                                        </p:tgtEl>
                                        <p:attrNameLst>
                                          <p:attrName>style.visibility</p:attrName>
                                        </p:attrNameLst>
                                      </p:cBhvr>
                                      <p:to>
                                        <p:strVal val="visible"/>
                                      </p:to>
                                    </p:set>
                                    <p:animEffect transition="in" filter="barn(inVertical)">
                                      <p:cBhvr>
                                        <p:cTn id="52" dur="500"/>
                                        <p:tgtEl>
                                          <p:spTgt spid="13">
                                            <p:txEl>
                                              <p:pRg st="0" end="0"/>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13">
                                            <p:txEl>
                                              <p:pRg st="1" end="1"/>
                                            </p:txEl>
                                          </p:spTgt>
                                        </p:tgtEl>
                                        <p:attrNameLst>
                                          <p:attrName>style.visibility</p:attrName>
                                        </p:attrNameLst>
                                      </p:cBhvr>
                                      <p:to>
                                        <p:strVal val="visible"/>
                                      </p:to>
                                    </p:set>
                                    <p:animEffect transition="in" filter="barn(inVertical)">
                                      <p:cBhvr>
                                        <p:cTn id="55" dur="500"/>
                                        <p:tgtEl>
                                          <p:spTgt spid="13">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13">
                                            <p:txEl>
                                              <p:pRg st="3" end="3"/>
                                            </p:txEl>
                                          </p:spTgt>
                                        </p:tgtEl>
                                        <p:attrNameLst>
                                          <p:attrName>style.visibility</p:attrName>
                                        </p:attrNameLst>
                                      </p:cBhvr>
                                      <p:to>
                                        <p:strVal val="visible"/>
                                      </p:to>
                                    </p:set>
                                    <p:animEffect transition="in" filter="barn(inVertical)">
                                      <p:cBhvr>
                                        <p:cTn id="60" dur="500"/>
                                        <p:tgtEl>
                                          <p:spTgt spid="13">
                                            <p:txEl>
                                              <p:pRg st="3" end="3"/>
                                            </p:txEl>
                                          </p:spTgt>
                                        </p:tgtEl>
                                      </p:cBhvr>
                                    </p:animEffect>
                                  </p:childTnLst>
                                </p:cTn>
                              </p:par>
                              <p:par>
                                <p:cTn id="61" presetID="16" presetClass="entr" presetSubtype="21" fill="hold" nodeType="withEffect">
                                  <p:stCondLst>
                                    <p:cond delay="0"/>
                                  </p:stCondLst>
                                  <p:childTnLst>
                                    <p:set>
                                      <p:cBhvr>
                                        <p:cTn id="62" dur="1" fill="hold">
                                          <p:stCondLst>
                                            <p:cond delay="0"/>
                                          </p:stCondLst>
                                        </p:cTn>
                                        <p:tgtEl>
                                          <p:spTgt spid="13">
                                            <p:txEl>
                                              <p:pRg st="4" end="4"/>
                                            </p:txEl>
                                          </p:spTgt>
                                        </p:tgtEl>
                                        <p:attrNameLst>
                                          <p:attrName>style.visibility</p:attrName>
                                        </p:attrNameLst>
                                      </p:cBhvr>
                                      <p:to>
                                        <p:strVal val="visible"/>
                                      </p:to>
                                    </p:set>
                                    <p:animEffect transition="in" filter="barn(inVertical)">
                                      <p:cBhvr>
                                        <p:cTn id="63" dur="500"/>
                                        <p:tgtEl>
                                          <p:spTgt spid="13">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13">
                                            <p:txEl>
                                              <p:pRg st="6" end="6"/>
                                            </p:txEl>
                                          </p:spTgt>
                                        </p:tgtEl>
                                        <p:attrNameLst>
                                          <p:attrName>style.visibility</p:attrName>
                                        </p:attrNameLst>
                                      </p:cBhvr>
                                      <p:to>
                                        <p:strVal val="visible"/>
                                      </p:to>
                                    </p:set>
                                    <p:animEffect transition="in" filter="barn(inVertical)">
                                      <p:cBhvr>
                                        <p:cTn id="68" dur="500"/>
                                        <p:tgtEl>
                                          <p:spTgt spid="13">
                                            <p:txEl>
                                              <p:pRg st="6" end="6"/>
                                            </p:txEl>
                                          </p:spTgt>
                                        </p:tgtEl>
                                      </p:cBhvr>
                                    </p:animEffect>
                                  </p:childTnLst>
                                </p:cTn>
                              </p:par>
                              <p:par>
                                <p:cTn id="69" presetID="16" presetClass="entr" presetSubtype="21" fill="hold" nodeType="withEffect">
                                  <p:stCondLst>
                                    <p:cond delay="0"/>
                                  </p:stCondLst>
                                  <p:childTnLst>
                                    <p:set>
                                      <p:cBhvr>
                                        <p:cTn id="70" dur="1" fill="hold">
                                          <p:stCondLst>
                                            <p:cond delay="0"/>
                                          </p:stCondLst>
                                        </p:cTn>
                                        <p:tgtEl>
                                          <p:spTgt spid="13">
                                            <p:txEl>
                                              <p:pRg st="7" end="7"/>
                                            </p:txEl>
                                          </p:spTgt>
                                        </p:tgtEl>
                                        <p:attrNameLst>
                                          <p:attrName>style.visibility</p:attrName>
                                        </p:attrNameLst>
                                      </p:cBhvr>
                                      <p:to>
                                        <p:strVal val="visible"/>
                                      </p:to>
                                    </p:set>
                                    <p:animEffect transition="in" filter="barn(inVertical)">
                                      <p:cBhvr>
                                        <p:cTn id="71" dur="500"/>
                                        <p:tgtEl>
                                          <p:spTgt spid="13">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13">
                                            <p:txEl>
                                              <p:pRg st="9" end="9"/>
                                            </p:txEl>
                                          </p:spTgt>
                                        </p:tgtEl>
                                        <p:attrNameLst>
                                          <p:attrName>style.visibility</p:attrName>
                                        </p:attrNameLst>
                                      </p:cBhvr>
                                      <p:to>
                                        <p:strVal val="visible"/>
                                      </p:to>
                                    </p:set>
                                    <p:animEffect transition="in" filter="barn(inVertical)">
                                      <p:cBhvr>
                                        <p:cTn id="76" dur="500"/>
                                        <p:tgtEl>
                                          <p:spTgt spid="13">
                                            <p:txEl>
                                              <p:pRg st="9" end="9"/>
                                            </p:txEl>
                                          </p:spTgt>
                                        </p:tgtEl>
                                      </p:cBhvr>
                                    </p:animEffect>
                                  </p:childTnLst>
                                </p:cTn>
                              </p:par>
                              <p:par>
                                <p:cTn id="77" presetID="16" presetClass="entr" presetSubtype="21" fill="hold" nodeType="withEffect">
                                  <p:stCondLst>
                                    <p:cond delay="0"/>
                                  </p:stCondLst>
                                  <p:childTnLst>
                                    <p:set>
                                      <p:cBhvr>
                                        <p:cTn id="78" dur="1" fill="hold">
                                          <p:stCondLst>
                                            <p:cond delay="0"/>
                                          </p:stCondLst>
                                        </p:cTn>
                                        <p:tgtEl>
                                          <p:spTgt spid="13">
                                            <p:txEl>
                                              <p:pRg st="10" end="10"/>
                                            </p:txEl>
                                          </p:spTgt>
                                        </p:tgtEl>
                                        <p:attrNameLst>
                                          <p:attrName>style.visibility</p:attrName>
                                        </p:attrNameLst>
                                      </p:cBhvr>
                                      <p:to>
                                        <p:strVal val="visible"/>
                                      </p:to>
                                    </p:set>
                                    <p:animEffect transition="in" filter="barn(inVertical)">
                                      <p:cBhvr>
                                        <p:cTn id="79" dur="500"/>
                                        <p:tgtEl>
                                          <p:spTgt spid="13">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13">
                                            <p:txEl>
                                              <p:pRg st="12" end="12"/>
                                            </p:txEl>
                                          </p:spTgt>
                                        </p:tgtEl>
                                        <p:attrNameLst>
                                          <p:attrName>style.visibility</p:attrName>
                                        </p:attrNameLst>
                                      </p:cBhvr>
                                      <p:to>
                                        <p:strVal val="visible"/>
                                      </p:to>
                                    </p:set>
                                    <p:animEffect transition="in" filter="barn(inVertical)">
                                      <p:cBhvr>
                                        <p:cTn id="84" dur="500"/>
                                        <p:tgtEl>
                                          <p:spTgt spid="13">
                                            <p:txEl>
                                              <p:pRg st="12" end="12"/>
                                            </p:txEl>
                                          </p:spTgt>
                                        </p:tgtEl>
                                      </p:cBhvr>
                                    </p:animEffect>
                                  </p:childTnLst>
                                </p:cTn>
                              </p:par>
                              <p:par>
                                <p:cTn id="85" presetID="16" presetClass="entr" presetSubtype="21" fill="hold" nodeType="withEffect">
                                  <p:stCondLst>
                                    <p:cond delay="0"/>
                                  </p:stCondLst>
                                  <p:childTnLst>
                                    <p:set>
                                      <p:cBhvr>
                                        <p:cTn id="86" dur="1" fill="hold">
                                          <p:stCondLst>
                                            <p:cond delay="0"/>
                                          </p:stCondLst>
                                        </p:cTn>
                                        <p:tgtEl>
                                          <p:spTgt spid="13">
                                            <p:txEl>
                                              <p:pRg st="13" end="13"/>
                                            </p:txEl>
                                          </p:spTgt>
                                        </p:tgtEl>
                                        <p:attrNameLst>
                                          <p:attrName>style.visibility</p:attrName>
                                        </p:attrNameLst>
                                      </p:cBhvr>
                                      <p:to>
                                        <p:strVal val="visible"/>
                                      </p:to>
                                    </p:set>
                                    <p:animEffect transition="in" filter="barn(inVertical)">
                                      <p:cBhvr>
                                        <p:cTn id="87" dur="500"/>
                                        <p:tgtEl>
                                          <p:spTgt spid="1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11" name="TextBox 10">
            <a:extLst>
              <a:ext uri="{FF2B5EF4-FFF2-40B4-BE49-F238E27FC236}">
                <a16:creationId xmlns:a16="http://schemas.microsoft.com/office/drawing/2014/main" id="{5D2C3D49-8237-1965-530A-B33ECB8257B6}"/>
              </a:ext>
            </a:extLst>
          </p:cNvPr>
          <p:cNvSpPr txBox="1"/>
          <p:nvPr/>
        </p:nvSpPr>
        <p:spPr>
          <a:xfrm>
            <a:off x="3353273" y="834407"/>
            <a:ext cx="8584163" cy="738664"/>
          </a:xfrm>
          <a:prstGeom prst="rect">
            <a:avLst/>
          </a:prstGeom>
          <a:noFill/>
        </p:spPr>
        <p:txBody>
          <a:bodyPr wrap="square" rtlCol="0">
            <a:spAutoFit/>
          </a:bodyPr>
          <a:lstStyle/>
          <a:p>
            <a:r>
              <a:rPr lang="en-US" sz="1350" dirty="0"/>
              <a:t>Amberjack is a common name used for several species of fish in the genus Seriola, prized for their firm, flavorful flesh and popularity in both recreational fishing and cuisine. While often grouped together, different amberjacks vary in size, distribution, and taste.</a:t>
            </a:r>
          </a:p>
        </p:txBody>
      </p:sp>
      <p:sp>
        <p:nvSpPr>
          <p:cNvPr id="12" name="TextBox 11">
            <a:extLst>
              <a:ext uri="{FF2B5EF4-FFF2-40B4-BE49-F238E27FC236}">
                <a16:creationId xmlns:a16="http://schemas.microsoft.com/office/drawing/2014/main" id="{FA74940A-27DB-5F32-FE26-A919940DE1CA}"/>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TYPES AND VARIETIES</a:t>
            </a:r>
          </a:p>
        </p:txBody>
      </p:sp>
      <p:sp>
        <p:nvSpPr>
          <p:cNvPr id="2" name="TextBox 1">
            <a:extLst>
              <a:ext uri="{FF2B5EF4-FFF2-40B4-BE49-F238E27FC236}">
                <a16:creationId xmlns:a16="http://schemas.microsoft.com/office/drawing/2014/main" id="{B00048C6-9930-101C-F905-D6DB4AB96E11}"/>
              </a:ext>
            </a:extLst>
          </p:cNvPr>
          <p:cNvSpPr txBox="1"/>
          <p:nvPr/>
        </p:nvSpPr>
        <p:spPr>
          <a:xfrm>
            <a:off x="5280964" y="6218080"/>
            <a:ext cx="1630072" cy="369332"/>
          </a:xfrm>
          <a:prstGeom prst="rect">
            <a:avLst/>
          </a:prstGeom>
          <a:noFill/>
        </p:spPr>
        <p:txBody>
          <a:bodyPr wrap="square" rtlCol="0">
            <a:spAutoFit/>
          </a:bodyPr>
          <a:lstStyle/>
          <a:p>
            <a:r>
              <a:rPr lang="en-US" b="1" dirty="0">
                <a:solidFill>
                  <a:schemeClr val="bg1"/>
                </a:solidFill>
              </a:rPr>
              <a:t>OCTOBER 2025</a:t>
            </a:r>
          </a:p>
        </p:txBody>
      </p:sp>
      <p:sp>
        <p:nvSpPr>
          <p:cNvPr id="3" name="TextBox 2">
            <a:extLst>
              <a:ext uri="{FF2B5EF4-FFF2-40B4-BE49-F238E27FC236}">
                <a16:creationId xmlns:a16="http://schemas.microsoft.com/office/drawing/2014/main" id="{C685C463-C21E-A7B1-B24F-83677A687BA7}"/>
              </a:ext>
            </a:extLst>
          </p:cNvPr>
          <p:cNvSpPr txBox="1"/>
          <p:nvPr/>
        </p:nvSpPr>
        <p:spPr>
          <a:xfrm>
            <a:off x="10549466" y="6218080"/>
            <a:ext cx="1365727" cy="369332"/>
          </a:xfrm>
          <a:prstGeom prst="rect">
            <a:avLst/>
          </a:prstGeom>
          <a:noFill/>
        </p:spPr>
        <p:txBody>
          <a:bodyPr wrap="square" rtlCol="0">
            <a:spAutoFit/>
          </a:bodyPr>
          <a:lstStyle/>
          <a:p>
            <a:r>
              <a:rPr lang="en-US" b="1" dirty="0">
                <a:solidFill>
                  <a:schemeClr val="bg1"/>
                </a:solidFill>
              </a:rPr>
              <a:t>AMBERJACK</a:t>
            </a:r>
          </a:p>
        </p:txBody>
      </p:sp>
      <p:pic>
        <p:nvPicPr>
          <p:cNvPr id="5" name="Picture 4">
            <a:extLst>
              <a:ext uri="{FF2B5EF4-FFF2-40B4-BE49-F238E27FC236}">
                <a16:creationId xmlns:a16="http://schemas.microsoft.com/office/drawing/2014/main" id="{98022BA5-6C48-02BD-E03C-005FAD933E93}"/>
              </a:ext>
            </a:extLst>
          </p:cNvPr>
          <p:cNvPicPr>
            <a:picLocks noChangeAspect="1"/>
          </p:cNvPicPr>
          <p:nvPr/>
        </p:nvPicPr>
        <p:blipFill>
          <a:blip r:embed="rId2">
            <a:extLst>
              <a:ext uri="{28A0092B-C50C-407E-A947-70E740481C1C}">
                <a14:useLocalDpi xmlns:a14="http://schemas.microsoft.com/office/drawing/2010/main" val="0"/>
              </a:ext>
            </a:extLst>
          </a:blip>
          <a:srcRect l="21162" r="21162"/>
          <a:stretch/>
        </p:blipFill>
        <p:spPr>
          <a:xfrm>
            <a:off x="512009" y="1988191"/>
            <a:ext cx="2491250" cy="2881617"/>
          </a:xfrm>
          <a:prstGeom prst="rect">
            <a:avLst/>
          </a:prstGeom>
          <a:ln w="76200">
            <a:solidFill>
              <a:schemeClr val="bg1"/>
            </a:solidFill>
          </a:ln>
        </p:spPr>
      </p:pic>
      <p:sp>
        <p:nvSpPr>
          <p:cNvPr id="9" name="TextBox 8">
            <a:extLst>
              <a:ext uri="{FF2B5EF4-FFF2-40B4-BE49-F238E27FC236}">
                <a16:creationId xmlns:a16="http://schemas.microsoft.com/office/drawing/2014/main" id="{3FB946A7-849E-E2D4-EA6A-F26A24D70F5E}"/>
              </a:ext>
            </a:extLst>
          </p:cNvPr>
          <p:cNvSpPr txBox="1"/>
          <p:nvPr/>
        </p:nvSpPr>
        <p:spPr>
          <a:xfrm>
            <a:off x="3353273" y="1564474"/>
            <a:ext cx="3877260" cy="4693593"/>
          </a:xfrm>
          <a:prstGeom prst="rect">
            <a:avLst/>
          </a:prstGeom>
          <a:noFill/>
        </p:spPr>
        <p:txBody>
          <a:bodyPr wrap="square" rtlCol="0">
            <a:spAutoFit/>
          </a:bodyPr>
          <a:lstStyle/>
          <a:p>
            <a:r>
              <a:rPr lang="en-US" sz="1300" b="1" dirty="0"/>
              <a:t>Greater Amberjack (Seriola dumerili):</a:t>
            </a:r>
          </a:p>
          <a:p>
            <a:pPr marL="285750" indent="-285750">
              <a:buFont typeface="Arial" panose="020B0604020202020204" pitchFamily="34" charset="0"/>
              <a:buChar char="•"/>
            </a:pPr>
            <a:r>
              <a:rPr lang="en-US" sz="1300" dirty="0"/>
              <a:t>The largest of the amberjack family, often exceeding 70 inches and 100 pounds.</a:t>
            </a:r>
          </a:p>
          <a:p>
            <a:pPr marL="285750" indent="-285750">
              <a:buFont typeface="Arial" panose="020B0604020202020204" pitchFamily="34" charset="0"/>
              <a:buChar char="•"/>
            </a:pPr>
            <a:r>
              <a:rPr lang="en-US" sz="1300" dirty="0"/>
              <a:t>Found in the Atlantic Ocean, Gulf of Mexico, and Mediterranean Sea. Prefers deep offshore waters near reefs and shipwrecks.</a:t>
            </a:r>
            <a:br>
              <a:rPr lang="en-US" sz="1300" dirty="0"/>
            </a:br>
            <a:endParaRPr lang="en-US" sz="1300" b="1" dirty="0"/>
          </a:p>
          <a:p>
            <a:r>
              <a:rPr lang="en-US" sz="1300" b="1" dirty="0"/>
              <a:t>Lesser Amberjack (Seriola fasciata):</a:t>
            </a:r>
          </a:p>
          <a:p>
            <a:pPr marL="285750" indent="-285750">
              <a:buFont typeface="Arial" panose="020B0604020202020204" pitchFamily="34" charset="0"/>
              <a:buChar char="•"/>
            </a:pPr>
            <a:r>
              <a:rPr lang="en-US" sz="1300" dirty="0"/>
              <a:t>Much smaller than the greater amberjack, averaging 10–20 inches. Large eyes and a proportionally deeper body.</a:t>
            </a:r>
          </a:p>
          <a:p>
            <a:pPr marL="285750" indent="-285750">
              <a:buFont typeface="Arial" panose="020B0604020202020204" pitchFamily="34" charset="0"/>
              <a:buChar char="•"/>
            </a:pPr>
            <a:r>
              <a:rPr lang="en-US" sz="1300" dirty="0"/>
              <a:t>Found in deeper waters of the western Atlantic, from Massachusetts to Brazil, often at 200–400 feet.</a:t>
            </a:r>
          </a:p>
          <a:p>
            <a:pPr marL="285750" indent="-285750">
              <a:buFont typeface="Arial" panose="020B0604020202020204" pitchFamily="34" charset="0"/>
              <a:buChar char="•"/>
            </a:pPr>
            <a:endParaRPr lang="en-US" sz="1300" dirty="0"/>
          </a:p>
          <a:p>
            <a:r>
              <a:rPr lang="en-US" sz="1300" b="1" dirty="0"/>
              <a:t>Almaco Jack (Seriola rivoliana):</a:t>
            </a:r>
          </a:p>
          <a:p>
            <a:pPr marL="285750" indent="-285750">
              <a:buFont typeface="Arial" panose="020B0604020202020204" pitchFamily="34" charset="0"/>
              <a:buChar char="•"/>
            </a:pPr>
            <a:r>
              <a:rPr lang="en-US" sz="1300" dirty="0"/>
              <a:t>Stockier build than the greater amberjack with longer dorsal and anal fins. Typically grows 20–40 pounds but can reach over 100 pounds.</a:t>
            </a:r>
          </a:p>
          <a:p>
            <a:pPr marL="285750" indent="-285750">
              <a:buFont typeface="Arial" panose="020B0604020202020204" pitchFamily="34" charset="0"/>
              <a:buChar char="•"/>
            </a:pPr>
            <a:r>
              <a:rPr lang="en-US" sz="1300" dirty="0"/>
              <a:t>Found in tropical and subtropical waters worldwide, especially around offshore structures and reefs.</a:t>
            </a:r>
          </a:p>
          <a:p>
            <a:endParaRPr lang="en-US" sz="1300" dirty="0"/>
          </a:p>
        </p:txBody>
      </p:sp>
      <p:sp>
        <p:nvSpPr>
          <p:cNvPr id="13" name="TextBox 12">
            <a:extLst>
              <a:ext uri="{FF2B5EF4-FFF2-40B4-BE49-F238E27FC236}">
                <a16:creationId xmlns:a16="http://schemas.microsoft.com/office/drawing/2014/main" id="{BB01F73B-DC36-DCFD-7D32-2B4202E8507E}"/>
              </a:ext>
            </a:extLst>
          </p:cNvPr>
          <p:cNvSpPr txBox="1"/>
          <p:nvPr/>
        </p:nvSpPr>
        <p:spPr>
          <a:xfrm>
            <a:off x="7425739" y="1564474"/>
            <a:ext cx="4148194" cy="4708981"/>
          </a:xfrm>
          <a:prstGeom prst="rect">
            <a:avLst/>
          </a:prstGeom>
          <a:noFill/>
        </p:spPr>
        <p:txBody>
          <a:bodyPr wrap="square" rtlCol="0">
            <a:spAutoFit/>
          </a:bodyPr>
          <a:lstStyle/>
          <a:p>
            <a:r>
              <a:rPr lang="en-US" sz="1300" b="1" dirty="0"/>
              <a:t>Banded Rudderfish (Seriola zonata):</a:t>
            </a:r>
          </a:p>
          <a:p>
            <a:pPr marL="285750" indent="-285750">
              <a:buFont typeface="Arial" panose="020B0604020202020204" pitchFamily="34" charset="0"/>
              <a:buChar char="•"/>
            </a:pPr>
            <a:r>
              <a:rPr lang="en-US" sz="1300" dirty="0"/>
              <a:t>Smallest of the group, usually under 10 pounds. Juveniles have distinct vertical bands and elongated dorsal/anal fins.</a:t>
            </a:r>
          </a:p>
          <a:p>
            <a:pPr marL="285750" indent="-285750">
              <a:buFont typeface="Arial" panose="020B0604020202020204" pitchFamily="34" charset="0"/>
              <a:buChar char="•"/>
            </a:pPr>
            <a:r>
              <a:rPr lang="en-US" sz="1300" dirty="0"/>
              <a:t>Found along the western Atlantic coast, often near floating debris or jellyfish when young.</a:t>
            </a:r>
          </a:p>
          <a:p>
            <a:endParaRPr lang="en-US" sz="1300" dirty="0"/>
          </a:p>
          <a:p>
            <a:r>
              <a:rPr lang="en-US" sz="1300" b="1" dirty="0"/>
              <a:t>Yellowtail (Seriola quinqueradiata):</a:t>
            </a:r>
          </a:p>
          <a:p>
            <a:pPr marL="285750" indent="-285750">
              <a:buFont typeface="Arial" panose="020B0604020202020204" pitchFamily="34" charset="0"/>
              <a:buChar char="•"/>
            </a:pPr>
            <a:r>
              <a:rPr lang="en-US" sz="1300" dirty="0"/>
              <a:t>Medium to large, usually 10–40 pounds. Sleek body with a distinct yellow stripe along the flanks.</a:t>
            </a:r>
          </a:p>
          <a:p>
            <a:pPr marL="285750" indent="-285750">
              <a:buFont typeface="Arial" panose="020B0604020202020204" pitchFamily="34" charset="0"/>
              <a:buChar char="•"/>
            </a:pPr>
            <a:r>
              <a:rPr lang="en-US" sz="1300" dirty="0"/>
              <a:t>Native to the northwest Pacific, especially Japan, Korea, and China.</a:t>
            </a:r>
          </a:p>
          <a:p>
            <a:pPr marL="285750" indent="-285750">
              <a:buFont typeface="Arial" panose="020B0604020202020204" pitchFamily="34" charset="0"/>
              <a:buChar char="•"/>
            </a:pPr>
            <a:endParaRPr lang="en-US" sz="1300" dirty="0"/>
          </a:p>
          <a:p>
            <a:r>
              <a:rPr lang="en-US" sz="1300" b="1" dirty="0"/>
              <a:t>Greater Amberjack</a:t>
            </a:r>
          </a:p>
          <a:p>
            <a:pPr marL="285750" indent="-285750">
              <a:buFont typeface="Arial" panose="020B0604020202020204" pitchFamily="34" charset="0"/>
              <a:buChar char="•"/>
            </a:pPr>
            <a:r>
              <a:rPr lang="en-US" sz="1300" dirty="0"/>
              <a:t>Firm, meaty flesh with bold flavor</a:t>
            </a:r>
          </a:p>
          <a:p>
            <a:r>
              <a:rPr lang="en-US" sz="1300" b="1" dirty="0"/>
              <a:t>Lesser Amberjack</a:t>
            </a:r>
          </a:p>
          <a:p>
            <a:pPr marL="285750" indent="-285750">
              <a:buFont typeface="Arial" panose="020B0604020202020204" pitchFamily="34" charset="0"/>
              <a:buChar char="•"/>
            </a:pPr>
            <a:r>
              <a:rPr lang="en-US" sz="1300" dirty="0"/>
              <a:t>Similar firm texture but with milder flavor</a:t>
            </a:r>
          </a:p>
          <a:p>
            <a:r>
              <a:rPr lang="en-US" sz="1300" b="1" dirty="0"/>
              <a:t>Almaco Jack (Kampachi)</a:t>
            </a:r>
          </a:p>
          <a:p>
            <a:pPr marL="285750" indent="-285750">
              <a:buFont typeface="Arial" panose="020B0604020202020204" pitchFamily="34" charset="0"/>
              <a:buChar char="•"/>
            </a:pPr>
            <a:r>
              <a:rPr lang="en-US" sz="1300" dirty="0"/>
              <a:t>Darker flesh, more tender, and richer in flavor</a:t>
            </a:r>
          </a:p>
          <a:p>
            <a:r>
              <a:rPr lang="en-US" sz="1300" b="1" dirty="0"/>
              <a:t>Banded Rudderfish</a:t>
            </a:r>
          </a:p>
          <a:p>
            <a:pPr marL="285750" indent="-285750">
              <a:buFont typeface="Arial" panose="020B0604020202020204" pitchFamily="34" charset="0"/>
              <a:buChar char="•"/>
            </a:pPr>
            <a:r>
              <a:rPr lang="en-US" sz="1300" dirty="0"/>
              <a:t>Primarily fished for sport but has edible, mild flesh</a:t>
            </a:r>
          </a:p>
          <a:p>
            <a:r>
              <a:rPr lang="en-US" sz="1300" b="1" dirty="0"/>
              <a:t>Yellowtail (Japanese Amberjack / Hamachi / Buri)</a:t>
            </a:r>
            <a:endParaRPr lang="en-US" sz="1300" dirty="0"/>
          </a:p>
          <a:p>
            <a:pPr marL="285750" indent="-285750">
              <a:buFont typeface="Arial" panose="020B0604020202020204" pitchFamily="34" charset="0"/>
              <a:buChar char="•"/>
            </a:pPr>
            <a:r>
              <a:rPr lang="en-US" sz="1300" dirty="0"/>
              <a:t>Flesh has a rich, buttery texture and mild, sweet flavor</a:t>
            </a:r>
          </a:p>
        </p:txBody>
      </p:sp>
    </p:spTree>
    <p:extLst>
      <p:ext uri="{BB962C8B-B14F-4D97-AF65-F5344CB8AC3E}">
        <p14:creationId xmlns:p14="http://schemas.microsoft.com/office/powerpoint/2010/main" val="322816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arn(inVertical)">
                                      <p:cBhvr>
                                        <p:cTn id="17" dur="500"/>
                                        <p:tgtEl>
                                          <p:spTgt spid="9">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barn(inVertical)">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barn(inVertical)">
                                      <p:cBhvr>
                                        <p:cTn id="25" dur="500"/>
                                        <p:tgtEl>
                                          <p:spTgt spid="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barn(inVertical)">
                                      <p:cBhvr>
                                        <p:cTn id="30" dur="500"/>
                                        <p:tgtEl>
                                          <p:spTgt spid="9">
                                            <p:txEl>
                                              <p:pRg st="4" end="4"/>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animEffect transition="in" filter="barn(inVertical)">
                                      <p:cBhvr>
                                        <p:cTn id="33" dur="500"/>
                                        <p:tgtEl>
                                          <p:spTgt spid="9">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barn(inVertical)">
                                      <p:cBhvr>
                                        <p:cTn id="38" dur="500"/>
                                        <p:tgtEl>
                                          <p:spTgt spid="9">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9">
                                            <p:txEl>
                                              <p:pRg st="8" end="8"/>
                                            </p:txEl>
                                          </p:spTgt>
                                        </p:tgtEl>
                                        <p:attrNameLst>
                                          <p:attrName>style.visibility</p:attrName>
                                        </p:attrNameLst>
                                      </p:cBhvr>
                                      <p:to>
                                        <p:strVal val="visible"/>
                                      </p:to>
                                    </p:set>
                                    <p:animEffect transition="in" filter="barn(inVertical)">
                                      <p:cBhvr>
                                        <p:cTn id="43" dur="500"/>
                                        <p:tgtEl>
                                          <p:spTgt spid="9">
                                            <p:txEl>
                                              <p:pRg st="8" end="8"/>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9">
                                            <p:txEl>
                                              <p:pRg st="9" end="9"/>
                                            </p:txEl>
                                          </p:spTgt>
                                        </p:tgtEl>
                                        <p:attrNameLst>
                                          <p:attrName>style.visibility</p:attrName>
                                        </p:attrNameLst>
                                      </p:cBhvr>
                                      <p:to>
                                        <p:strVal val="visible"/>
                                      </p:to>
                                    </p:set>
                                    <p:animEffect transition="in" filter="barn(inVertical)">
                                      <p:cBhvr>
                                        <p:cTn id="46" dur="500"/>
                                        <p:tgtEl>
                                          <p:spTgt spid="9">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3">
                                            <p:txEl>
                                              <p:pRg st="0" end="0"/>
                                            </p:txEl>
                                          </p:spTgt>
                                        </p:tgtEl>
                                        <p:attrNameLst>
                                          <p:attrName>style.visibility</p:attrName>
                                        </p:attrNameLst>
                                      </p:cBhvr>
                                      <p:to>
                                        <p:strVal val="visible"/>
                                      </p:to>
                                    </p:set>
                                    <p:animEffect transition="in" filter="barn(inVertical)">
                                      <p:cBhvr>
                                        <p:cTn id="51" dur="500"/>
                                        <p:tgtEl>
                                          <p:spTgt spid="13">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3">
                                            <p:txEl>
                                              <p:pRg st="1" end="1"/>
                                            </p:txEl>
                                          </p:spTgt>
                                        </p:tgtEl>
                                        <p:attrNameLst>
                                          <p:attrName>style.visibility</p:attrName>
                                        </p:attrNameLst>
                                      </p:cBhvr>
                                      <p:to>
                                        <p:strVal val="visible"/>
                                      </p:to>
                                    </p:set>
                                    <p:animEffect transition="in" filter="barn(inVertical)">
                                      <p:cBhvr>
                                        <p:cTn id="56" dur="500"/>
                                        <p:tgtEl>
                                          <p:spTgt spid="13">
                                            <p:txEl>
                                              <p:pRg st="1" end="1"/>
                                            </p:txEl>
                                          </p:spTgt>
                                        </p:tgtEl>
                                      </p:cBhvr>
                                    </p:animEffect>
                                  </p:childTnLst>
                                </p:cTn>
                              </p:par>
                              <p:par>
                                <p:cTn id="57" presetID="16" presetClass="entr" presetSubtype="21" fill="hold" nodeType="withEffect">
                                  <p:stCondLst>
                                    <p:cond delay="0"/>
                                  </p:stCondLst>
                                  <p:childTnLst>
                                    <p:set>
                                      <p:cBhvr>
                                        <p:cTn id="58" dur="1" fill="hold">
                                          <p:stCondLst>
                                            <p:cond delay="0"/>
                                          </p:stCondLst>
                                        </p:cTn>
                                        <p:tgtEl>
                                          <p:spTgt spid="13">
                                            <p:txEl>
                                              <p:pRg st="2" end="2"/>
                                            </p:txEl>
                                          </p:spTgt>
                                        </p:tgtEl>
                                        <p:attrNameLst>
                                          <p:attrName>style.visibility</p:attrName>
                                        </p:attrNameLst>
                                      </p:cBhvr>
                                      <p:to>
                                        <p:strVal val="visible"/>
                                      </p:to>
                                    </p:set>
                                    <p:animEffect transition="in" filter="barn(inVertical)">
                                      <p:cBhvr>
                                        <p:cTn id="59" dur="500"/>
                                        <p:tgtEl>
                                          <p:spTgt spid="13">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13">
                                            <p:txEl>
                                              <p:pRg st="4" end="4"/>
                                            </p:txEl>
                                          </p:spTgt>
                                        </p:tgtEl>
                                        <p:attrNameLst>
                                          <p:attrName>style.visibility</p:attrName>
                                        </p:attrNameLst>
                                      </p:cBhvr>
                                      <p:to>
                                        <p:strVal val="visible"/>
                                      </p:to>
                                    </p:set>
                                    <p:animEffect transition="in" filter="barn(inVertical)">
                                      <p:cBhvr>
                                        <p:cTn id="64" dur="500"/>
                                        <p:tgtEl>
                                          <p:spTgt spid="13">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13">
                                            <p:txEl>
                                              <p:pRg st="5" end="5"/>
                                            </p:txEl>
                                          </p:spTgt>
                                        </p:tgtEl>
                                        <p:attrNameLst>
                                          <p:attrName>style.visibility</p:attrName>
                                        </p:attrNameLst>
                                      </p:cBhvr>
                                      <p:to>
                                        <p:strVal val="visible"/>
                                      </p:to>
                                    </p:set>
                                    <p:animEffect transition="in" filter="barn(inVertical)">
                                      <p:cBhvr>
                                        <p:cTn id="69" dur="500"/>
                                        <p:tgtEl>
                                          <p:spTgt spid="13">
                                            <p:txEl>
                                              <p:pRg st="5" end="5"/>
                                            </p:txEl>
                                          </p:spTgt>
                                        </p:tgtEl>
                                      </p:cBhvr>
                                    </p:animEffect>
                                  </p:childTnLst>
                                </p:cTn>
                              </p:par>
                              <p:par>
                                <p:cTn id="70" presetID="16" presetClass="entr" presetSubtype="21" fill="hold" nodeType="withEffect">
                                  <p:stCondLst>
                                    <p:cond delay="0"/>
                                  </p:stCondLst>
                                  <p:childTnLst>
                                    <p:set>
                                      <p:cBhvr>
                                        <p:cTn id="71" dur="1" fill="hold">
                                          <p:stCondLst>
                                            <p:cond delay="0"/>
                                          </p:stCondLst>
                                        </p:cTn>
                                        <p:tgtEl>
                                          <p:spTgt spid="13">
                                            <p:txEl>
                                              <p:pRg st="6" end="6"/>
                                            </p:txEl>
                                          </p:spTgt>
                                        </p:tgtEl>
                                        <p:attrNameLst>
                                          <p:attrName>style.visibility</p:attrName>
                                        </p:attrNameLst>
                                      </p:cBhvr>
                                      <p:to>
                                        <p:strVal val="visible"/>
                                      </p:to>
                                    </p:set>
                                    <p:animEffect transition="in" filter="barn(inVertical)">
                                      <p:cBhvr>
                                        <p:cTn id="72" dur="500"/>
                                        <p:tgtEl>
                                          <p:spTgt spid="13">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3">
                                            <p:txEl>
                                              <p:pRg st="8" end="8"/>
                                            </p:txEl>
                                          </p:spTgt>
                                        </p:tgtEl>
                                        <p:attrNameLst>
                                          <p:attrName>style.visibility</p:attrName>
                                        </p:attrNameLst>
                                      </p:cBhvr>
                                      <p:to>
                                        <p:strVal val="visible"/>
                                      </p:to>
                                    </p:set>
                                    <p:animEffect transition="in" filter="barn(inVertical)">
                                      <p:cBhvr>
                                        <p:cTn id="77" dur="500"/>
                                        <p:tgtEl>
                                          <p:spTgt spid="13">
                                            <p:txEl>
                                              <p:pRg st="8" end="8"/>
                                            </p:txEl>
                                          </p:spTgt>
                                        </p:tgtEl>
                                      </p:cBhvr>
                                    </p:animEffect>
                                  </p:childTnLst>
                                </p:cTn>
                              </p:par>
                              <p:par>
                                <p:cTn id="78" presetID="16" presetClass="entr" presetSubtype="21" fill="hold" nodeType="withEffect">
                                  <p:stCondLst>
                                    <p:cond delay="0"/>
                                  </p:stCondLst>
                                  <p:childTnLst>
                                    <p:set>
                                      <p:cBhvr>
                                        <p:cTn id="79" dur="1" fill="hold">
                                          <p:stCondLst>
                                            <p:cond delay="0"/>
                                          </p:stCondLst>
                                        </p:cTn>
                                        <p:tgtEl>
                                          <p:spTgt spid="13">
                                            <p:txEl>
                                              <p:pRg st="10" end="10"/>
                                            </p:txEl>
                                          </p:spTgt>
                                        </p:tgtEl>
                                        <p:attrNameLst>
                                          <p:attrName>style.visibility</p:attrName>
                                        </p:attrNameLst>
                                      </p:cBhvr>
                                      <p:to>
                                        <p:strVal val="visible"/>
                                      </p:to>
                                    </p:set>
                                    <p:animEffect transition="in" filter="barn(inVertical)">
                                      <p:cBhvr>
                                        <p:cTn id="80" dur="500"/>
                                        <p:tgtEl>
                                          <p:spTgt spid="13">
                                            <p:txEl>
                                              <p:pRg st="10" end="10"/>
                                            </p:txEl>
                                          </p:spTgt>
                                        </p:tgtEl>
                                      </p:cBhvr>
                                    </p:animEffect>
                                  </p:childTnLst>
                                </p:cTn>
                              </p:par>
                              <p:par>
                                <p:cTn id="81" presetID="16" presetClass="entr" presetSubtype="21" fill="hold" nodeType="withEffect">
                                  <p:stCondLst>
                                    <p:cond delay="0"/>
                                  </p:stCondLst>
                                  <p:childTnLst>
                                    <p:set>
                                      <p:cBhvr>
                                        <p:cTn id="82" dur="1" fill="hold">
                                          <p:stCondLst>
                                            <p:cond delay="0"/>
                                          </p:stCondLst>
                                        </p:cTn>
                                        <p:tgtEl>
                                          <p:spTgt spid="13">
                                            <p:txEl>
                                              <p:pRg st="12" end="12"/>
                                            </p:txEl>
                                          </p:spTgt>
                                        </p:tgtEl>
                                        <p:attrNameLst>
                                          <p:attrName>style.visibility</p:attrName>
                                        </p:attrNameLst>
                                      </p:cBhvr>
                                      <p:to>
                                        <p:strVal val="visible"/>
                                      </p:to>
                                    </p:set>
                                    <p:animEffect transition="in" filter="barn(inVertical)">
                                      <p:cBhvr>
                                        <p:cTn id="83" dur="500"/>
                                        <p:tgtEl>
                                          <p:spTgt spid="13">
                                            <p:txEl>
                                              <p:pRg st="12" end="12"/>
                                            </p:txEl>
                                          </p:spTgt>
                                        </p:tgtEl>
                                      </p:cBhvr>
                                    </p:animEffect>
                                  </p:childTnLst>
                                </p:cTn>
                              </p:par>
                              <p:par>
                                <p:cTn id="84" presetID="16" presetClass="entr" presetSubtype="21" fill="hold" nodeType="withEffect">
                                  <p:stCondLst>
                                    <p:cond delay="0"/>
                                  </p:stCondLst>
                                  <p:childTnLst>
                                    <p:set>
                                      <p:cBhvr>
                                        <p:cTn id="85" dur="1" fill="hold">
                                          <p:stCondLst>
                                            <p:cond delay="0"/>
                                          </p:stCondLst>
                                        </p:cTn>
                                        <p:tgtEl>
                                          <p:spTgt spid="13">
                                            <p:txEl>
                                              <p:pRg st="14" end="14"/>
                                            </p:txEl>
                                          </p:spTgt>
                                        </p:tgtEl>
                                        <p:attrNameLst>
                                          <p:attrName>style.visibility</p:attrName>
                                        </p:attrNameLst>
                                      </p:cBhvr>
                                      <p:to>
                                        <p:strVal val="visible"/>
                                      </p:to>
                                    </p:set>
                                    <p:animEffect transition="in" filter="barn(inVertical)">
                                      <p:cBhvr>
                                        <p:cTn id="86" dur="500"/>
                                        <p:tgtEl>
                                          <p:spTgt spid="13">
                                            <p:txEl>
                                              <p:pRg st="14" end="14"/>
                                            </p:txEl>
                                          </p:spTgt>
                                        </p:tgtEl>
                                      </p:cBhvr>
                                    </p:animEffect>
                                  </p:childTnLst>
                                </p:cTn>
                              </p:par>
                              <p:par>
                                <p:cTn id="87" presetID="16" presetClass="entr" presetSubtype="21" fill="hold" nodeType="withEffect">
                                  <p:stCondLst>
                                    <p:cond delay="0"/>
                                  </p:stCondLst>
                                  <p:childTnLst>
                                    <p:set>
                                      <p:cBhvr>
                                        <p:cTn id="88" dur="1" fill="hold">
                                          <p:stCondLst>
                                            <p:cond delay="0"/>
                                          </p:stCondLst>
                                        </p:cTn>
                                        <p:tgtEl>
                                          <p:spTgt spid="13">
                                            <p:txEl>
                                              <p:pRg st="16" end="16"/>
                                            </p:txEl>
                                          </p:spTgt>
                                        </p:tgtEl>
                                        <p:attrNameLst>
                                          <p:attrName>style.visibility</p:attrName>
                                        </p:attrNameLst>
                                      </p:cBhvr>
                                      <p:to>
                                        <p:strVal val="visible"/>
                                      </p:to>
                                    </p:set>
                                    <p:animEffect transition="in" filter="barn(inVertical)">
                                      <p:cBhvr>
                                        <p:cTn id="89" dur="500"/>
                                        <p:tgtEl>
                                          <p:spTgt spid="13">
                                            <p:txEl>
                                              <p:pRg st="16" end="16"/>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nodeType="clickEffect">
                                  <p:stCondLst>
                                    <p:cond delay="0"/>
                                  </p:stCondLst>
                                  <p:childTnLst>
                                    <p:set>
                                      <p:cBhvr>
                                        <p:cTn id="93" dur="1" fill="hold">
                                          <p:stCondLst>
                                            <p:cond delay="0"/>
                                          </p:stCondLst>
                                        </p:cTn>
                                        <p:tgtEl>
                                          <p:spTgt spid="13">
                                            <p:txEl>
                                              <p:pRg st="9" end="9"/>
                                            </p:txEl>
                                          </p:spTgt>
                                        </p:tgtEl>
                                        <p:attrNameLst>
                                          <p:attrName>style.visibility</p:attrName>
                                        </p:attrNameLst>
                                      </p:cBhvr>
                                      <p:to>
                                        <p:strVal val="visible"/>
                                      </p:to>
                                    </p:set>
                                    <p:animEffect transition="in" filter="barn(inVertical)">
                                      <p:cBhvr>
                                        <p:cTn id="94" dur="500"/>
                                        <p:tgtEl>
                                          <p:spTgt spid="13">
                                            <p:txEl>
                                              <p:pRg st="9" end="9"/>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nodeType="clickEffect">
                                  <p:stCondLst>
                                    <p:cond delay="0"/>
                                  </p:stCondLst>
                                  <p:childTnLst>
                                    <p:set>
                                      <p:cBhvr>
                                        <p:cTn id="98" dur="1" fill="hold">
                                          <p:stCondLst>
                                            <p:cond delay="0"/>
                                          </p:stCondLst>
                                        </p:cTn>
                                        <p:tgtEl>
                                          <p:spTgt spid="13">
                                            <p:txEl>
                                              <p:pRg st="11" end="11"/>
                                            </p:txEl>
                                          </p:spTgt>
                                        </p:tgtEl>
                                        <p:attrNameLst>
                                          <p:attrName>style.visibility</p:attrName>
                                        </p:attrNameLst>
                                      </p:cBhvr>
                                      <p:to>
                                        <p:strVal val="visible"/>
                                      </p:to>
                                    </p:set>
                                    <p:animEffect transition="in" filter="barn(inVertical)">
                                      <p:cBhvr>
                                        <p:cTn id="99" dur="500"/>
                                        <p:tgtEl>
                                          <p:spTgt spid="13">
                                            <p:txEl>
                                              <p:pRg st="11" end="11"/>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nodeType="clickEffect">
                                  <p:stCondLst>
                                    <p:cond delay="0"/>
                                  </p:stCondLst>
                                  <p:childTnLst>
                                    <p:set>
                                      <p:cBhvr>
                                        <p:cTn id="103" dur="1" fill="hold">
                                          <p:stCondLst>
                                            <p:cond delay="0"/>
                                          </p:stCondLst>
                                        </p:cTn>
                                        <p:tgtEl>
                                          <p:spTgt spid="13">
                                            <p:txEl>
                                              <p:pRg st="13" end="13"/>
                                            </p:txEl>
                                          </p:spTgt>
                                        </p:tgtEl>
                                        <p:attrNameLst>
                                          <p:attrName>style.visibility</p:attrName>
                                        </p:attrNameLst>
                                      </p:cBhvr>
                                      <p:to>
                                        <p:strVal val="visible"/>
                                      </p:to>
                                    </p:set>
                                    <p:animEffect transition="in" filter="barn(inVertical)">
                                      <p:cBhvr>
                                        <p:cTn id="104" dur="500"/>
                                        <p:tgtEl>
                                          <p:spTgt spid="13">
                                            <p:txEl>
                                              <p:pRg st="13" end="13"/>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16" presetClass="entr" presetSubtype="21" fill="hold" nodeType="clickEffect">
                                  <p:stCondLst>
                                    <p:cond delay="0"/>
                                  </p:stCondLst>
                                  <p:childTnLst>
                                    <p:set>
                                      <p:cBhvr>
                                        <p:cTn id="108" dur="1" fill="hold">
                                          <p:stCondLst>
                                            <p:cond delay="0"/>
                                          </p:stCondLst>
                                        </p:cTn>
                                        <p:tgtEl>
                                          <p:spTgt spid="13">
                                            <p:txEl>
                                              <p:pRg st="15" end="15"/>
                                            </p:txEl>
                                          </p:spTgt>
                                        </p:tgtEl>
                                        <p:attrNameLst>
                                          <p:attrName>style.visibility</p:attrName>
                                        </p:attrNameLst>
                                      </p:cBhvr>
                                      <p:to>
                                        <p:strVal val="visible"/>
                                      </p:to>
                                    </p:set>
                                    <p:animEffect transition="in" filter="barn(inVertical)">
                                      <p:cBhvr>
                                        <p:cTn id="109" dur="500"/>
                                        <p:tgtEl>
                                          <p:spTgt spid="13">
                                            <p:txEl>
                                              <p:pRg st="15" end="15"/>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nodeType="clickEffect">
                                  <p:stCondLst>
                                    <p:cond delay="0"/>
                                  </p:stCondLst>
                                  <p:childTnLst>
                                    <p:set>
                                      <p:cBhvr>
                                        <p:cTn id="113" dur="1" fill="hold">
                                          <p:stCondLst>
                                            <p:cond delay="0"/>
                                          </p:stCondLst>
                                        </p:cTn>
                                        <p:tgtEl>
                                          <p:spTgt spid="13">
                                            <p:txEl>
                                              <p:pRg st="17" end="17"/>
                                            </p:txEl>
                                          </p:spTgt>
                                        </p:tgtEl>
                                        <p:attrNameLst>
                                          <p:attrName>style.visibility</p:attrName>
                                        </p:attrNameLst>
                                      </p:cBhvr>
                                      <p:to>
                                        <p:strVal val="visible"/>
                                      </p:to>
                                    </p:set>
                                    <p:animEffect transition="in" filter="barn(inVertical)">
                                      <p:cBhvr>
                                        <p:cTn id="114" dur="500"/>
                                        <p:tgtEl>
                                          <p:spTgt spid="1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9" name="TextBox 8">
            <a:extLst>
              <a:ext uri="{FF2B5EF4-FFF2-40B4-BE49-F238E27FC236}">
                <a16:creationId xmlns:a16="http://schemas.microsoft.com/office/drawing/2014/main" id="{F7A8B063-0CEB-F6C5-5C85-7080C8AD53B8}"/>
              </a:ext>
            </a:extLst>
          </p:cNvPr>
          <p:cNvSpPr txBox="1"/>
          <p:nvPr/>
        </p:nvSpPr>
        <p:spPr>
          <a:xfrm>
            <a:off x="3353273" y="859808"/>
            <a:ext cx="8584163" cy="292388"/>
          </a:xfrm>
          <a:prstGeom prst="rect">
            <a:avLst/>
          </a:prstGeom>
          <a:noFill/>
        </p:spPr>
        <p:txBody>
          <a:bodyPr wrap="square" rtlCol="0">
            <a:spAutoFit/>
          </a:bodyPr>
          <a:lstStyle/>
          <a:p>
            <a:r>
              <a:rPr lang="en-US" sz="1300" dirty="0"/>
              <a:t>When buying fresh amberjack, whether whole or filleted, look for the same quality cues you’d use for other premium fish:</a:t>
            </a:r>
          </a:p>
        </p:txBody>
      </p:sp>
      <p:sp>
        <p:nvSpPr>
          <p:cNvPr id="11" name="TextBox 10">
            <a:extLst>
              <a:ext uri="{FF2B5EF4-FFF2-40B4-BE49-F238E27FC236}">
                <a16:creationId xmlns:a16="http://schemas.microsoft.com/office/drawing/2014/main" id="{D7830FC5-DE6C-2FA7-F2AA-AD38ACF79AE5}"/>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SELECTING AND STORING</a:t>
            </a:r>
          </a:p>
        </p:txBody>
      </p:sp>
      <p:sp>
        <p:nvSpPr>
          <p:cNvPr id="2" name="TextBox 1">
            <a:extLst>
              <a:ext uri="{FF2B5EF4-FFF2-40B4-BE49-F238E27FC236}">
                <a16:creationId xmlns:a16="http://schemas.microsoft.com/office/drawing/2014/main" id="{A655F4B0-91E2-4B57-B878-1F507054AAD2}"/>
              </a:ext>
            </a:extLst>
          </p:cNvPr>
          <p:cNvSpPr txBox="1"/>
          <p:nvPr/>
        </p:nvSpPr>
        <p:spPr>
          <a:xfrm>
            <a:off x="5280964" y="6218080"/>
            <a:ext cx="1630072" cy="369332"/>
          </a:xfrm>
          <a:prstGeom prst="rect">
            <a:avLst/>
          </a:prstGeom>
          <a:noFill/>
        </p:spPr>
        <p:txBody>
          <a:bodyPr wrap="square" rtlCol="0">
            <a:spAutoFit/>
          </a:bodyPr>
          <a:lstStyle/>
          <a:p>
            <a:r>
              <a:rPr lang="en-US" b="1" dirty="0">
                <a:solidFill>
                  <a:schemeClr val="bg1"/>
                </a:solidFill>
              </a:rPr>
              <a:t>OCTOBER 2025</a:t>
            </a:r>
          </a:p>
        </p:txBody>
      </p:sp>
      <p:sp>
        <p:nvSpPr>
          <p:cNvPr id="3" name="TextBox 2">
            <a:extLst>
              <a:ext uri="{FF2B5EF4-FFF2-40B4-BE49-F238E27FC236}">
                <a16:creationId xmlns:a16="http://schemas.microsoft.com/office/drawing/2014/main" id="{30E34A40-1E87-380A-665D-DF710FD5A819}"/>
              </a:ext>
            </a:extLst>
          </p:cNvPr>
          <p:cNvSpPr txBox="1"/>
          <p:nvPr/>
        </p:nvSpPr>
        <p:spPr>
          <a:xfrm>
            <a:off x="10549466" y="6218080"/>
            <a:ext cx="1365727" cy="369332"/>
          </a:xfrm>
          <a:prstGeom prst="rect">
            <a:avLst/>
          </a:prstGeom>
          <a:noFill/>
        </p:spPr>
        <p:txBody>
          <a:bodyPr wrap="square" rtlCol="0">
            <a:spAutoFit/>
          </a:bodyPr>
          <a:lstStyle/>
          <a:p>
            <a:r>
              <a:rPr lang="en-US" b="1" dirty="0">
                <a:solidFill>
                  <a:schemeClr val="bg1"/>
                </a:solidFill>
              </a:rPr>
              <a:t>AMBERJACK</a:t>
            </a:r>
          </a:p>
        </p:txBody>
      </p:sp>
      <p:pic>
        <p:nvPicPr>
          <p:cNvPr id="5" name="Picture 4">
            <a:extLst>
              <a:ext uri="{FF2B5EF4-FFF2-40B4-BE49-F238E27FC236}">
                <a16:creationId xmlns:a16="http://schemas.microsoft.com/office/drawing/2014/main" id="{903616C1-833E-49B2-77C5-8C454AC11140}"/>
              </a:ext>
            </a:extLst>
          </p:cNvPr>
          <p:cNvPicPr>
            <a:picLocks noChangeAspect="1"/>
          </p:cNvPicPr>
          <p:nvPr/>
        </p:nvPicPr>
        <p:blipFill>
          <a:blip r:embed="rId2">
            <a:extLst>
              <a:ext uri="{28A0092B-C50C-407E-A947-70E740481C1C}">
                <a14:useLocalDpi xmlns:a14="http://schemas.microsoft.com/office/drawing/2010/main" val="0"/>
              </a:ext>
            </a:extLst>
          </a:blip>
          <a:srcRect l="21162" r="21162"/>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62239927-28F9-9030-76E4-494078B164FD}"/>
              </a:ext>
            </a:extLst>
          </p:cNvPr>
          <p:cNvSpPr txBox="1"/>
          <p:nvPr/>
        </p:nvSpPr>
        <p:spPr>
          <a:xfrm>
            <a:off x="3331030" y="1166535"/>
            <a:ext cx="4289442" cy="4293483"/>
          </a:xfrm>
          <a:prstGeom prst="rect">
            <a:avLst/>
          </a:prstGeom>
          <a:noFill/>
        </p:spPr>
        <p:txBody>
          <a:bodyPr wrap="square" rtlCol="0">
            <a:spAutoFit/>
          </a:bodyPr>
          <a:lstStyle/>
          <a:p>
            <a:r>
              <a:rPr lang="en-US" sz="1300" b="1" dirty="0"/>
              <a:t>Selecting Amberjack:</a:t>
            </a:r>
          </a:p>
          <a:p>
            <a:endParaRPr lang="en-US" sz="1300" b="1" dirty="0"/>
          </a:p>
          <a:p>
            <a:r>
              <a:rPr lang="en-US" sz="1300" b="1" dirty="0"/>
              <a:t>Appearance—Whole Fish:</a:t>
            </a:r>
          </a:p>
          <a:p>
            <a:pPr marL="285750" indent="-285750">
              <a:buFont typeface="Arial" panose="020B0604020202020204" pitchFamily="34" charset="0"/>
              <a:buChar char="•"/>
            </a:pPr>
            <a:r>
              <a:rPr lang="en-US" sz="1300" dirty="0"/>
              <a:t>Clear, bright eyes, not cloudy or sunken</a:t>
            </a:r>
          </a:p>
          <a:p>
            <a:pPr marL="285750" indent="-285750">
              <a:buFont typeface="Arial" panose="020B0604020202020204" pitchFamily="34" charset="0"/>
              <a:buChar char="•"/>
            </a:pPr>
            <a:r>
              <a:rPr lang="en-US" sz="1300" dirty="0"/>
              <a:t>Shiny, metallic skin with a fresh, moist look</a:t>
            </a:r>
          </a:p>
          <a:p>
            <a:pPr marL="285750" indent="-285750">
              <a:buFont typeface="Arial" panose="020B0604020202020204" pitchFamily="34" charset="0"/>
              <a:buChar char="•"/>
            </a:pPr>
            <a:r>
              <a:rPr lang="en-US" sz="1300" dirty="0"/>
              <a:t>Firm flesh that springs back when pressed</a:t>
            </a:r>
          </a:p>
          <a:p>
            <a:pPr marL="285750" indent="-285750">
              <a:buFont typeface="Arial" panose="020B0604020202020204" pitchFamily="34" charset="0"/>
              <a:buChar char="•"/>
            </a:pPr>
            <a:r>
              <a:rPr lang="en-US" sz="1300" dirty="0"/>
              <a:t>Gills should be bright red or pink, never brownish</a:t>
            </a:r>
          </a:p>
          <a:p>
            <a:endParaRPr lang="en-US" sz="1300" dirty="0"/>
          </a:p>
          <a:p>
            <a:r>
              <a:rPr lang="en-US" sz="1300" b="1" dirty="0"/>
              <a:t>Appearance—Fillets/Steaks:</a:t>
            </a:r>
          </a:p>
          <a:p>
            <a:pPr marL="285750" indent="-285750">
              <a:buFont typeface="Arial" panose="020B0604020202020204" pitchFamily="34" charset="0"/>
              <a:buChar char="•"/>
            </a:pPr>
            <a:r>
              <a:rPr lang="en-US" sz="1300" dirty="0"/>
              <a:t>Translucent, firm flesh with a moist sheen</a:t>
            </a:r>
          </a:p>
          <a:p>
            <a:pPr marL="285750" indent="-285750">
              <a:buFont typeface="Arial" panose="020B0604020202020204" pitchFamily="34" charset="0"/>
              <a:buChar char="•"/>
            </a:pPr>
            <a:r>
              <a:rPr lang="en-US" sz="1300" dirty="0"/>
              <a:t>Color ranges from pinkish to pale ivory </a:t>
            </a:r>
          </a:p>
          <a:p>
            <a:pPr marL="285750" indent="-285750">
              <a:buFont typeface="Arial" panose="020B0604020202020204" pitchFamily="34" charset="0"/>
              <a:buChar char="•"/>
            </a:pPr>
            <a:r>
              <a:rPr lang="en-US" sz="1300" dirty="0"/>
              <a:t>Avoid gray or dry patches</a:t>
            </a:r>
          </a:p>
          <a:p>
            <a:pPr marL="285750" indent="-285750">
              <a:buFont typeface="Arial" panose="020B0604020202020204" pitchFamily="34" charset="0"/>
              <a:buChar char="•"/>
            </a:pPr>
            <a:r>
              <a:rPr lang="en-US" sz="1300" dirty="0"/>
              <a:t>No browning or gaping between muscle segments</a:t>
            </a:r>
          </a:p>
          <a:p>
            <a:endParaRPr lang="en-US" sz="1300" dirty="0"/>
          </a:p>
          <a:p>
            <a:r>
              <a:rPr lang="en-US" sz="1300" b="1" dirty="0"/>
              <a:t>Aroma:</a:t>
            </a:r>
          </a:p>
          <a:p>
            <a:pPr marL="285750" indent="-285750">
              <a:buFont typeface="Arial" panose="020B0604020202020204" pitchFamily="34" charset="0"/>
              <a:buChar char="•"/>
            </a:pPr>
            <a:r>
              <a:rPr lang="en-US" sz="1300" dirty="0"/>
              <a:t>Clean smell like the ocean, never fishy, or ammonia-like</a:t>
            </a:r>
          </a:p>
          <a:p>
            <a:pPr marL="285750" indent="-285750">
              <a:buFont typeface="Arial" panose="020B0604020202020204" pitchFamily="34" charset="0"/>
              <a:buChar char="•"/>
            </a:pPr>
            <a:endParaRPr lang="en-US" sz="1300" dirty="0"/>
          </a:p>
          <a:p>
            <a:r>
              <a:rPr lang="en-US" sz="1300" b="1" dirty="0"/>
              <a:t>Source:</a:t>
            </a:r>
          </a:p>
          <a:p>
            <a:pPr marL="285750" indent="-285750">
              <a:buFont typeface="Arial" panose="020B0604020202020204" pitchFamily="34" charset="0"/>
              <a:buChar char="•"/>
            </a:pPr>
            <a:r>
              <a:rPr lang="en-US" sz="1300" dirty="0"/>
              <a:t>Choose reputable fishmongers or trusted suppliers</a:t>
            </a:r>
          </a:p>
          <a:p>
            <a:pPr marL="285750" indent="-285750">
              <a:buFont typeface="Arial" panose="020B0604020202020204" pitchFamily="34" charset="0"/>
              <a:buChar char="•"/>
            </a:pPr>
            <a:r>
              <a:rPr lang="en-US" sz="1300" dirty="0"/>
              <a:t>Farmed kampachi and hamachi are consistent options</a:t>
            </a:r>
          </a:p>
          <a:p>
            <a:pPr marL="285750" indent="-285750">
              <a:buFont typeface="Arial" panose="020B0604020202020204" pitchFamily="34" charset="0"/>
              <a:buChar char="•"/>
            </a:pPr>
            <a:r>
              <a:rPr lang="en-US" sz="1300" dirty="0"/>
              <a:t>Handle and freeze properly to reduce parasite risk</a:t>
            </a:r>
          </a:p>
        </p:txBody>
      </p:sp>
      <p:sp>
        <p:nvSpPr>
          <p:cNvPr id="7" name="TextBox 6">
            <a:extLst>
              <a:ext uri="{FF2B5EF4-FFF2-40B4-BE49-F238E27FC236}">
                <a16:creationId xmlns:a16="http://schemas.microsoft.com/office/drawing/2014/main" id="{672ED253-BCE5-06B7-E028-6F274CEEA93C}"/>
              </a:ext>
            </a:extLst>
          </p:cNvPr>
          <p:cNvSpPr txBox="1"/>
          <p:nvPr/>
        </p:nvSpPr>
        <p:spPr>
          <a:xfrm>
            <a:off x="7620472" y="1166535"/>
            <a:ext cx="4489453" cy="3908762"/>
          </a:xfrm>
          <a:prstGeom prst="rect">
            <a:avLst/>
          </a:prstGeom>
          <a:noFill/>
        </p:spPr>
        <p:txBody>
          <a:bodyPr wrap="square" rtlCol="0">
            <a:spAutoFit/>
          </a:bodyPr>
          <a:lstStyle/>
          <a:p>
            <a:r>
              <a:rPr lang="en-US" sz="1300" b="1" dirty="0"/>
              <a:t>Storing Amberjack:</a:t>
            </a:r>
          </a:p>
          <a:p>
            <a:endParaRPr lang="en-US" sz="1300" dirty="0"/>
          </a:p>
          <a:p>
            <a:r>
              <a:rPr lang="en-US" sz="1300" b="1" dirty="0"/>
              <a:t>Refrigeration:</a:t>
            </a:r>
          </a:p>
          <a:p>
            <a:pPr marL="285750" indent="-285750">
              <a:buFont typeface="Arial" panose="020B0604020202020204" pitchFamily="34" charset="0"/>
              <a:buChar char="•"/>
            </a:pPr>
            <a:r>
              <a:rPr lang="da-DK" sz="1300" dirty="0"/>
              <a:t>Store at 32–34°F (0–1°C)</a:t>
            </a:r>
          </a:p>
          <a:p>
            <a:pPr marL="285750" indent="-285750">
              <a:buFont typeface="Arial" panose="020B0604020202020204" pitchFamily="34" charset="0"/>
              <a:buChar char="•"/>
            </a:pPr>
            <a:r>
              <a:rPr lang="en-US" sz="1300" dirty="0"/>
              <a:t>Ideally should be packed in crushed ice or on a draining tray</a:t>
            </a:r>
          </a:p>
          <a:p>
            <a:pPr marL="285750" indent="-285750">
              <a:buFont typeface="Arial" panose="020B0604020202020204" pitchFamily="34" charset="0"/>
              <a:buChar char="•"/>
            </a:pPr>
            <a:r>
              <a:rPr lang="en-US" sz="1300" dirty="0"/>
              <a:t>Amberjack spoils quickly if not stored properly</a:t>
            </a:r>
          </a:p>
          <a:p>
            <a:pPr marL="285750" indent="-285750">
              <a:buFont typeface="Arial" panose="020B0604020202020204" pitchFamily="34" charset="0"/>
              <a:buChar char="•"/>
            </a:pPr>
            <a:r>
              <a:rPr lang="en-US" sz="1300" dirty="0"/>
              <a:t>Use within 1–2 days for best quality</a:t>
            </a:r>
          </a:p>
          <a:p>
            <a:pPr marL="285750" indent="-285750">
              <a:buFont typeface="Arial" panose="020B0604020202020204" pitchFamily="34" charset="0"/>
              <a:buChar char="•"/>
            </a:pPr>
            <a:endParaRPr lang="en-US" sz="1300" dirty="0"/>
          </a:p>
          <a:p>
            <a:r>
              <a:rPr lang="en-US" sz="1300" b="1" dirty="0"/>
              <a:t>Freezing:</a:t>
            </a:r>
          </a:p>
          <a:p>
            <a:pPr marL="285750" indent="-285750">
              <a:buFont typeface="Arial" panose="020B0604020202020204" pitchFamily="34" charset="0"/>
              <a:buChar char="•"/>
            </a:pPr>
            <a:r>
              <a:rPr lang="en-US" sz="1300" dirty="0"/>
              <a:t>Wrap fillets tightly in moisture-proof paper or vacuum-seal</a:t>
            </a:r>
          </a:p>
          <a:p>
            <a:pPr marL="285750" indent="-285750">
              <a:buFont typeface="Arial" panose="020B0604020202020204" pitchFamily="34" charset="0"/>
              <a:buChar char="•"/>
            </a:pPr>
            <a:r>
              <a:rPr lang="en-US" sz="1300" dirty="0"/>
              <a:t>Freeze at 0°F (-18°C) or lower</a:t>
            </a:r>
          </a:p>
          <a:p>
            <a:pPr marL="285750" indent="-285750">
              <a:buFont typeface="Arial" panose="020B0604020202020204" pitchFamily="34" charset="0"/>
              <a:buChar char="•"/>
            </a:pPr>
            <a:r>
              <a:rPr lang="en-US" sz="1300" dirty="0"/>
              <a:t>For best taste and texture, use within 2–3 months</a:t>
            </a:r>
          </a:p>
          <a:p>
            <a:pPr marL="285750" indent="-285750">
              <a:buFont typeface="Arial" panose="020B0604020202020204" pitchFamily="34" charset="0"/>
              <a:buChar char="•"/>
            </a:pPr>
            <a:r>
              <a:rPr lang="en-US" sz="1300" dirty="0"/>
              <a:t>Label with date to track freshness</a:t>
            </a:r>
          </a:p>
          <a:p>
            <a:endParaRPr lang="en-US" sz="1300" dirty="0"/>
          </a:p>
          <a:p>
            <a:r>
              <a:rPr lang="en-US" sz="1300" b="1" dirty="0"/>
              <a:t>Thawing:</a:t>
            </a:r>
          </a:p>
          <a:p>
            <a:pPr marL="285750" indent="-285750">
              <a:buFont typeface="Arial" panose="020B0604020202020204" pitchFamily="34" charset="0"/>
              <a:buChar char="•"/>
            </a:pPr>
            <a:r>
              <a:rPr lang="en-US" sz="1300" dirty="0"/>
              <a:t>Defrost slowly in the refrigerator </a:t>
            </a:r>
          </a:p>
          <a:p>
            <a:pPr marL="285750" indent="-285750">
              <a:buFont typeface="Arial" panose="020B0604020202020204" pitchFamily="34" charset="0"/>
              <a:buChar char="•"/>
            </a:pPr>
            <a:r>
              <a:rPr lang="en-US" sz="1300" dirty="0"/>
              <a:t>Never defrost at room temperature.</a:t>
            </a:r>
          </a:p>
          <a:p>
            <a:pPr marL="285750" indent="-285750">
              <a:buFont typeface="Arial" panose="020B0604020202020204" pitchFamily="34" charset="0"/>
              <a:buChar char="•"/>
            </a:pPr>
            <a:r>
              <a:rPr lang="en-US" sz="1300" dirty="0"/>
              <a:t>For quick use, place vacuum-sealed portions in cold water</a:t>
            </a:r>
          </a:p>
          <a:p>
            <a:pPr marL="285750" indent="-285750">
              <a:buFont typeface="Arial" panose="020B0604020202020204" pitchFamily="34" charset="0"/>
              <a:buChar char="•"/>
            </a:pPr>
            <a:r>
              <a:rPr lang="en-US" sz="1300" dirty="0"/>
              <a:t>Cook immediately after thawing, never refreeze raw fish</a:t>
            </a:r>
          </a:p>
        </p:txBody>
      </p:sp>
    </p:spTree>
    <p:extLst>
      <p:ext uri="{BB962C8B-B14F-4D97-AF65-F5344CB8AC3E}">
        <p14:creationId xmlns:p14="http://schemas.microsoft.com/office/powerpoint/2010/main" val="202179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arn(inVertic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barn(inVertical)">
                                      <p:cBhvr>
                                        <p:cTn id="42" dur="500"/>
                                        <p:tgtEl>
                                          <p:spTgt spid="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barn(inVertical)">
                                      <p:cBhvr>
                                        <p:cTn id="47" dur="500"/>
                                        <p:tgtEl>
                                          <p:spTgt spid="6">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6">
                                            <p:txEl>
                                              <p:pRg st="10" end="10"/>
                                            </p:txEl>
                                          </p:spTgt>
                                        </p:tgtEl>
                                        <p:attrNameLst>
                                          <p:attrName>style.visibility</p:attrName>
                                        </p:attrNameLst>
                                      </p:cBhvr>
                                      <p:to>
                                        <p:strVal val="visible"/>
                                      </p:to>
                                    </p:set>
                                    <p:animEffect transition="in" filter="barn(inVertical)">
                                      <p:cBhvr>
                                        <p:cTn id="52" dur="500"/>
                                        <p:tgtEl>
                                          <p:spTgt spid="6">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6">
                                            <p:txEl>
                                              <p:pRg st="11" end="11"/>
                                            </p:txEl>
                                          </p:spTgt>
                                        </p:tgtEl>
                                        <p:attrNameLst>
                                          <p:attrName>style.visibility</p:attrName>
                                        </p:attrNameLst>
                                      </p:cBhvr>
                                      <p:to>
                                        <p:strVal val="visible"/>
                                      </p:to>
                                    </p:set>
                                    <p:animEffect transition="in" filter="barn(inVertical)">
                                      <p:cBhvr>
                                        <p:cTn id="57" dur="500"/>
                                        <p:tgtEl>
                                          <p:spTgt spid="6">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6">
                                            <p:txEl>
                                              <p:pRg st="12" end="12"/>
                                            </p:txEl>
                                          </p:spTgt>
                                        </p:tgtEl>
                                        <p:attrNameLst>
                                          <p:attrName>style.visibility</p:attrName>
                                        </p:attrNameLst>
                                      </p:cBhvr>
                                      <p:to>
                                        <p:strVal val="visible"/>
                                      </p:to>
                                    </p:set>
                                    <p:animEffect transition="in" filter="barn(inVertical)">
                                      <p:cBhvr>
                                        <p:cTn id="62" dur="500"/>
                                        <p:tgtEl>
                                          <p:spTgt spid="6">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6">
                                            <p:txEl>
                                              <p:pRg st="14" end="14"/>
                                            </p:txEl>
                                          </p:spTgt>
                                        </p:tgtEl>
                                        <p:attrNameLst>
                                          <p:attrName>style.visibility</p:attrName>
                                        </p:attrNameLst>
                                      </p:cBhvr>
                                      <p:to>
                                        <p:strVal val="visible"/>
                                      </p:to>
                                    </p:set>
                                    <p:animEffect transition="in" filter="barn(inVertical)">
                                      <p:cBhvr>
                                        <p:cTn id="67" dur="500"/>
                                        <p:tgtEl>
                                          <p:spTgt spid="6">
                                            <p:txEl>
                                              <p:pRg st="14" end="1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6">
                                            <p:txEl>
                                              <p:pRg st="15" end="15"/>
                                            </p:txEl>
                                          </p:spTgt>
                                        </p:tgtEl>
                                        <p:attrNameLst>
                                          <p:attrName>style.visibility</p:attrName>
                                        </p:attrNameLst>
                                      </p:cBhvr>
                                      <p:to>
                                        <p:strVal val="visible"/>
                                      </p:to>
                                    </p:set>
                                    <p:animEffect transition="in" filter="barn(inVertical)">
                                      <p:cBhvr>
                                        <p:cTn id="72" dur="500"/>
                                        <p:tgtEl>
                                          <p:spTgt spid="6">
                                            <p:txEl>
                                              <p:pRg st="15" end="1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6">
                                            <p:txEl>
                                              <p:pRg st="17" end="17"/>
                                            </p:txEl>
                                          </p:spTgt>
                                        </p:tgtEl>
                                        <p:attrNameLst>
                                          <p:attrName>style.visibility</p:attrName>
                                        </p:attrNameLst>
                                      </p:cBhvr>
                                      <p:to>
                                        <p:strVal val="visible"/>
                                      </p:to>
                                    </p:set>
                                    <p:animEffect transition="in" filter="barn(inVertical)">
                                      <p:cBhvr>
                                        <p:cTn id="77" dur="500"/>
                                        <p:tgtEl>
                                          <p:spTgt spid="6">
                                            <p:txEl>
                                              <p:pRg st="17" end="1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6">
                                            <p:txEl>
                                              <p:pRg st="18" end="18"/>
                                            </p:txEl>
                                          </p:spTgt>
                                        </p:tgtEl>
                                        <p:attrNameLst>
                                          <p:attrName>style.visibility</p:attrName>
                                        </p:attrNameLst>
                                      </p:cBhvr>
                                      <p:to>
                                        <p:strVal val="visible"/>
                                      </p:to>
                                    </p:set>
                                    <p:animEffect transition="in" filter="barn(inVertical)">
                                      <p:cBhvr>
                                        <p:cTn id="82" dur="500"/>
                                        <p:tgtEl>
                                          <p:spTgt spid="6">
                                            <p:txEl>
                                              <p:pRg st="18" end="1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6">
                                            <p:txEl>
                                              <p:pRg st="19" end="19"/>
                                            </p:txEl>
                                          </p:spTgt>
                                        </p:tgtEl>
                                        <p:attrNameLst>
                                          <p:attrName>style.visibility</p:attrName>
                                        </p:attrNameLst>
                                      </p:cBhvr>
                                      <p:to>
                                        <p:strVal val="visible"/>
                                      </p:to>
                                    </p:set>
                                    <p:animEffect transition="in" filter="barn(inVertical)">
                                      <p:cBhvr>
                                        <p:cTn id="87" dur="500"/>
                                        <p:tgtEl>
                                          <p:spTgt spid="6">
                                            <p:txEl>
                                              <p:pRg st="19" end="19"/>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6">
                                            <p:txEl>
                                              <p:pRg st="20" end="20"/>
                                            </p:txEl>
                                          </p:spTgt>
                                        </p:tgtEl>
                                        <p:attrNameLst>
                                          <p:attrName>style.visibility</p:attrName>
                                        </p:attrNameLst>
                                      </p:cBhvr>
                                      <p:to>
                                        <p:strVal val="visible"/>
                                      </p:to>
                                    </p:set>
                                    <p:animEffect transition="in" filter="barn(inVertical)">
                                      <p:cBhvr>
                                        <p:cTn id="92" dur="500"/>
                                        <p:tgtEl>
                                          <p:spTgt spid="6">
                                            <p:txEl>
                                              <p:pRg st="20" end="2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7">
                                            <p:txEl>
                                              <p:pRg st="0" end="0"/>
                                            </p:txEl>
                                          </p:spTgt>
                                        </p:tgtEl>
                                        <p:attrNameLst>
                                          <p:attrName>style.visibility</p:attrName>
                                        </p:attrNameLst>
                                      </p:cBhvr>
                                      <p:to>
                                        <p:strVal val="visible"/>
                                      </p:to>
                                    </p:set>
                                    <p:animEffect transition="in" filter="barn(inVertical)">
                                      <p:cBhvr>
                                        <p:cTn id="97" dur="500"/>
                                        <p:tgtEl>
                                          <p:spTgt spid="7">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7">
                                            <p:txEl>
                                              <p:pRg st="2" end="2"/>
                                            </p:txEl>
                                          </p:spTgt>
                                        </p:tgtEl>
                                        <p:attrNameLst>
                                          <p:attrName>style.visibility</p:attrName>
                                        </p:attrNameLst>
                                      </p:cBhvr>
                                      <p:to>
                                        <p:strVal val="visible"/>
                                      </p:to>
                                    </p:set>
                                    <p:animEffect transition="in" filter="barn(inVertical)">
                                      <p:cBhvr>
                                        <p:cTn id="102" dur="500"/>
                                        <p:tgtEl>
                                          <p:spTgt spid="7">
                                            <p:txEl>
                                              <p:pRg st="2" end="2"/>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7">
                                            <p:txEl>
                                              <p:pRg st="3" end="3"/>
                                            </p:txEl>
                                          </p:spTgt>
                                        </p:tgtEl>
                                        <p:attrNameLst>
                                          <p:attrName>style.visibility</p:attrName>
                                        </p:attrNameLst>
                                      </p:cBhvr>
                                      <p:to>
                                        <p:strVal val="visible"/>
                                      </p:to>
                                    </p:set>
                                    <p:animEffect transition="in" filter="barn(inVertical)">
                                      <p:cBhvr>
                                        <p:cTn id="107" dur="500"/>
                                        <p:tgtEl>
                                          <p:spTgt spid="7">
                                            <p:txEl>
                                              <p:pRg st="3" end="3"/>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7">
                                            <p:txEl>
                                              <p:pRg st="4" end="4"/>
                                            </p:txEl>
                                          </p:spTgt>
                                        </p:tgtEl>
                                        <p:attrNameLst>
                                          <p:attrName>style.visibility</p:attrName>
                                        </p:attrNameLst>
                                      </p:cBhvr>
                                      <p:to>
                                        <p:strVal val="visible"/>
                                      </p:to>
                                    </p:set>
                                    <p:animEffect transition="in" filter="barn(inVertical)">
                                      <p:cBhvr>
                                        <p:cTn id="112" dur="500"/>
                                        <p:tgtEl>
                                          <p:spTgt spid="7">
                                            <p:txEl>
                                              <p:pRg st="4" end="4"/>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nodeType="clickEffect">
                                  <p:stCondLst>
                                    <p:cond delay="0"/>
                                  </p:stCondLst>
                                  <p:childTnLst>
                                    <p:set>
                                      <p:cBhvr>
                                        <p:cTn id="116" dur="1" fill="hold">
                                          <p:stCondLst>
                                            <p:cond delay="0"/>
                                          </p:stCondLst>
                                        </p:cTn>
                                        <p:tgtEl>
                                          <p:spTgt spid="7">
                                            <p:txEl>
                                              <p:pRg st="5" end="5"/>
                                            </p:txEl>
                                          </p:spTgt>
                                        </p:tgtEl>
                                        <p:attrNameLst>
                                          <p:attrName>style.visibility</p:attrName>
                                        </p:attrNameLst>
                                      </p:cBhvr>
                                      <p:to>
                                        <p:strVal val="visible"/>
                                      </p:to>
                                    </p:set>
                                    <p:animEffect transition="in" filter="barn(inVertical)">
                                      <p:cBhvr>
                                        <p:cTn id="117" dur="500"/>
                                        <p:tgtEl>
                                          <p:spTgt spid="7">
                                            <p:txEl>
                                              <p:pRg st="5" end="5"/>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nodeType="clickEffect">
                                  <p:stCondLst>
                                    <p:cond delay="0"/>
                                  </p:stCondLst>
                                  <p:childTnLst>
                                    <p:set>
                                      <p:cBhvr>
                                        <p:cTn id="121" dur="1" fill="hold">
                                          <p:stCondLst>
                                            <p:cond delay="0"/>
                                          </p:stCondLst>
                                        </p:cTn>
                                        <p:tgtEl>
                                          <p:spTgt spid="7">
                                            <p:txEl>
                                              <p:pRg st="6" end="6"/>
                                            </p:txEl>
                                          </p:spTgt>
                                        </p:tgtEl>
                                        <p:attrNameLst>
                                          <p:attrName>style.visibility</p:attrName>
                                        </p:attrNameLst>
                                      </p:cBhvr>
                                      <p:to>
                                        <p:strVal val="visible"/>
                                      </p:to>
                                    </p:set>
                                    <p:animEffect transition="in" filter="barn(inVertical)">
                                      <p:cBhvr>
                                        <p:cTn id="122" dur="500"/>
                                        <p:tgtEl>
                                          <p:spTgt spid="7">
                                            <p:txEl>
                                              <p:pRg st="6" end="6"/>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nodeType="clickEffect">
                                  <p:stCondLst>
                                    <p:cond delay="0"/>
                                  </p:stCondLst>
                                  <p:childTnLst>
                                    <p:set>
                                      <p:cBhvr>
                                        <p:cTn id="126" dur="1" fill="hold">
                                          <p:stCondLst>
                                            <p:cond delay="0"/>
                                          </p:stCondLst>
                                        </p:cTn>
                                        <p:tgtEl>
                                          <p:spTgt spid="7">
                                            <p:txEl>
                                              <p:pRg st="8" end="8"/>
                                            </p:txEl>
                                          </p:spTgt>
                                        </p:tgtEl>
                                        <p:attrNameLst>
                                          <p:attrName>style.visibility</p:attrName>
                                        </p:attrNameLst>
                                      </p:cBhvr>
                                      <p:to>
                                        <p:strVal val="visible"/>
                                      </p:to>
                                    </p:set>
                                    <p:animEffect transition="in" filter="barn(inVertical)">
                                      <p:cBhvr>
                                        <p:cTn id="127" dur="500"/>
                                        <p:tgtEl>
                                          <p:spTgt spid="7">
                                            <p:txEl>
                                              <p:pRg st="8" end="8"/>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nodeType="clickEffect">
                                  <p:stCondLst>
                                    <p:cond delay="0"/>
                                  </p:stCondLst>
                                  <p:childTnLst>
                                    <p:set>
                                      <p:cBhvr>
                                        <p:cTn id="131" dur="1" fill="hold">
                                          <p:stCondLst>
                                            <p:cond delay="0"/>
                                          </p:stCondLst>
                                        </p:cTn>
                                        <p:tgtEl>
                                          <p:spTgt spid="7">
                                            <p:txEl>
                                              <p:pRg st="9" end="9"/>
                                            </p:txEl>
                                          </p:spTgt>
                                        </p:tgtEl>
                                        <p:attrNameLst>
                                          <p:attrName>style.visibility</p:attrName>
                                        </p:attrNameLst>
                                      </p:cBhvr>
                                      <p:to>
                                        <p:strVal val="visible"/>
                                      </p:to>
                                    </p:set>
                                    <p:animEffect transition="in" filter="barn(inVertical)">
                                      <p:cBhvr>
                                        <p:cTn id="132" dur="500"/>
                                        <p:tgtEl>
                                          <p:spTgt spid="7">
                                            <p:txEl>
                                              <p:pRg st="9" end="9"/>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21" fill="hold" nodeType="clickEffect">
                                  <p:stCondLst>
                                    <p:cond delay="0"/>
                                  </p:stCondLst>
                                  <p:childTnLst>
                                    <p:set>
                                      <p:cBhvr>
                                        <p:cTn id="136" dur="1" fill="hold">
                                          <p:stCondLst>
                                            <p:cond delay="0"/>
                                          </p:stCondLst>
                                        </p:cTn>
                                        <p:tgtEl>
                                          <p:spTgt spid="7">
                                            <p:txEl>
                                              <p:pRg st="10" end="10"/>
                                            </p:txEl>
                                          </p:spTgt>
                                        </p:tgtEl>
                                        <p:attrNameLst>
                                          <p:attrName>style.visibility</p:attrName>
                                        </p:attrNameLst>
                                      </p:cBhvr>
                                      <p:to>
                                        <p:strVal val="visible"/>
                                      </p:to>
                                    </p:set>
                                    <p:animEffect transition="in" filter="barn(inVertical)">
                                      <p:cBhvr>
                                        <p:cTn id="137" dur="500"/>
                                        <p:tgtEl>
                                          <p:spTgt spid="7">
                                            <p:txEl>
                                              <p:pRg st="10" end="10"/>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16" presetClass="entr" presetSubtype="21" fill="hold" nodeType="clickEffect">
                                  <p:stCondLst>
                                    <p:cond delay="0"/>
                                  </p:stCondLst>
                                  <p:childTnLst>
                                    <p:set>
                                      <p:cBhvr>
                                        <p:cTn id="141" dur="1" fill="hold">
                                          <p:stCondLst>
                                            <p:cond delay="0"/>
                                          </p:stCondLst>
                                        </p:cTn>
                                        <p:tgtEl>
                                          <p:spTgt spid="7">
                                            <p:txEl>
                                              <p:pRg st="11" end="11"/>
                                            </p:txEl>
                                          </p:spTgt>
                                        </p:tgtEl>
                                        <p:attrNameLst>
                                          <p:attrName>style.visibility</p:attrName>
                                        </p:attrNameLst>
                                      </p:cBhvr>
                                      <p:to>
                                        <p:strVal val="visible"/>
                                      </p:to>
                                    </p:set>
                                    <p:animEffect transition="in" filter="barn(inVertical)">
                                      <p:cBhvr>
                                        <p:cTn id="142" dur="500"/>
                                        <p:tgtEl>
                                          <p:spTgt spid="7">
                                            <p:txEl>
                                              <p:pRg st="11" end="11"/>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16" presetClass="entr" presetSubtype="21" fill="hold" nodeType="clickEffect">
                                  <p:stCondLst>
                                    <p:cond delay="0"/>
                                  </p:stCondLst>
                                  <p:childTnLst>
                                    <p:set>
                                      <p:cBhvr>
                                        <p:cTn id="146" dur="1" fill="hold">
                                          <p:stCondLst>
                                            <p:cond delay="0"/>
                                          </p:stCondLst>
                                        </p:cTn>
                                        <p:tgtEl>
                                          <p:spTgt spid="7">
                                            <p:txEl>
                                              <p:pRg st="12" end="12"/>
                                            </p:txEl>
                                          </p:spTgt>
                                        </p:tgtEl>
                                        <p:attrNameLst>
                                          <p:attrName>style.visibility</p:attrName>
                                        </p:attrNameLst>
                                      </p:cBhvr>
                                      <p:to>
                                        <p:strVal val="visible"/>
                                      </p:to>
                                    </p:set>
                                    <p:animEffect transition="in" filter="barn(inVertical)">
                                      <p:cBhvr>
                                        <p:cTn id="147" dur="500"/>
                                        <p:tgtEl>
                                          <p:spTgt spid="7">
                                            <p:txEl>
                                              <p:pRg st="12" end="12"/>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16" presetClass="entr" presetSubtype="21" fill="hold" nodeType="clickEffect">
                                  <p:stCondLst>
                                    <p:cond delay="0"/>
                                  </p:stCondLst>
                                  <p:childTnLst>
                                    <p:set>
                                      <p:cBhvr>
                                        <p:cTn id="151" dur="1" fill="hold">
                                          <p:stCondLst>
                                            <p:cond delay="0"/>
                                          </p:stCondLst>
                                        </p:cTn>
                                        <p:tgtEl>
                                          <p:spTgt spid="7">
                                            <p:txEl>
                                              <p:pRg st="14" end="14"/>
                                            </p:txEl>
                                          </p:spTgt>
                                        </p:tgtEl>
                                        <p:attrNameLst>
                                          <p:attrName>style.visibility</p:attrName>
                                        </p:attrNameLst>
                                      </p:cBhvr>
                                      <p:to>
                                        <p:strVal val="visible"/>
                                      </p:to>
                                    </p:set>
                                    <p:animEffect transition="in" filter="barn(inVertical)">
                                      <p:cBhvr>
                                        <p:cTn id="152" dur="500"/>
                                        <p:tgtEl>
                                          <p:spTgt spid="7">
                                            <p:txEl>
                                              <p:pRg st="14" end="14"/>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16" presetClass="entr" presetSubtype="21" fill="hold" nodeType="clickEffect">
                                  <p:stCondLst>
                                    <p:cond delay="0"/>
                                  </p:stCondLst>
                                  <p:childTnLst>
                                    <p:set>
                                      <p:cBhvr>
                                        <p:cTn id="156" dur="1" fill="hold">
                                          <p:stCondLst>
                                            <p:cond delay="0"/>
                                          </p:stCondLst>
                                        </p:cTn>
                                        <p:tgtEl>
                                          <p:spTgt spid="7">
                                            <p:txEl>
                                              <p:pRg st="15" end="15"/>
                                            </p:txEl>
                                          </p:spTgt>
                                        </p:tgtEl>
                                        <p:attrNameLst>
                                          <p:attrName>style.visibility</p:attrName>
                                        </p:attrNameLst>
                                      </p:cBhvr>
                                      <p:to>
                                        <p:strVal val="visible"/>
                                      </p:to>
                                    </p:set>
                                    <p:animEffect transition="in" filter="barn(inVertical)">
                                      <p:cBhvr>
                                        <p:cTn id="157" dur="500"/>
                                        <p:tgtEl>
                                          <p:spTgt spid="7">
                                            <p:txEl>
                                              <p:pRg st="15" end="15"/>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16" presetClass="entr" presetSubtype="21" fill="hold" nodeType="clickEffect">
                                  <p:stCondLst>
                                    <p:cond delay="0"/>
                                  </p:stCondLst>
                                  <p:childTnLst>
                                    <p:set>
                                      <p:cBhvr>
                                        <p:cTn id="161" dur="1" fill="hold">
                                          <p:stCondLst>
                                            <p:cond delay="0"/>
                                          </p:stCondLst>
                                        </p:cTn>
                                        <p:tgtEl>
                                          <p:spTgt spid="7">
                                            <p:txEl>
                                              <p:pRg st="16" end="16"/>
                                            </p:txEl>
                                          </p:spTgt>
                                        </p:tgtEl>
                                        <p:attrNameLst>
                                          <p:attrName>style.visibility</p:attrName>
                                        </p:attrNameLst>
                                      </p:cBhvr>
                                      <p:to>
                                        <p:strVal val="visible"/>
                                      </p:to>
                                    </p:set>
                                    <p:animEffect transition="in" filter="barn(inVertical)">
                                      <p:cBhvr>
                                        <p:cTn id="162" dur="500"/>
                                        <p:tgtEl>
                                          <p:spTgt spid="7">
                                            <p:txEl>
                                              <p:pRg st="16" end="16"/>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16" presetClass="entr" presetSubtype="21" fill="hold" nodeType="clickEffect">
                                  <p:stCondLst>
                                    <p:cond delay="0"/>
                                  </p:stCondLst>
                                  <p:childTnLst>
                                    <p:set>
                                      <p:cBhvr>
                                        <p:cTn id="166" dur="1" fill="hold">
                                          <p:stCondLst>
                                            <p:cond delay="0"/>
                                          </p:stCondLst>
                                        </p:cTn>
                                        <p:tgtEl>
                                          <p:spTgt spid="7">
                                            <p:txEl>
                                              <p:pRg st="17" end="17"/>
                                            </p:txEl>
                                          </p:spTgt>
                                        </p:tgtEl>
                                        <p:attrNameLst>
                                          <p:attrName>style.visibility</p:attrName>
                                        </p:attrNameLst>
                                      </p:cBhvr>
                                      <p:to>
                                        <p:strVal val="visible"/>
                                      </p:to>
                                    </p:set>
                                    <p:animEffect transition="in" filter="barn(inVertical)">
                                      <p:cBhvr>
                                        <p:cTn id="167" dur="500"/>
                                        <p:tgtEl>
                                          <p:spTgt spid="7">
                                            <p:txEl>
                                              <p:pRg st="17" end="17"/>
                                            </p:txEl>
                                          </p:spTgt>
                                        </p:tgtEl>
                                      </p:cBhvr>
                                    </p:animEffect>
                                  </p:childTnLst>
                                </p:cTn>
                              </p:par>
                            </p:childTnLst>
                          </p:cTn>
                        </p:par>
                      </p:childTnLst>
                    </p:cTn>
                  </p:par>
                  <p:par>
                    <p:cTn id="168" fill="hold">
                      <p:stCondLst>
                        <p:cond delay="indefinite"/>
                      </p:stCondLst>
                      <p:childTnLst>
                        <p:par>
                          <p:cTn id="169" fill="hold">
                            <p:stCondLst>
                              <p:cond delay="0"/>
                            </p:stCondLst>
                            <p:childTnLst>
                              <p:par>
                                <p:cTn id="170" presetID="16" presetClass="entr" presetSubtype="21" fill="hold" nodeType="clickEffect">
                                  <p:stCondLst>
                                    <p:cond delay="0"/>
                                  </p:stCondLst>
                                  <p:childTnLst>
                                    <p:set>
                                      <p:cBhvr>
                                        <p:cTn id="171" dur="1" fill="hold">
                                          <p:stCondLst>
                                            <p:cond delay="0"/>
                                          </p:stCondLst>
                                        </p:cTn>
                                        <p:tgtEl>
                                          <p:spTgt spid="7">
                                            <p:txEl>
                                              <p:pRg st="18" end="18"/>
                                            </p:txEl>
                                          </p:spTgt>
                                        </p:tgtEl>
                                        <p:attrNameLst>
                                          <p:attrName>style.visibility</p:attrName>
                                        </p:attrNameLst>
                                      </p:cBhvr>
                                      <p:to>
                                        <p:strVal val="visible"/>
                                      </p:to>
                                    </p:set>
                                    <p:animEffect transition="in" filter="barn(inVertical)">
                                      <p:cBhvr>
                                        <p:cTn id="172" dur="500"/>
                                        <p:tgtEl>
                                          <p:spTgt spid="7">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6" name="TextBox 5">
            <a:extLst>
              <a:ext uri="{FF2B5EF4-FFF2-40B4-BE49-F238E27FC236}">
                <a16:creationId xmlns:a16="http://schemas.microsoft.com/office/drawing/2014/main" id="{D03C3835-9177-DC07-11EC-9172D932C2B0}"/>
              </a:ext>
            </a:extLst>
          </p:cNvPr>
          <p:cNvSpPr txBox="1"/>
          <p:nvPr/>
        </p:nvSpPr>
        <p:spPr>
          <a:xfrm>
            <a:off x="3175001" y="1071480"/>
            <a:ext cx="8949266" cy="4247317"/>
          </a:xfrm>
          <a:prstGeom prst="rect">
            <a:avLst/>
          </a:prstGeom>
          <a:noFill/>
        </p:spPr>
        <p:txBody>
          <a:bodyPr wrap="square" rtlCol="0">
            <a:spAutoFit/>
          </a:bodyPr>
          <a:lstStyle/>
          <a:p>
            <a:r>
              <a:rPr lang="en-US" sz="1350" dirty="0"/>
              <a:t>With its firm, versatile flesh, amberjack excels in both raw and cooked preparations. Its rich yet delicate flavor harmonizes beautifully with a wide array of seasonings, sauces, and cultural preparations.</a:t>
            </a:r>
          </a:p>
          <a:p>
            <a:endParaRPr lang="en-US" sz="1350" dirty="0"/>
          </a:p>
          <a:p>
            <a:r>
              <a:rPr lang="en-US" sz="1350" b="1" dirty="0"/>
              <a:t>Raw Preparations:</a:t>
            </a:r>
          </a:p>
          <a:p>
            <a:pPr marL="285750" indent="-285750">
              <a:buFont typeface="Arial" panose="020B0604020202020204" pitchFamily="34" charset="0"/>
              <a:buChar char="•"/>
            </a:pPr>
            <a:r>
              <a:rPr lang="en-US" sz="1350" b="1" dirty="0"/>
              <a:t>Sushi &amp; Sashimi</a:t>
            </a:r>
            <a:r>
              <a:rPr lang="en-US" sz="1350" dirty="0"/>
              <a:t> – Amberjack is a favorite because of its buttery, slightly sweet flavor and clean texture.</a:t>
            </a:r>
          </a:p>
          <a:p>
            <a:pPr marL="285750" indent="-285750">
              <a:buFont typeface="Arial" panose="020B0604020202020204" pitchFamily="34" charset="0"/>
              <a:buChar char="•"/>
            </a:pPr>
            <a:r>
              <a:rPr lang="en-US" sz="1350" b="1" dirty="0"/>
              <a:t>Ceviche/Tiradito</a:t>
            </a:r>
            <a:r>
              <a:rPr lang="en-US" sz="1350" dirty="0"/>
              <a:t> – Its firm flesh holds up well when marinated in citrus juices, making it perfect for ceviche or tiradito.</a:t>
            </a:r>
          </a:p>
          <a:p>
            <a:pPr marL="285750" indent="-285750">
              <a:buFont typeface="Arial" panose="020B0604020202020204" pitchFamily="34" charset="0"/>
              <a:buChar char="•"/>
            </a:pPr>
            <a:r>
              <a:rPr lang="en-US" sz="1350" b="1" dirty="0"/>
              <a:t>Carpaccio/Crudo</a:t>
            </a:r>
            <a:r>
              <a:rPr lang="en-US" sz="1350" dirty="0"/>
              <a:t> – Thinly sliced amberjack drizzled with citrus or olive oil, herbs, and spices is a delicate appetizer.</a:t>
            </a:r>
          </a:p>
          <a:p>
            <a:pPr marL="285750" indent="-285750">
              <a:buFont typeface="Arial" panose="020B0604020202020204" pitchFamily="34" charset="0"/>
              <a:buChar char="•"/>
            </a:pPr>
            <a:r>
              <a:rPr lang="en-US" sz="1350" b="1" dirty="0"/>
              <a:t>Tartar</a:t>
            </a:r>
            <a:r>
              <a:rPr lang="en-US" sz="1350" dirty="0"/>
              <a:t> – Its firm, meaty texture is ideal for tartare preparations, combined with citrus, avocado, or spices.</a:t>
            </a:r>
          </a:p>
          <a:p>
            <a:pPr marL="285750" indent="-285750">
              <a:buFont typeface="Arial" panose="020B0604020202020204" pitchFamily="34" charset="0"/>
              <a:buChar char="•"/>
            </a:pPr>
            <a:r>
              <a:rPr lang="en-US" sz="1350" b="1" dirty="0"/>
              <a:t>Cured or Pickled</a:t>
            </a:r>
            <a:r>
              <a:rPr lang="en-US" sz="1350" dirty="0"/>
              <a:t> – Can be lightly cured with salt, sugar, and herbs, or thinly sliced and paired with pickled vegetables.</a:t>
            </a:r>
          </a:p>
          <a:p>
            <a:pPr marL="285750" indent="-285750">
              <a:buFont typeface="Arial" panose="020B0604020202020204" pitchFamily="34" charset="0"/>
              <a:buChar char="•"/>
            </a:pPr>
            <a:endParaRPr lang="en-US" sz="1350" dirty="0"/>
          </a:p>
          <a:p>
            <a:r>
              <a:rPr lang="en-US" sz="1350" b="1" dirty="0"/>
              <a:t>Cooked Preparations:</a:t>
            </a:r>
          </a:p>
          <a:p>
            <a:pPr marL="285750" indent="-285750">
              <a:buFont typeface="Arial" panose="020B0604020202020204" pitchFamily="34" charset="0"/>
              <a:buChar char="•"/>
            </a:pPr>
            <a:r>
              <a:rPr lang="en-US" sz="1350" b="1" dirty="0"/>
              <a:t>Grilling</a:t>
            </a:r>
            <a:r>
              <a:rPr lang="en-US" sz="1350" dirty="0"/>
              <a:t> – Amberjack steaks or fillets can be grilled over high heat. Its firm texture keeps the flesh from flaking apart.</a:t>
            </a:r>
          </a:p>
          <a:p>
            <a:pPr marL="285750" indent="-285750">
              <a:buFont typeface="Arial" panose="020B0604020202020204" pitchFamily="34" charset="0"/>
              <a:buChar char="•"/>
            </a:pPr>
            <a:r>
              <a:rPr lang="en-US" sz="1350" b="1" dirty="0"/>
              <a:t>Pan-Seared or Sautéed</a:t>
            </a:r>
            <a:r>
              <a:rPr lang="en-US" sz="1350" dirty="0"/>
              <a:t> – Quick searing brings out a slightly nutty flavor while keeping the interior moist and tender.</a:t>
            </a:r>
          </a:p>
          <a:p>
            <a:pPr marL="285750" indent="-285750">
              <a:buFont typeface="Arial" panose="020B0604020202020204" pitchFamily="34" charset="0"/>
              <a:buChar char="•"/>
            </a:pPr>
            <a:r>
              <a:rPr lang="en-US" sz="1350" b="1" dirty="0"/>
              <a:t>Fried Cutlets </a:t>
            </a:r>
            <a:r>
              <a:rPr lang="en-US" sz="1350" dirty="0"/>
              <a:t>– Breaded amberjack fillets can be deep-fried for sandwiches or fish platters.</a:t>
            </a:r>
          </a:p>
          <a:p>
            <a:pPr marL="285750" indent="-285750">
              <a:buFont typeface="Arial" panose="020B0604020202020204" pitchFamily="34" charset="0"/>
              <a:buChar char="•"/>
            </a:pPr>
            <a:r>
              <a:rPr lang="en-US" sz="1350" b="1" dirty="0"/>
              <a:t>Broiling</a:t>
            </a:r>
            <a:r>
              <a:rPr lang="en-US" sz="1350" dirty="0"/>
              <a:t> – Works well with high, direct heat for a crisped exterior.</a:t>
            </a:r>
          </a:p>
          <a:p>
            <a:pPr marL="285750" indent="-285750">
              <a:buFont typeface="Arial" panose="020B0604020202020204" pitchFamily="34" charset="0"/>
              <a:buChar char="•"/>
            </a:pPr>
            <a:r>
              <a:rPr lang="en-US" sz="1350" b="1" dirty="0"/>
              <a:t>Baking</a:t>
            </a:r>
            <a:r>
              <a:rPr lang="en-US" sz="1350" dirty="0"/>
              <a:t> – Can be baked with Mediterranean-style seasonings, citrus, or miso glazes.</a:t>
            </a:r>
          </a:p>
          <a:p>
            <a:pPr marL="285750" indent="-285750">
              <a:buFont typeface="Arial" panose="020B0604020202020204" pitchFamily="34" charset="0"/>
              <a:buChar char="•"/>
            </a:pPr>
            <a:r>
              <a:rPr lang="en-US" sz="1350" b="1" dirty="0"/>
              <a:t>Smoking</a:t>
            </a:r>
            <a:r>
              <a:rPr lang="en-US" sz="1350" dirty="0"/>
              <a:t> – Amberjack’s rich, oily flesh absorbs smoke flavors beautifully, ideal for smoked fillets or as part of a platter.</a:t>
            </a:r>
          </a:p>
          <a:p>
            <a:pPr marL="285750" indent="-285750">
              <a:buFont typeface="Arial" panose="020B0604020202020204" pitchFamily="34" charset="0"/>
              <a:buChar char="•"/>
            </a:pPr>
            <a:r>
              <a:rPr lang="en-US" sz="1350" b="1" dirty="0"/>
              <a:t>Fish Stews &amp; Soups</a:t>
            </a:r>
            <a:r>
              <a:rPr lang="en-US" sz="1350" dirty="0"/>
              <a:t> –Holds up in hearty seafood soups, bouillabaisse, and traditional fish stews without disintegrating.</a:t>
            </a:r>
          </a:p>
          <a:p>
            <a:pPr marL="285750" indent="-285750">
              <a:buFont typeface="Arial" panose="020B0604020202020204" pitchFamily="34" charset="0"/>
              <a:buChar char="•"/>
            </a:pPr>
            <a:r>
              <a:rPr lang="en-US" sz="1350" b="1" dirty="0"/>
              <a:t>Asian-Style Curries </a:t>
            </a:r>
            <a:r>
              <a:rPr lang="en-US" sz="1350" dirty="0"/>
              <a:t>– Its meat absorbs bold flavors, pairing well with coconut milk, chili, and ginger.</a:t>
            </a:r>
          </a:p>
          <a:p>
            <a:pPr marL="285750" indent="-285750">
              <a:buFont typeface="Arial" panose="020B0604020202020204" pitchFamily="34" charset="0"/>
              <a:buChar char="•"/>
            </a:pPr>
            <a:r>
              <a:rPr lang="en-US" sz="1350" b="1" dirty="0"/>
              <a:t>Mediterranean Stews </a:t>
            </a:r>
            <a:r>
              <a:rPr lang="en-US" sz="1350" dirty="0"/>
              <a:t>– Amberjack chunks simmer nicely with tomato, saffron, fennel, and potatoes.</a:t>
            </a:r>
          </a:p>
        </p:txBody>
      </p:sp>
      <p:sp>
        <p:nvSpPr>
          <p:cNvPr id="9" name="TextBox 8">
            <a:extLst>
              <a:ext uri="{FF2B5EF4-FFF2-40B4-BE49-F238E27FC236}">
                <a16:creationId xmlns:a16="http://schemas.microsoft.com/office/drawing/2014/main" id="{916BB530-4210-59E7-AE23-89C461F83A95}"/>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CULINARY USES</a:t>
            </a:r>
          </a:p>
        </p:txBody>
      </p:sp>
      <p:sp>
        <p:nvSpPr>
          <p:cNvPr id="2" name="TextBox 1">
            <a:extLst>
              <a:ext uri="{FF2B5EF4-FFF2-40B4-BE49-F238E27FC236}">
                <a16:creationId xmlns:a16="http://schemas.microsoft.com/office/drawing/2014/main" id="{6735A74E-4923-504C-90B0-E9F4EDB35B22}"/>
              </a:ext>
            </a:extLst>
          </p:cNvPr>
          <p:cNvSpPr txBox="1"/>
          <p:nvPr/>
        </p:nvSpPr>
        <p:spPr>
          <a:xfrm>
            <a:off x="5280964" y="6218080"/>
            <a:ext cx="1630072" cy="369332"/>
          </a:xfrm>
          <a:prstGeom prst="rect">
            <a:avLst/>
          </a:prstGeom>
          <a:noFill/>
        </p:spPr>
        <p:txBody>
          <a:bodyPr wrap="square" rtlCol="0">
            <a:spAutoFit/>
          </a:bodyPr>
          <a:lstStyle/>
          <a:p>
            <a:r>
              <a:rPr lang="en-US" b="1" dirty="0">
                <a:solidFill>
                  <a:schemeClr val="bg1"/>
                </a:solidFill>
              </a:rPr>
              <a:t>OCTOBER 2025</a:t>
            </a:r>
          </a:p>
        </p:txBody>
      </p:sp>
      <p:sp>
        <p:nvSpPr>
          <p:cNvPr id="3" name="TextBox 2">
            <a:extLst>
              <a:ext uri="{FF2B5EF4-FFF2-40B4-BE49-F238E27FC236}">
                <a16:creationId xmlns:a16="http://schemas.microsoft.com/office/drawing/2014/main" id="{7A18ADD8-A70D-3BA0-FB1C-2933835596BF}"/>
              </a:ext>
            </a:extLst>
          </p:cNvPr>
          <p:cNvSpPr txBox="1"/>
          <p:nvPr/>
        </p:nvSpPr>
        <p:spPr>
          <a:xfrm>
            <a:off x="10549466" y="6218080"/>
            <a:ext cx="1365727" cy="369332"/>
          </a:xfrm>
          <a:prstGeom prst="rect">
            <a:avLst/>
          </a:prstGeom>
          <a:noFill/>
        </p:spPr>
        <p:txBody>
          <a:bodyPr wrap="square" rtlCol="0">
            <a:spAutoFit/>
          </a:bodyPr>
          <a:lstStyle/>
          <a:p>
            <a:r>
              <a:rPr lang="en-US" b="1" dirty="0">
                <a:solidFill>
                  <a:schemeClr val="bg1"/>
                </a:solidFill>
              </a:rPr>
              <a:t>AMBERJACK</a:t>
            </a:r>
          </a:p>
        </p:txBody>
      </p:sp>
      <p:pic>
        <p:nvPicPr>
          <p:cNvPr id="5" name="Picture 4">
            <a:extLst>
              <a:ext uri="{FF2B5EF4-FFF2-40B4-BE49-F238E27FC236}">
                <a16:creationId xmlns:a16="http://schemas.microsoft.com/office/drawing/2014/main" id="{DDA3573C-6653-2149-F7BF-B6D0E90BCFAA}"/>
              </a:ext>
            </a:extLst>
          </p:cNvPr>
          <p:cNvPicPr>
            <a:picLocks noChangeAspect="1"/>
          </p:cNvPicPr>
          <p:nvPr/>
        </p:nvPicPr>
        <p:blipFill>
          <a:blip r:embed="rId2">
            <a:extLst>
              <a:ext uri="{28A0092B-C50C-407E-A947-70E740481C1C}">
                <a14:useLocalDpi xmlns:a14="http://schemas.microsoft.com/office/drawing/2010/main" val="0"/>
              </a:ext>
            </a:extLst>
          </a:blip>
          <a:srcRect l="21162" r="21162"/>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168223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arn(inVertic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arn(inVertic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arn(inVertical)">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barn(inVertical)">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barn(inVertical)">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barn(inVertical)">
                                      <p:cBhvr>
                                        <p:cTn id="42" dur="500"/>
                                        <p:tgtEl>
                                          <p:spTgt spid="6">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barn(inVertical)">
                                      <p:cBhvr>
                                        <p:cTn id="47" dur="500"/>
                                        <p:tgtEl>
                                          <p:spTgt spid="6">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6">
                                            <p:txEl>
                                              <p:pRg st="11" end="11"/>
                                            </p:txEl>
                                          </p:spTgt>
                                        </p:tgtEl>
                                        <p:attrNameLst>
                                          <p:attrName>style.visibility</p:attrName>
                                        </p:attrNameLst>
                                      </p:cBhvr>
                                      <p:to>
                                        <p:strVal val="visible"/>
                                      </p:to>
                                    </p:set>
                                    <p:animEffect transition="in" filter="barn(inVertical)">
                                      <p:cBhvr>
                                        <p:cTn id="52" dur="500"/>
                                        <p:tgtEl>
                                          <p:spTgt spid="6">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6">
                                            <p:txEl>
                                              <p:pRg st="12" end="12"/>
                                            </p:txEl>
                                          </p:spTgt>
                                        </p:tgtEl>
                                        <p:attrNameLst>
                                          <p:attrName>style.visibility</p:attrName>
                                        </p:attrNameLst>
                                      </p:cBhvr>
                                      <p:to>
                                        <p:strVal val="visible"/>
                                      </p:to>
                                    </p:set>
                                    <p:animEffect transition="in" filter="barn(inVertical)">
                                      <p:cBhvr>
                                        <p:cTn id="57" dur="500"/>
                                        <p:tgtEl>
                                          <p:spTgt spid="6">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6">
                                            <p:txEl>
                                              <p:pRg st="13" end="13"/>
                                            </p:txEl>
                                          </p:spTgt>
                                        </p:tgtEl>
                                        <p:attrNameLst>
                                          <p:attrName>style.visibility</p:attrName>
                                        </p:attrNameLst>
                                      </p:cBhvr>
                                      <p:to>
                                        <p:strVal val="visible"/>
                                      </p:to>
                                    </p:set>
                                    <p:animEffect transition="in" filter="barn(inVertical)">
                                      <p:cBhvr>
                                        <p:cTn id="62" dur="500"/>
                                        <p:tgtEl>
                                          <p:spTgt spid="6">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6">
                                            <p:txEl>
                                              <p:pRg st="14" end="14"/>
                                            </p:txEl>
                                          </p:spTgt>
                                        </p:tgtEl>
                                        <p:attrNameLst>
                                          <p:attrName>style.visibility</p:attrName>
                                        </p:attrNameLst>
                                      </p:cBhvr>
                                      <p:to>
                                        <p:strVal val="visible"/>
                                      </p:to>
                                    </p:set>
                                    <p:animEffect transition="in" filter="barn(inVertical)">
                                      <p:cBhvr>
                                        <p:cTn id="67" dur="500"/>
                                        <p:tgtEl>
                                          <p:spTgt spid="6">
                                            <p:txEl>
                                              <p:pRg st="14" end="1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6">
                                            <p:txEl>
                                              <p:pRg st="15" end="15"/>
                                            </p:txEl>
                                          </p:spTgt>
                                        </p:tgtEl>
                                        <p:attrNameLst>
                                          <p:attrName>style.visibility</p:attrName>
                                        </p:attrNameLst>
                                      </p:cBhvr>
                                      <p:to>
                                        <p:strVal val="visible"/>
                                      </p:to>
                                    </p:set>
                                    <p:animEffect transition="in" filter="barn(inVertical)">
                                      <p:cBhvr>
                                        <p:cTn id="72" dur="500"/>
                                        <p:tgtEl>
                                          <p:spTgt spid="6">
                                            <p:txEl>
                                              <p:pRg st="15" end="1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6">
                                            <p:txEl>
                                              <p:pRg st="16" end="16"/>
                                            </p:txEl>
                                          </p:spTgt>
                                        </p:tgtEl>
                                        <p:attrNameLst>
                                          <p:attrName>style.visibility</p:attrName>
                                        </p:attrNameLst>
                                      </p:cBhvr>
                                      <p:to>
                                        <p:strVal val="visible"/>
                                      </p:to>
                                    </p:set>
                                    <p:animEffect transition="in" filter="barn(inVertical)">
                                      <p:cBhvr>
                                        <p:cTn id="77" dur="500"/>
                                        <p:tgtEl>
                                          <p:spTgt spid="6">
                                            <p:txEl>
                                              <p:pRg st="16" end="1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6">
                                            <p:txEl>
                                              <p:pRg st="17" end="17"/>
                                            </p:txEl>
                                          </p:spTgt>
                                        </p:tgtEl>
                                        <p:attrNameLst>
                                          <p:attrName>style.visibility</p:attrName>
                                        </p:attrNameLst>
                                      </p:cBhvr>
                                      <p:to>
                                        <p:strVal val="visible"/>
                                      </p:to>
                                    </p:set>
                                    <p:animEffect transition="in" filter="barn(inVertical)">
                                      <p:cBhvr>
                                        <p:cTn id="82" dur="500"/>
                                        <p:tgtEl>
                                          <p:spTgt spid="6">
                                            <p:txEl>
                                              <p:pRg st="17" end="1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6">
                                            <p:txEl>
                                              <p:pRg st="18" end="18"/>
                                            </p:txEl>
                                          </p:spTgt>
                                        </p:tgtEl>
                                        <p:attrNameLst>
                                          <p:attrName>style.visibility</p:attrName>
                                        </p:attrNameLst>
                                      </p:cBhvr>
                                      <p:to>
                                        <p:strVal val="visible"/>
                                      </p:to>
                                    </p:set>
                                    <p:animEffect transition="in" filter="barn(inVertical)">
                                      <p:cBhvr>
                                        <p:cTn id="87" dur="500"/>
                                        <p:tgtEl>
                                          <p:spTgt spid="6">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9" name="TextBox 8">
            <a:extLst>
              <a:ext uri="{FF2B5EF4-FFF2-40B4-BE49-F238E27FC236}">
                <a16:creationId xmlns:a16="http://schemas.microsoft.com/office/drawing/2014/main" id="{02780452-E005-3E7E-38E0-FD29A0B64D49}"/>
              </a:ext>
            </a:extLst>
          </p:cNvPr>
          <p:cNvSpPr txBox="1"/>
          <p:nvPr/>
        </p:nvSpPr>
        <p:spPr>
          <a:xfrm>
            <a:off x="3353273" y="1020678"/>
            <a:ext cx="8584163" cy="5047536"/>
          </a:xfrm>
          <a:prstGeom prst="rect">
            <a:avLst/>
          </a:prstGeom>
          <a:noFill/>
        </p:spPr>
        <p:txBody>
          <a:bodyPr wrap="square" rtlCol="0">
            <a:spAutoFit/>
          </a:bodyPr>
          <a:lstStyle/>
          <a:p>
            <a:pPr marL="285750" indent="-285750">
              <a:buFont typeface="Arial" panose="020B0604020202020204" pitchFamily="34" charset="0"/>
              <a:buChar char="•"/>
            </a:pPr>
            <a:r>
              <a:rPr lang="en-US" sz="1400" dirty="0"/>
              <a:t>Amberjack tournaments draw anglers from all over, contributing millions to local economies through tourism, charters, and gear sales</a:t>
            </a:r>
          </a:p>
          <a:p>
            <a:endParaRPr lang="en-US" sz="1400" dirty="0"/>
          </a:p>
          <a:p>
            <a:pPr marL="285750" indent="-285750">
              <a:buFont typeface="Arial" panose="020B0604020202020204" pitchFamily="34" charset="0"/>
              <a:buChar char="•"/>
            </a:pPr>
            <a:r>
              <a:rPr lang="en-US" sz="1400" dirty="0"/>
              <a:t>Japan dominates trade in both farming/consumption with amberjack being one of the country’s “big three” aquaculture fish alongside tuna and eel</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Farmed amberjack has a tightly integrated supply chain with the fresh catch often reaching overseas restaurants within 48 hours</a:t>
            </a:r>
          </a:p>
          <a:p>
            <a:endParaRPr lang="en-US" sz="1400" dirty="0"/>
          </a:p>
          <a:p>
            <a:pPr marL="285750" indent="-285750">
              <a:buFont typeface="Arial" panose="020B0604020202020204" pitchFamily="34" charset="0"/>
              <a:buChar char="•"/>
            </a:pPr>
            <a:r>
              <a:rPr lang="en-US" sz="1400" dirty="0"/>
              <a:t>Despite their size, amberjack are lightning-fast swimmers darting through reefs, wrecks, and open water</a:t>
            </a:r>
          </a:p>
          <a:p>
            <a:endParaRPr lang="en-US" sz="1400" dirty="0"/>
          </a:p>
          <a:p>
            <a:pPr marL="285750" indent="-285750">
              <a:buFont typeface="Arial" panose="020B0604020202020204" pitchFamily="34" charset="0"/>
              <a:buChar char="•"/>
            </a:pPr>
            <a:r>
              <a:rPr lang="en-US" sz="1400" dirty="0"/>
              <a:t>In just 2–3 years, an amberjack can reach 30 pounds, which is part of why they’re both a sustainable and exciting catch</a:t>
            </a:r>
          </a:p>
          <a:p>
            <a:endParaRPr lang="en-US" sz="1400" dirty="0"/>
          </a:p>
          <a:p>
            <a:pPr marL="285750" indent="-285750">
              <a:buFont typeface="Arial" panose="020B0604020202020204" pitchFamily="34" charset="0"/>
              <a:buChar char="•"/>
            </a:pPr>
            <a:r>
              <a:rPr lang="en-US" sz="1400" dirty="0"/>
              <a:t>The biggest amberjack ever caught tipped the scales at over 160 pounds</a:t>
            </a:r>
          </a:p>
          <a:p>
            <a:endParaRPr lang="en-US" sz="1400" dirty="0"/>
          </a:p>
          <a:p>
            <a:pPr marL="285750" indent="-285750">
              <a:buFont typeface="Arial" panose="020B0604020202020204" pitchFamily="34" charset="0"/>
              <a:buChar char="•"/>
            </a:pPr>
            <a:r>
              <a:rPr lang="en-US" sz="1400" dirty="0"/>
              <a:t>The name hamachi alone is enough to sell plates at a premium, making amberjack a strong brand in the seafood world</a:t>
            </a:r>
          </a:p>
          <a:p>
            <a:endParaRPr lang="en-US" sz="1400" dirty="0"/>
          </a:p>
          <a:p>
            <a:pPr marL="285750" indent="-285750">
              <a:buFont typeface="Arial" panose="020B0604020202020204" pitchFamily="34" charset="0"/>
              <a:buChar char="•"/>
            </a:pPr>
            <a:r>
              <a:rPr lang="en-US" sz="1400" dirty="0"/>
              <a:t>Today, farm-raised hamachi is a billion-dollar industry that helps meet year-round demand for sushi </a:t>
            </a:r>
            <a:r>
              <a:rPr lang="en-US" sz="1400"/>
              <a:t>and sashimi</a:t>
            </a:r>
            <a:endParaRPr lang="en-US" sz="1400" dirty="0"/>
          </a:p>
          <a:p>
            <a:endParaRPr lang="en-US" sz="1400" dirty="0"/>
          </a:p>
          <a:p>
            <a:pPr marL="285750" indent="-285750">
              <a:buFont typeface="Arial" panose="020B0604020202020204" pitchFamily="34" charset="0"/>
              <a:buChar char="•"/>
            </a:pPr>
            <a:r>
              <a:rPr lang="en-US" sz="1400" dirty="0"/>
              <a:t>Global demand for amberjack is projected to rise significantly, with the aquaculture market alone expected to grow at over 5% annually</a:t>
            </a:r>
          </a:p>
        </p:txBody>
      </p:sp>
      <p:sp>
        <p:nvSpPr>
          <p:cNvPr id="11" name="TextBox 10">
            <a:extLst>
              <a:ext uri="{FF2B5EF4-FFF2-40B4-BE49-F238E27FC236}">
                <a16:creationId xmlns:a16="http://schemas.microsoft.com/office/drawing/2014/main" id="{0DB9FED8-9582-10E6-E774-6D8C0817ED60}"/>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INTERESTING FACTS</a:t>
            </a:r>
          </a:p>
        </p:txBody>
      </p:sp>
      <p:sp>
        <p:nvSpPr>
          <p:cNvPr id="2" name="TextBox 1">
            <a:extLst>
              <a:ext uri="{FF2B5EF4-FFF2-40B4-BE49-F238E27FC236}">
                <a16:creationId xmlns:a16="http://schemas.microsoft.com/office/drawing/2014/main" id="{3F074E11-A9A0-3927-DA58-902FA81B9E75}"/>
              </a:ext>
            </a:extLst>
          </p:cNvPr>
          <p:cNvSpPr txBox="1"/>
          <p:nvPr/>
        </p:nvSpPr>
        <p:spPr>
          <a:xfrm>
            <a:off x="5280964" y="6218080"/>
            <a:ext cx="1630072" cy="369332"/>
          </a:xfrm>
          <a:prstGeom prst="rect">
            <a:avLst/>
          </a:prstGeom>
          <a:noFill/>
        </p:spPr>
        <p:txBody>
          <a:bodyPr wrap="square" rtlCol="0">
            <a:spAutoFit/>
          </a:bodyPr>
          <a:lstStyle/>
          <a:p>
            <a:r>
              <a:rPr lang="en-US" b="1" dirty="0">
                <a:solidFill>
                  <a:schemeClr val="bg1"/>
                </a:solidFill>
              </a:rPr>
              <a:t>OCTOBER 2025</a:t>
            </a:r>
          </a:p>
        </p:txBody>
      </p:sp>
      <p:sp>
        <p:nvSpPr>
          <p:cNvPr id="3" name="TextBox 2">
            <a:extLst>
              <a:ext uri="{FF2B5EF4-FFF2-40B4-BE49-F238E27FC236}">
                <a16:creationId xmlns:a16="http://schemas.microsoft.com/office/drawing/2014/main" id="{55798A79-BFC7-FAC5-C3DB-BC05734FCDA7}"/>
              </a:ext>
            </a:extLst>
          </p:cNvPr>
          <p:cNvSpPr txBox="1"/>
          <p:nvPr/>
        </p:nvSpPr>
        <p:spPr>
          <a:xfrm>
            <a:off x="10549466" y="6218080"/>
            <a:ext cx="1365727" cy="369332"/>
          </a:xfrm>
          <a:prstGeom prst="rect">
            <a:avLst/>
          </a:prstGeom>
          <a:noFill/>
        </p:spPr>
        <p:txBody>
          <a:bodyPr wrap="square" rtlCol="0">
            <a:spAutoFit/>
          </a:bodyPr>
          <a:lstStyle/>
          <a:p>
            <a:r>
              <a:rPr lang="en-US" b="1" dirty="0">
                <a:solidFill>
                  <a:schemeClr val="bg1"/>
                </a:solidFill>
              </a:rPr>
              <a:t>AMBERJACK</a:t>
            </a:r>
          </a:p>
        </p:txBody>
      </p:sp>
      <p:pic>
        <p:nvPicPr>
          <p:cNvPr id="5" name="Picture 4">
            <a:extLst>
              <a:ext uri="{FF2B5EF4-FFF2-40B4-BE49-F238E27FC236}">
                <a16:creationId xmlns:a16="http://schemas.microsoft.com/office/drawing/2014/main" id="{414F6081-FE60-C6DE-B64B-D45D2FA1539B}"/>
              </a:ext>
            </a:extLst>
          </p:cNvPr>
          <p:cNvPicPr>
            <a:picLocks noChangeAspect="1"/>
          </p:cNvPicPr>
          <p:nvPr/>
        </p:nvPicPr>
        <p:blipFill>
          <a:blip r:embed="rId2">
            <a:extLst>
              <a:ext uri="{28A0092B-C50C-407E-A947-70E740481C1C}">
                <a14:useLocalDpi xmlns:a14="http://schemas.microsoft.com/office/drawing/2010/main" val="0"/>
              </a:ext>
            </a:extLst>
          </a:blip>
          <a:srcRect l="21162" r="21162"/>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302071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arn(inVertic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barn(inVertical)">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barn(inVertical)">
                                      <p:cBhvr>
                                        <p:cTn id="27" dur="500"/>
                                        <p:tgtEl>
                                          <p:spTgt spid="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10" end="10"/>
                                            </p:txEl>
                                          </p:spTgt>
                                        </p:tgtEl>
                                        <p:attrNameLst>
                                          <p:attrName>style.visibility</p:attrName>
                                        </p:attrNameLst>
                                      </p:cBhvr>
                                      <p:to>
                                        <p:strVal val="visible"/>
                                      </p:to>
                                    </p:set>
                                    <p:animEffect transition="in" filter="barn(inVertical)">
                                      <p:cBhvr>
                                        <p:cTn id="32" dur="500"/>
                                        <p:tgtEl>
                                          <p:spTgt spid="9">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12" end="12"/>
                                            </p:txEl>
                                          </p:spTgt>
                                        </p:tgtEl>
                                        <p:attrNameLst>
                                          <p:attrName>style.visibility</p:attrName>
                                        </p:attrNameLst>
                                      </p:cBhvr>
                                      <p:to>
                                        <p:strVal val="visible"/>
                                      </p:to>
                                    </p:set>
                                    <p:animEffect transition="in" filter="barn(inVertical)">
                                      <p:cBhvr>
                                        <p:cTn id="37" dur="500"/>
                                        <p:tgtEl>
                                          <p:spTgt spid="9">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14" end="14"/>
                                            </p:txEl>
                                          </p:spTgt>
                                        </p:tgtEl>
                                        <p:attrNameLst>
                                          <p:attrName>style.visibility</p:attrName>
                                        </p:attrNameLst>
                                      </p:cBhvr>
                                      <p:to>
                                        <p:strVal val="visible"/>
                                      </p:to>
                                    </p:set>
                                    <p:animEffect transition="in" filter="barn(inVertical)">
                                      <p:cBhvr>
                                        <p:cTn id="42" dur="500"/>
                                        <p:tgtEl>
                                          <p:spTgt spid="9">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9">
                                            <p:txEl>
                                              <p:pRg st="16" end="16"/>
                                            </p:txEl>
                                          </p:spTgt>
                                        </p:tgtEl>
                                        <p:attrNameLst>
                                          <p:attrName>style.visibility</p:attrName>
                                        </p:attrNameLst>
                                      </p:cBhvr>
                                      <p:to>
                                        <p:strVal val="visible"/>
                                      </p:to>
                                    </p:set>
                                    <p:animEffect transition="in" filter="barn(inVertical)">
                                      <p:cBhvr>
                                        <p:cTn id="47" dur="500"/>
                                        <p:tgtEl>
                                          <p:spTgt spid="9">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14D8AA3-BC47-74EC-7D2A-A7E7BAB0F0F6}"/>
              </a:ext>
            </a:extLst>
          </p:cNvPr>
          <p:cNvSpPr txBox="1"/>
          <p:nvPr/>
        </p:nvSpPr>
        <p:spPr>
          <a:xfrm>
            <a:off x="3179299" y="809658"/>
            <a:ext cx="87581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Hamachi Crudo</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Yield: 2 Servings</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RECIPE</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64CC0063-13C9-32FD-887F-A791B1924036}"/>
              </a:ext>
            </a:extLst>
          </p:cNvPr>
          <p:cNvSpPr txBox="1"/>
          <p:nvPr/>
        </p:nvSpPr>
        <p:spPr>
          <a:xfrm>
            <a:off x="3179298" y="1394433"/>
            <a:ext cx="3791818" cy="41857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Ingredients: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1 Shallot, Finely Sliced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¼ Cup Rice Wine Vinegar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½ Cup Water, Hot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3 Tbsp + 2 Tsp Granulated Sugar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1 Tsp Kosher Salt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½ Lb Hamachi, Sushi Grade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2 Tbsp Yuzu Juice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½ Tbsp Soy Sauce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1 Tbsp Ponzu Sauce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2 Tsp Granulated Sugar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1 Tsp Toasted Sesame Oil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1 Clove Garlic, Grated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Calibri" panose="020F0502020204030204"/>
              </a:rPr>
              <a:t>For Garnish: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Flaky Sea Salt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Serrano Pepper, Thinly Sliced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libri" panose="020F0502020204030204"/>
              </a:rPr>
              <a:t>Cilantro Leaves</a:t>
            </a:r>
          </a:p>
        </p:txBody>
      </p:sp>
      <p:sp>
        <p:nvSpPr>
          <p:cNvPr id="5" name="TextBox 4">
            <a:extLst>
              <a:ext uri="{FF2B5EF4-FFF2-40B4-BE49-F238E27FC236}">
                <a16:creationId xmlns:a16="http://schemas.microsoft.com/office/drawing/2014/main" id="{4EBFAEE4-F633-04A5-F646-2C79520A5C1A}"/>
              </a:ext>
            </a:extLst>
          </p:cNvPr>
          <p:cNvSpPr txBox="1"/>
          <p:nvPr/>
        </p:nvSpPr>
        <p:spPr>
          <a:xfrm>
            <a:off x="7147156" y="1410942"/>
            <a:ext cx="4912321"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panose="020F0502020204030204"/>
                <a:ea typeface="+mn-ea"/>
                <a:cs typeface="+mn-cs"/>
              </a:rPr>
              <a:t>Directions: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Calibri" panose="020F0502020204030204"/>
            </a:endParaRPr>
          </a:p>
          <a:p>
            <a:pPr marL="342900" lvl="0" indent="-342900">
              <a:buFont typeface="+mj-lt"/>
              <a:buAutoNum type="arabicPeriod"/>
              <a:defRPr/>
            </a:pPr>
            <a:r>
              <a:rPr lang="en-US" sz="1400" dirty="0"/>
              <a:t>In a mixing bowl, combine the rice vinegar, hot water, three tablespoons sugar, and the salt. Stir until the sugar and salt are fully dissolved.</a:t>
            </a:r>
          </a:p>
          <a:p>
            <a:pPr marL="342900" lvl="0" indent="-342900">
              <a:buFont typeface="+mj-lt"/>
              <a:buAutoNum type="arabicPeriod"/>
              <a:defRPr/>
            </a:pPr>
            <a:r>
              <a:rPr lang="en-US" sz="1400" dirty="0"/>
              <a:t>Transfer the mixture to a jar and add the thinly sliced shallots, pressing them down so they are fully submerged. Cover and refrigerate for 30 minutes.</a:t>
            </a:r>
          </a:p>
          <a:p>
            <a:pPr marL="342900" lvl="0" indent="-342900">
              <a:buFont typeface="+mj-lt"/>
              <a:buAutoNum type="arabicPeriod"/>
              <a:defRPr/>
            </a:pPr>
            <a:r>
              <a:rPr lang="en-US" sz="1400" dirty="0"/>
              <a:t>Using a sharp knife, slice the hamachi into ¼-inch-thick pieces. </a:t>
            </a:r>
          </a:p>
          <a:p>
            <a:pPr marL="342900" lvl="0" indent="-342900">
              <a:buFont typeface="+mj-lt"/>
              <a:buAutoNum type="arabicPeriod"/>
              <a:defRPr/>
            </a:pPr>
            <a:r>
              <a:rPr lang="en-US" sz="1400" dirty="0"/>
              <a:t>Arrange the slices in a single layer on a serving plate. </a:t>
            </a:r>
          </a:p>
          <a:p>
            <a:pPr marL="342900" lvl="0" indent="-342900">
              <a:buFont typeface="+mj-lt"/>
              <a:buAutoNum type="arabicPeriod"/>
              <a:defRPr/>
            </a:pPr>
            <a:r>
              <a:rPr lang="en-US" sz="1400" dirty="0"/>
              <a:t>In a small bowl, whisk together the yuzu juice, soy sauce, ponzu, two teaspoons sugar, sesame seeds, and grated garlic until well combined.</a:t>
            </a:r>
          </a:p>
          <a:p>
            <a:pPr marL="342900" lvl="0" indent="-342900">
              <a:buFont typeface="+mj-lt"/>
              <a:buAutoNum type="arabicPeriod"/>
              <a:defRPr/>
            </a:pPr>
            <a:r>
              <a:rPr lang="en-US" sz="1400" dirty="0"/>
              <a:t>Drizzle the dressing over the hamachi, sprinkle with flaky sea salt, and garnish with serrano pepper slices and fresh cilantro.</a:t>
            </a:r>
          </a:p>
          <a:p>
            <a:pPr marL="342900" lvl="0" indent="-342900">
              <a:buFont typeface="+mj-lt"/>
              <a:buAutoNum type="arabicPeriod"/>
              <a:defRPr/>
            </a:pPr>
            <a:r>
              <a:rPr lang="en-US" sz="1400" dirty="0"/>
              <a:t>Serve the crudo immediately for optimal freshness.</a:t>
            </a:r>
            <a:endParaRPr kumimoji="0" lang="en-US" sz="1400" i="0" u="none" strike="noStrike" kern="1200" cap="none" spc="0" normalizeH="0" baseline="0" noProof="0" dirty="0">
              <a:ln>
                <a:noFill/>
              </a:ln>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E9BEF0-033B-5B6E-5FA3-FD98E1BD10CA}"/>
              </a:ext>
            </a:extLst>
          </p:cNvPr>
          <p:cNvSpPr txBox="1"/>
          <p:nvPr/>
        </p:nvSpPr>
        <p:spPr>
          <a:xfrm>
            <a:off x="5280964" y="6218080"/>
            <a:ext cx="1630072" cy="369332"/>
          </a:xfrm>
          <a:prstGeom prst="rect">
            <a:avLst/>
          </a:prstGeom>
          <a:noFill/>
        </p:spPr>
        <p:txBody>
          <a:bodyPr wrap="square" rtlCol="0">
            <a:spAutoFit/>
          </a:bodyPr>
          <a:lstStyle/>
          <a:p>
            <a:r>
              <a:rPr lang="en-US" b="1" dirty="0">
                <a:solidFill>
                  <a:schemeClr val="bg1"/>
                </a:solidFill>
              </a:rPr>
              <a:t>OCTOBER 2025</a:t>
            </a:r>
          </a:p>
        </p:txBody>
      </p:sp>
      <p:sp>
        <p:nvSpPr>
          <p:cNvPr id="7" name="TextBox 6">
            <a:extLst>
              <a:ext uri="{FF2B5EF4-FFF2-40B4-BE49-F238E27FC236}">
                <a16:creationId xmlns:a16="http://schemas.microsoft.com/office/drawing/2014/main" id="{9F0EDFA9-268B-2C23-6848-45A9E31EC094}"/>
              </a:ext>
            </a:extLst>
          </p:cNvPr>
          <p:cNvSpPr txBox="1"/>
          <p:nvPr/>
        </p:nvSpPr>
        <p:spPr>
          <a:xfrm>
            <a:off x="10549466" y="6218080"/>
            <a:ext cx="1365727" cy="369332"/>
          </a:xfrm>
          <a:prstGeom prst="rect">
            <a:avLst/>
          </a:prstGeom>
          <a:noFill/>
        </p:spPr>
        <p:txBody>
          <a:bodyPr wrap="square" rtlCol="0">
            <a:spAutoFit/>
          </a:bodyPr>
          <a:lstStyle/>
          <a:p>
            <a:r>
              <a:rPr lang="en-US" b="1" dirty="0">
                <a:solidFill>
                  <a:schemeClr val="bg1"/>
                </a:solidFill>
              </a:rPr>
              <a:t>AMBERJACK</a:t>
            </a:r>
          </a:p>
        </p:txBody>
      </p:sp>
      <p:pic>
        <p:nvPicPr>
          <p:cNvPr id="9" name="Picture 8">
            <a:extLst>
              <a:ext uri="{FF2B5EF4-FFF2-40B4-BE49-F238E27FC236}">
                <a16:creationId xmlns:a16="http://schemas.microsoft.com/office/drawing/2014/main" id="{05F9E3B5-7A74-9514-843E-E699A15E0AB6}"/>
              </a:ext>
            </a:extLst>
          </p:cNvPr>
          <p:cNvPicPr>
            <a:picLocks noChangeAspect="1"/>
          </p:cNvPicPr>
          <p:nvPr/>
        </p:nvPicPr>
        <p:blipFill>
          <a:blip r:embed="rId2">
            <a:extLst>
              <a:ext uri="{28A0092B-C50C-407E-A947-70E740481C1C}">
                <a14:useLocalDpi xmlns:a14="http://schemas.microsoft.com/office/drawing/2010/main" val="0"/>
              </a:ext>
            </a:extLst>
          </a:blip>
          <a:srcRect l="21162" r="21162"/>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2560102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2737829"/>
            <a:ext cx="8584163" cy="1754326"/>
          </a:xfrm>
          <a:prstGeom prst="rect">
            <a:avLst/>
          </a:prstGeom>
          <a:noFill/>
        </p:spPr>
        <p:txBody>
          <a:bodyPr wrap="square" rtlCol="0">
            <a:spAutoFit/>
          </a:bodyPr>
          <a:lstStyle/>
          <a:p>
            <a:r>
              <a:rPr lang="en-US" sz="1600" dirty="0"/>
              <a:t>After you read through this month’s Ingredient of the Month, take this quiz to test your knowledge. In order to earn continuing education hours (CEHs) from the American Culinary Federation (ACF), the test must be completed through the ACF’s Online Learning Center. Seventy-five percent accuracy is required to earn one hour of continuing education credits toward professional certification.   </a:t>
            </a:r>
          </a:p>
          <a:p>
            <a:endParaRPr lang="en-US" sz="4400" b="1"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dirty="0">
                <a:solidFill>
                  <a:schemeClr val="bg1"/>
                </a:solidFill>
              </a:rPr>
              <a:t>ACF IOTM</a:t>
            </a:r>
          </a:p>
        </p:txBody>
      </p:sp>
      <p:sp>
        <p:nvSpPr>
          <p:cNvPr id="2" name="TextBox 1">
            <a:extLst>
              <a:ext uri="{FF2B5EF4-FFF2-40B4-BE49-F238E27FC236}">
                <a16:creationId xmlns:a16="http://schemas.microsoft.com/office/drawing/2014/main" id="{208803C2-099B-E82D-7F92-409FC3FC0237}"/>
              </a:ext>
            </a:extLst>
          </p:cNvPr>
          <p:cNvSpPr txBox="1"/>
          <p:nvPr/>
        </p:nvSpPr>
        <p:spPr>
          <a:xfrm>
            <a:off x="5280964" y="6218080"/>
            <a:ext cx="1630072" cy="369332"/>
          </a:xfrm>
          <a:prstGeom prst="rect">
            <a:avLst/>
          </a:prstGeom>
          <a:noFill/>
        </p:spPr>
        <p:txBody>
          <a:bodyPr wrap="square" rtlCol="0">
            <a:spAutoFit/>
          </a:bodyPr>
          <a:lstStyle/>
          <a:p>
            <a:r>
              <a:rPr lang="en-US" b="1" dirty="0">
                <a:solidFill>
                  <a:schemeClr val="bg1"/>
                </a:solidFill>
              </a:rPr>
              <a:t>OCTOBER 2025</a:t>
            </a:r>
          </a:p>
        </p:txBody>
      </p:sp>
      <p:sp>
        <p:nvSpPr>
          <p:cNvPr id="5" name="TextBox 4">
            <a:extLst>
              <a:ext uri="{FF2B5EF4-FFF2-40B4-BE49-F238E27FC236}">
                <a16:creationId xmlns:a16="http://schemas.microsoft.com/office/drawing/2014/main" id="{8E0346A4-5369-6A0D-5393-678B3EC9A5E5}"/>
              </a:ext>
            </a:extLst>
          </p:cNvPr>
          <p:cNvSpPr txBox="1"/>
          <p:nvPr/>
        </p:nvSpPr>
        <p:spPr>
          <a:xfrm>
            <a:off x="10549466" y="6218080"/>
            <a:ext cx="1365727" cy="369332"/>
          </a:xfrm>
          <a:prstGeom prst="rect">
            <a:avLst/>
          </a:prstGeom>
          <a:noFill/>
        </p:spPr>
        <p:txBody>
          <a:bodyPr wrap="square" rtlCol="0">
            <a:spAutoFit/>
          </a:bodyPr>
          <a:lstStyle/>
          <a:p>
            <a:r>
              <a:rPr lang="en-US" b="1" dirty="0">
                <a:solidFill>
                  <a:schemeClr val="bg1"/>
                </a:solidFill>
              </a:rPr>
              <a:t>AMBERJACK</a:t>
            </a:r>
          </a:p>
        </p:txBody>
      </p:sp>
      <p:pic>
        <p:nvPicPr>
          <p:cNvPr id="6" name="Picture 5">
            <a:extLst>
              <a:ext uri="{FF2B5EF4-FFF2-40B4-BE49-F238E27FC236}">
                <a16:creationId xmlns:a16="http://schemas.microsoft.com/office/drawing/2014/main" id="{D0314EE9-9CE0-5AD9-A17E-9ACFAE0A0D8C}"/>
              </a:ext>
            </a:extLst>
          </p:cNvPr>
          <p:cNvPicPr>
            <a:picLocks noChangeAspect="1"/>
          </p:cNvPicPr>
          <p:nvPr/>
        </p:nvPicPr>
        <p:blipFill>
          <a:blip r:embed="rId2">
            <a:extLst>
              <a:ext uri="{28A0092B-C50C-407E-A947-70E740481C1C}">
                <a14:useLocalDpi xmlns:a14="http://schemas.microsoft.com/office/drawing/2010/main" val="0"/>
              </a:ext>
            </a:extLst>
          </a:blip>
          <a:srcRect l="21162" r="21162"/>
          <a:stretch/>
        </p:blipFill>
        <p:spPr>
          <a:xfrm>
            <a:off x="512009" y="1988191"/>
            <a:ext cx="2491250" cy="2881617"/>
          </a:xfrm>
          <a:prstGeom prst="rect">
            <a:avLst/>
          </a:prstGeom>
          <a:ln w="76200">
            <a:solidFill>
              <a:schemeClr val="bg1"/>
            </a:solidFill>
          </a:ln>
        </p:spPr>
      </p:pic>
    </p:spTree>
    <p:extLst>
      <p:ext uri="{BB962C8B-B14F-4D97-AF65-F5344CB8AC3E}">
        <p14:creationId xmlns:p14="http://schemas.microsoft.com/office/powerpoint/2010/main" val="1731627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8cc56a7-28b8-4c6d-92fd-2628b4929506">
      <Terms xmlns="http://schemas.microsoft.com/office/infopath/2007/PartnerControls"/>
    </lcf76f155ced4ddcb4097134ff3c332f>
    <TaxCatchAll xmlns="e8165b12-e369-41f0-bb30-7c2a5d61650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4924AEF53694448F07A4FA9C545C2F" ma:contentTypeVersion="18" ma:contentTypeDescription="Create a new document." ma:contentTypeScope="" ma:versionID="190d8b388c0911b5395a057fb9112946">
  <xsd:schema xmlns:xsd="http://www.w3.org/2001/XMLSchema" xmlns:xs="http://www.w3.org/2001/XMLSchema" xmlns:p="http://schemas.microsoft.com/office/2006/metadata/properties" xmlns:ns2="18cc56a7-28b8-4c6d-92fd-2628b4929506" xmlns:ns3="e8165b12-e369-41f0-bb30-7c2a5d616508" targetNamespace="http://schemas.microsoft.com/office/2006/metadata/properties" ma:root="true" ma:fieldsID="e5fc0bfecffac4814fa6324528e2a7c1" ns2:_="" ns3:_="">
    <xsd:import namespace="18cc56a7-28b8-4c6d-92fd-2628b4929506"/>
    <xsd:import namespace="e8165b12-e369-41f0-bb30-7c2a5d61650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c56a7-28b8-4c6d-92fd-2628b49295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d8c39a6-6653-446c-b0bb-c4766020fb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165b12-e369-41f0-bb30-7c2a5d61650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efc6758-ccb3-4e50-a56d-7b0ef3b1f38e}" ma:internalName="TaxCatchAll" ma:showField="CatchAllData" ma:web="e8165b12-e369-41f0-bb30-7c2a5d6165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794226-77C4-4FE7-AC74-7B29CF186603}">
  <ds:schemaRefs>
    <ds:schemaRef ds:uri="http://schemas.microsoft.com/sharepoint/v3/contenttype/forms"/>
  </ds:schemaRefs>
</ds:datastoreItem>
</file>

<file path=customXml/itemProps2.xml><?xml version="1.0" encoding="utf-8"?>
<ds:datastoreItem xmlns:ds="http://schemas.openxmlformats.org/officeDocument/2006/customXml" ds:itemID="{DC8EED28-AE83-4805-8396-3771E29FFD74}">
  <ds:schemaRefs>
    <ds:schemaRef ds:uri="18cc56a7-28b8-4c6d-92fd-2628b4929506"/>
    <ds:schemaRef ds:uri="e8165b12-e369-41f0-bb30-7c2a5d616508"/>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044A53D-0E49-43A5-8B6A-6601481A81F2}">
  <ds:schemaRefs>
    <ds:schemaRef ds:uri="18cc56a7-28b8-4c6d-92fd-2628b4929506"/>
    <ds:schemaRef ds:uri="e8165b12-e369-41f0-bb30-7c2a5d6165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198</TotalTime>
  <Words>2527</Words>
  <Application>Microsoft Office PowerPoint</Application>
  <PresentationFormat>Widescreen</PresentationFormat>
  <Paragraphs>336</Paragraphs>
  <Slides>20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Calibri</vt:lpstr>
      <vt:lpstr>Calibri Light</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Penry</dc:creator>
  <cp:lastModifiedBy>Robert Penry</cp:lastModifiedBy>
  <cp:revision>2</cp:revision>
  <dcterms:created xsi:type="dcterms:W3CDTF">2022-12-20T14:16:03Z</dcterms:created>
  <dcterms:modified xsi:type="dcterms:W3CDTF">2025-09-30T17:49:31Z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0x010100894924AEF53694448F07A4FA9C545C2F</vt:lpwstr>
  </property>
</Properties>
</file>