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56" r:id="rId5"/>
    <p:sldId id="257" r:id="rId6"/>
    <p:sldId id="258" r:id="rId7"/>
    <p:sldId id="261" r:id="rId8"/>
    <p:sldId id="260" r:id="rId9"/>
    <p:sldId id="259" r:id="rId10"/>
    <p:sldId id="262" r:id="rId11"/>
    <p:sldId id="277" r:id="rId12"/>
    <p:sldId id="274" r:id="rId13"/>
    <p:sldId id="264" r:id="rId14"/>
    <p:sldId id="278" r:id="rId15"/>
    <p:sldId id="280" r:id="rId16"/>
    <p:sldId id="281" r:id="rId17"/>
    <p:sldId id="289" r:id="rId18"/>
    <p:sldId id="283" r:id="rId19"/>
    <p:sldId id="284" r:id="rId20"/>
    <p:sldId id="285" r:id="rId21"/>
    <p:sldId id="290" r:id="rId22"/>
    <p:sldId id="288"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029"/>
    <a:srgbClr val="2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11853C-0051-432C-957F-F3C4BF769978}" v="10" dt="2025-02-28T20:48:14.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660"/>
  </p:normalViewPr>
  <p:slideViewPr>
    <p:cSldViewPr snapToGrid="0">
      <p:cViewPr varScale="1">
        <p:scale>
          <a:sx n="95" d="100"/>
          <a:sy n="95" d="100"/>
        </p:scale>
        <p:origin x="96" y="77"/>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nry" userId="eb3a0382-c13a-4994-844e-3f19251ea911" providerId="ADAL" clId="{C411853C-0051-432C-957F-F3C4BF769978}"/>
    <pc:docChg chg="undo custSel modSld">
      <pc:chgData name="Robert Penry" userId="eb3a0382-c13a-4994-844e-3f19251ea911" providerId="ADAL" clId="{C411853C-0051-432C-957F-F3C4BF769978}" dt="2025-02-28T20:48:21.617" v="69" actId="1036"/>
      <pc:docMkLst>
        <pc:docMk/>
      </pc:docMkLst>
      <pc:sldChg chg="modSp modAnim">
        <pc:chgData name="Robert Penry" userId="eb3a0382-c13a-4994-844e-3f19251ea911" providerId="ADAL" clId="{C411853C-0051-432C-957F-F3C4BF769978}" dt="2025-02-28T20:47:22.743" v="0" actId="20577"/>
        <pc:sldMkLst>
          <pc:docMk/>
          <pc:sldMk cId="2493828021" sldId="264"/>
        </pc:sldMkLst>
        <pc:spChg chg="mod">
          <ac:chgData name="Robert Penry" userId="eb3a0382-c13a-4994-844e-3f19251ea911" providerId="ADAL" clId="{C411853C-0051-432C-957F-F3C4BF769978}" dt="2025-02-28T20:47:22.743" v="0" actId="20577"/>
          <ac:spMkLst>
            <pc:docMk/>
            <pc:sldMk cId="2493828021" sldId="264"/>
            <ac:spMk id="12" creationId="{514D8AA3-BC47-74EC-7D2A-A7E7BAB0F0F6}"/>
          </ac:spMkLst>
        </pc:spChg>
      </pc:sldChg>
      <pc:sldChg chg="modSp modAnim">
        <pc:chgData name="Robert Penry" userId="eb3a0382-c13a-4994-844e-3f19251ea911" providerId="ADAL" clId="{C411853C-0051-432C-957F-F3C4BF769978}" dt="2025-02-28T20:47:26.051" v="1" actId="20577"/>
        <pc:sldMkLst>
          <pc:docMk/>
          <pc:sldMk cId="387256581" sldId="278"/>
        </pc:sldMkLst>
        <pc:spChg chg="mod">
          <ac:chgData name="Robert Penry" userId="eb3a0382-c13a-4994-844e-3f19251ea911" providerId="ADAL" clId="{C411853C-0051-432C-957F-F3C4BF769978}" dt="2025-02-28T20:47:26.051" v="1" actId="20577"/>
          <ac:spMkLst>
            <pc:docMk/>
            <pc:sldMk cId="387256581" sldId="278"/>
            <ac:spMk id="2" creationId="{71086B28-EBE7-A5A3-A09E-E0389D13FD4B}"/>
          </ac:spMkLst>
        </pc:spChg>
      </pc:sldChg>
      <pc:sldChg chg="modSp modAnim">
        <pc:chgData name="Robert Penry" userId="eb3a0382-c13a-4994-844e-3f19251ea911" providerId="ADAL" clId="{C411853C-0051-432C-957F-F3C4BF769978}" dt="2025-02-28T20:47:28.527" v="2" actId="20577"/>
        <pc:sldMkLst>
          <pc:docMk/>
          <pc:sldMk cId="3541295189" sldId="280"/>
        </pc:sldMkLst>
        <pc:spChg chg="mod">
          <ac:chgData name="Robert Penry" userId="eb3a0382-c13a-4994-844e-3f19251ea911" providerId="ADAL" clId="{C411853C-0051-432C-957F-F3C4BF769978}" dt="2025-02-28T20:47:28.527" v="2" actId="20577"/>
          <ac:spMkLst>
            <pc:docMk/>
            <pc:sldMk cId="3541295189" sldId="280"/>
            <ac:spMk id="2" creationId="{A3120E3D-0402-B90B-7362-A4D8C899F342}"/>
          </ac:spMkLst>
        </pc:spChg>
      </pc:sldChg>
      <pc:sldChg chg="modSp modAnim">
        <pc:chgData name="Robert Penry" userId="eb3a0382-c13a-4994-844e-3f19251ea911" providerId="ADAL" clId="{C411853C-0051-432C-957F-F3C4BF769978}" dt="2025-02-28T20:47:31.481" v="3" actId="20577"/>
        <pc:sldMkLst>
          <pc:docMk/>
          <pc:sldMk cId="2524471291" sldId="281"/>
        </pc:sldMkLst>
        <pc:spChg chg="mod">
          <ac:chgData name="Robert Penry" userId="eb3a0382-c13a-4994-844e-3f19251ea911" providerId="ADAL" clId="{C411853C-0051-432C-957F-F3C4BF769978}" dt="2025-02-28T20:47:31.481" v="3" actId="20577"/>
          <ac:spMkLst>
            <pc:docMk/>
            <pc:sldMk cId="2524471291" sldId="281"/>
            <ac:spMk id="2" creationId="{1C3AA4F5-787C-6B0D-3EB2-E4EF963E9332}"/>
          </ac:spMkLst>
        </pc:spChg>
      </pc:sldChg>
      <pc:sldChg chg="modSp mod modAnim">
        <pc:chgData name="Robert Penry" userId="eb3a0382-c13a-4994-844e-3f19251ea911" providerId="ADAL" clId="{C411853C-0051-432C-957F-F3C4BF769978}" dt="2025-02-28T20:47:53.967" v="44" actId="1036"/>
        <pc:sldMkLst>
          <pc:docMk/>
          <pc:sldMk cId="3019642694" sldId="283"/>
        </pc:sldMkLst>
        <pc:spChg chg="mod">
          <ac:chgData name="Robert Penry" userId="eb3a0382-c13a-4994-844e-3f19251ea911" providerId="ADAL" clId="{C411853C-0051-432C-957F-F3C4BF769978}" dt="2025-02-28T20:47:53.967" v="44" actId="1036"/>
          <ac:spMkLst>
            <pc:docMk/>
            <pc:sldMk cId="3019642694" sldId="283"/>
            <ac:spMk id="2" creationId="{C31F342D-9938-CDC4-B32C-EF0C6AF079FC}"/>
          </ac:spMkLst>
        </pc:spChg>
      </pc:sldChg>
      <pc:sldChg chg="modSp mod modAnim">
        <pc:chgData name="Robert Penry" userId="eb3a0382-c13a-4994-844e-3f19251ea911" providerId="ADAL" clId="{C411853C-0051-432C-957F-F3C4BF769978}" dt="2025-02-28T20:48:00.407" v="47" actId="20577"/>
        <pc:sldMkLst>
          <pc:docMk/>
          <pc:sldMk cId="2274582294" sldId="284"/>
        </pc:sldMkLst>
        <pc:spChg chg="mod">
          <ac:chgData name="Robert Penry" userId="eb3a0382-c13a-4994-844e-3f19251ea911" providerId="ADAL" clId="{C411853C-0051-432C-957F-F3C4BF769978}" dt="2025-02-28T20:48:00.407" v="47" actId="20577"/>
          <ac:spMkLst>
            <pc:docMk/>
            <pc:sldMk cId="2274582294" sldId="284"/>
            <ac:spMk id="2" creationId="{1DD098FC-D8F6-8E78-ADAF-69081F4FB6DF}"/>
          </ac:spMkLst>
        </pc:spChg>
      </pc:sldChg>
      <pc:sldChg chg="modSp modAnim">
        <pc:chgData name="Robert Penry" userId="eb3a0382-c13a-4994-844e-3f19251ea911" providerId="ADAL" clId="{C411853C-0051-432C-957F-F3C4BF769978}" dt="2025-02-28T20:48:04.342" v="48" actId="20577"/>
        <pc:sldMkLst>
          <pc:docMk/>
          <pc:sldMk cId="475075082" sldId="285"/>
        </pc:sldMkLst>
        <pc:spChg chg="mod">
          <ac:chgData name="Robert Penry" userId="eb3a0382-c13a-4994-844e-3f19251ea911" providerId="ADAL" clId="{C411853C-0051-432C-957F-F3C4BF769978}" dt="2025-02-28T20:48:04.342" v="48" actId="20577"/>
          <ac:spMkLst>
            <pc:docMk/>
            <pc:sldMk cId="475075082" sldId="285"/>
            <ac:spMk id="2" creationId="{D102BD60-B7BF-056E-62DD-52E359B3436D}"/>
          </ac:spMkLst>
        </pc:spChg>
      </pc:sldChg>
      <pc:sldChg chg="modSp mod modAnim">
        <pc:chgData name="Robert Penry" userId="eb3a0382-c13a-4994-844e-3f19251ea911" providerId="ADAL" clId="{C411853C-0051-432C-957F-F3C4BF769978}" dt="2025-02-28T20:48:21.617" v="69" actId="1036"/>
        <pc:sldMkLst>
          <pc:docMk/>
          <pc:sldMk cId="1924126564" sldId="288"/>
        </pc:sldMkLst>
        <pc:spChg chg="mod">
          <ac:chgData name="Robert Penry" userId="eb3a0382-c13a-4994-844e-3f19251ea911" providerId="ADAL" clId="{C411853C-0051-432C-957F-F3C4BF769978}" dt="2025-02-28T20:48:21.617" v="69" actId="1036"/>
          <ac:spMkLst>
            <pc:docMk/>
            <pc:sldMk cId="1924126564" sldId="288"/>
            <ac:spMk id="2" creationId="{DB87D396-D145-7F3C-9DC5-3972A56B442E}"/>
          </ac:spMkLst>
        </pc:spChg>
      </pc:sldChg>
      <pc:sldChg chg="modSp mod modAnim">
        <pc:chgData name="Robert Penry" userId="eb3a0382-c13a-4994-844e-3f19251ea911" providerId="ADAL" clId="{C411853C-0051-432C-957F-F3C4BF769978}" dt="2025-02-28T20:47:42.549" v="24" actId="1036"/>
        <pc:sldMkLst>
          <pc:docMk/>
          <pc:sldMk cId="1921234146" sldId="289"/>
        </pc:sldMkLst>
        <pc:spChg chg="mod">
          <ac:chgData name="Robert Penry" userId="eb3a0382-c13a-4994-844e-3f19251ea911" providerId="ADAL" clId="{C411853C-0051-432C-957F-F3C4BF769978}" dt="2025-02-28T20:47:42.549" v="24" actId="1036"/>
          <ac:spMkLst>
            <pc:docMk/>
            <pc:sldMk cId="1921234146" sldId="289"/>
            <ac:spMk id="2" creationId="{0417297A-94A5-0BA5-8BE2-5D1E8498BFB5}"/>
          </ac:spMkLst>
        </pc:spChg>
      </pc:sldChg>
      <pc:sldChg chg="modSp modAnim">
        <pc:chgData name="Robert Penry" userId="eb3a0382-c13a-4994-844e-3f19251ea911" providerId="ADAL" clId="{C411853C-0051-432C-957F-F3C4BF769978}" dt="2025-02-28T20:48:08.597" v="49" actId="20577"/>
        <pc:sldMkLst>
          <pc:docMk/>
          <pc:sldMk cId="785220225" sldId="290"/>
        </pc:sldMkLst>
        <pc:spChg chg="mod">
          <ac:chgData name="Robert Penry" userId="eb3a0382-c13a-4994-844e-3f19251ea911" providerId="ADAL" clId="{C411853C-0051-432C-957F-F3C4BF769978}" dt="2025-02-28T20:48:08.597" v="49" actId="20577"/>
          <ac:spMkLst>
            <pc:docMk/>
            <pc:sldMk cId="785220225" sldId="290"/>
            <ac:spMk id="2" creationId="{32072B2E-3073-D9DA-EA5A-B0083028C5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2939D-7F6F-0308-C4B2-0E8CEAA99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4984045E-8351-A54A-25F7-BDD0E243B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693198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4D01-11B6-CF9D-EAAB-33751AC0B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07D9C-2C1B-E208-9D32-C5A71D86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8ED0E-A3EC-14C0-AEDE-B7BB7277FA76}"/>
              </a:ext>
            </a:extLst>
          </p:cNvPr>
          <p:cNvSpPr>
            <a:spLocks noGrp="1"/>
          </p:cNvSpPr>
          <p:nvPr>
            <p:ph type="dt" sz="half" idx="10"/>
          </p:nvPr>
        </p:nvSpPr>
        <p:spPr/>
        <p:txBody>
          <a:bodyPr/>
          <a:lstStyle/>
          <a:p>
            <a:fld id="{5D60AAC6-FEAE-46AE-89F2-A961E102DC8F}" type="datetimeFigureOut">
              <a:rPr lang="en-US" smtClean="0"/>
              <a:t>2/28/2025</a:t>
            </a:fld>
            <a:endParaRPr lang="en-US" dirty="0"/>
          </a:p>
        </p:txBody>
      </p:sp>
      <p:sp>
        <p:nvSpPr>
          <p:cNvPr id="5" name="Footer Placeholder 4">
            <a:extLst>
              <a:ext uri="{FF2B5EF4-FFF2-40B4-BE49-F238E27FC236}">
                <a16:creationId xmlns:a16="http://schemas.microsoft.com/office/drawing/2014/main" id="{FC823E27-2F3F-4480-E48D-84C4969785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03340-DB5F-3844-3204-24CCB249EE5A}"/>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15219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96FD-E0E8-D785-2C9F-4EF7F2E03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CA767-ED5A-031B-8424-2F588B5C6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C0C1-CFEF-ABAD-6CF9-AB56BC361317}"/>
              </a:ext>
            </a:extLst>
          </p:cNvPr>
          <p:cNvSpPr>
            <a:spLocks noGrp="1"/>
          </p:cNvSpPr>
          <p:nvPr>
            <p:ph type="dt" sz="half" idx="10"/>
          </p:nvPr>
        </p:nvSpPr>
        <p:spPr/>
        <p:txBody>
          <a:bodyPr/>
          <a:lstStyle/>
          <a:p>
            <a:fld id="{5D60AAC6-FEAE-46AE-89F2-A961E102DC8F}" type="datetimeFigureOut">
              <a:rPr lang="en-US" smtClean="0"/>
              <a:t>2/28/2025</a:t>
            </a:fld>
            <a:endParaRPr lang="en-US" dirty="0"/>
          </a:p>
        </p:txBody>
      </p:sp>
      <p:sp>
        <p:nvSpPr>
          <p:cNvPr id="5" name="Footer Placeholder 4">
            <a:extLst>
              <a:ext uri="{FF2B5EF4-FFF2-40B4-BE49-F238E27FC236}">
                <a16:creationId xmlns:a16="http://schemas.microsoft.com/office/drawing/2014/main" id="{300368FC-0FD9-6BC2-EBDC-4E1246C1D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8A2489-1813-BA0C-22CF-B174CB6DF045}"/>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576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3F7D-D4B0-52DB-B4B7-633FF4CE6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B5F23-CB6F-1696-F1EF-277C0AFA3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19452-414C-45A9-1D69-9CEBC93BCE81}"/>
              </a:ext>
            </a:extLst>
          </p:cNvPr>
          <p:cNvSpPr>
            <a:spLocks noGrp="1"/>
          </p:cNvSpPr>
          <p:nvPr>
            <p:ph type="dt" sz="half" idx="10"/>
          </p:nvPr>
        </p:nvSpPr>
        <p:spPr/>
        <p:txBody>
          <a:bodyPr/>
          <a:lstStyle/>
          <a:p>
            <a:fld id="{5D60AAC6-FEAE-46AE-89F2-A961E102DC8F}" type="datetimeFigureOut">
              <a:rPr lang="en-US" smtClean="0"/>
              <a:t>2/28/2025</a:t>
            </a:fld>
            <a:endParaRPr lang="en-US" dirty="0"/>
          </a:p>
        </p:txBody>
      </p:sp>
      <p:sp>
        <p:nvSpPr>
          <p:cNvPr id="5" name="Footer Placeholder 4">
            <a:extLst>
              <a:ext uri="{FF2B5EF4-FFF2-40B4-BE49-F238E27FC236}">
                <a16:creationId xmlns:a16="http://schemas.microsoft.com/office/drawing/2014/main" id="{3DCF3844-4C3D-FD1D-20AF-8146E8E149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50197A-CA82-7BFA-87C6-877B5B7AD4BF}"/>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0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39F-98B4-F371-B98F-1DCD7B6B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C5103-8419-22AD-6455-7870A07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33DD3-507D-6933-35CA-3F1BA579AD2D}"/>
              </a:ext>
            </a:extLst>
          </p:cNvPr>
          <p:cNvSpPr>
            <a:spLocks noGrp="1"/>
          </p:cNvSpPr>
          <p:nvPr>
            <p:ph type="dt" sz="half" idx="10"/>
          </p:nvPr>
        </p:nvSpPr>
        <p:spPr/>
        <p:txBody>
          <a:bodyPr/>
          <a:lstStyle/>
          <a:p>
            <a:fld id="{5D60AAC6-FEAE-46AE-89F2-A961E102DC8F}" type="datetimeFigureOut">
              <a:rPr lang="en-US" smtClean="0"/>
              <a:t>2/28/2025</a:t>
            </a:fld>
            <a:endParaRPr lang="en-US" dirty="0"/>
          </a:p>
        </p:txBody>
      </p:sp>
      <p:sp>
        <p:nvSpPr>
          <p:cNvPr id="5" name="Footer Placeholder 4">
            <a:extLst>
              <a:ext uri="{FF2B5EF4-FFF2-40B4-BE49-F238E27FC236}">
                <a16:creationId xmlns:a16="http://schemas.microsoft.com/office/drawing/2014/main" id="{CAD5CC85-E60E-48F3-60F5-59800A506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DFE84E-B0C7-9B50-759D-ECE097EA8AC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784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F3B-0401-8977-3B5C-0946547A5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97B8-BA37-1A3A-DA53-13B8DC45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06B0D-D8EA-DADA-0990-C8DE6BBFA83C}"/>
              </a:ext>
            </a:extLst>
          </p:cNvPr>
          <p:cNvSpPr>
            <a:spLocks noGrp="1"/>
          </p:cNvSpPr>
          <p:nvPr>
            <p:ph type="dt" sz="half" idx="10"/>
          </p:nvPr>
        </p:nvSpPr>
        <p:spPr/>
        <p:txBody>
          <a:bodyPr/>
          <a:lstStyle/>
          <a:p>
            <a:fld id="{5D60AAC6-FEAE-46AE-89F2-A961E102DC8F}" type="datetimeFigureOut">
              <a:rPr lang="en-US" smtClean="0"/>
              <a:t>2/28/2025</a:t>
            </a:fld>
            <a:endParaRPr lang="en-US" dirty="0"/>
          </a:p>
        </p:txBody>
      </p:sp>
      <p:sp>
        <p:nvSpPr>
          <p:cNvPr id="5" name="Footer Placeholder 4">
            <a:extLst>
              <a:ext uri="{FF2B5EF4-FFF2-40B4-BE49-F238E27FC236}">
                <a16:creationId xmlns:a16="http://schemas.microsoft.com/office/drawing/2014/main" id="{040586AE-4F74-06F1-1D1B-06EBC477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B3537-0DA4-AA33-6C6E-3306145FA14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46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25DB-DD50-AF80-D446-D8C99EC11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BBEB-769D-58CE-3B2E-53175F425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25C07-6C8F-0626-6E05-A9CA8B905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34F16-035C-A45B-9293-F3F08DB50B4E}"/>
              </a:ext>
            </a:extLst>
          </p:cNvPr>
          <p:cNvSpPr>
            <a:spLocks noGrp="1"/>
          </p:cNvSpPr>
          <p:nvPr>
            <p:ph type="dt" sz="half" idx="10"/>
          </p:nvPr>
        </p:nvSpPr>
        <p:spPr/>
        <p:txBody>
          <a:bodyPr/>
          <a:lstStyle/>
          <a:p>
            <a:fld id="{5D60AAC6-FEAE-46AE-89F2-A961E102DC8F}" type="datetimeFigureOut">
              <a:rPr lang="en-US" smtClean="0"/>
              <a:t>2/28/2025</a:t>
            </a:fld>
            <a:endParaRPr lang="en-US" dirty="0"/>
          </a:p>
        </p:txBody>
      </p:sp>
      <p:sp>
        <p:nvSpPr>
          <p:cNvPr id="6" name="Footer Placeholder 5">
            <a:extLst>
              <a:ext uri="{FF2B5EF4-FFF2-40B4-BE49-F238E27FC236}">
                <a16:creationId xmlns:a16="http://schemas.microsoft.com/office/drawing/2014/main" id="{FA527D06-27A7-8760-40EE-971444768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0D696-774F-3AFD-E100-808783F94B68}"/>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0628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835-9987-CD00-2AB1-CBFCC2A42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E84F3-FDA3-BB0E-D266-014F8519A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2568D-3510-6D8E-0F3C-497FC037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3685-D251-26FD-D79F-859D845CF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A5848-F2B1-7812-1F93-C40BC613C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41DCD-3ED6-D903-6BFF-FDBDC66CD289}"/>
              </a:ext>
            </a:extLst>
          </p:cNvPr>
          <p:cNvSpPr>
            <a:spLocks noGrp="1"/>
          </p:cNvSpPr>
          <p:nvPr>
            <p:ph type="dt" sz="half" idx="10"/>
          </p:nvPr>
        </p:nvSpPr>
        <p:spPr/>
        <p:txBody>
          <a:bodyPr/>
          <a:lstStyle/>
          <a:p>
            <a:fld id="{5D60AAC6-FEAE-46AE-89F2-A961E102DC8F}" type="datetimeFigureOut">
              <a:rPr lang="en-US" smtClean="0"/>
              <a:t>2/28/2025</a:t>
            </a:fld>
            <a:endParaRPr lang="en-US" dirty="0"/>
          </a:p>
        </p:txBody>
      </p:sp>
      <p:sp>
        <p:nvSpPr>
          <p:cNvPr id="8" name="Footer Placeholder 7">
            <a:extLst>
              <a:ext uri="{FF2B5EF4-FFF2-40B4-BE49-F238E27FC236}">
                <a16:creationId xmlns:a16="http://schemas.microsoft.com/office/drawing/2014/main" id="{21221851-48BF-6C58-15EF-0618CD3687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8A2B40-D26B-5FC7-2DBD-281CDB6D93E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83982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0945-7749-825B-4D16-26CA4B728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24E4B-7044-A108-CFF0-01262BB789C0}"/>
              </a:ext>
            </a:extLst>
          </p:cNvPr>
          <p:cNvSpPr>
            <a:spLocks noGrp="1"/>
          </p:cNvSpPr>
          <p:nvPr>
            <p:ph type="dt" sz="half" idx="10"/>
          </p:nvPr>
        </p:nvSpPr>
        <p:spPr/>
        <p:txBody>
          <a:bodyPr/>
          <a:lstStyle/>
          <a:p>
            <a:fld id="{5D60AAC6-FEAE-46AE-89F2-A961E102DC8F}" type="datetimeFigureOut">
              <a:rPr lang="en-US" smtClean="0"/>
              <a:t>2/28/2025</a:t>
            </a:fld>
            <a:endParaRPr lang="en-US" dirty="0"/>
          </a:p>
        </p:txBody>
      </p:sp>
      <p:sp>
        <p:nvSpPr>
          <p:cNvPr id="4" name="Footer Placeholder 3">
            <a:extLst>
              <a:ext uri="{FF2B5EF4-FFF2-40B4-BE49-F238E27FC236}">
                <a16:creationId xmlns:a16="http://schemas.microsoft.com/office/drawing/2014/main" id="{820E2692-78D5-E3A3-823A-A406581EFC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106BAE-F574-D5F5-6995-1DD4DAA43276}"/>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607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6021D-52C5-2713-DF70-688ED16AFB2E}"/>
              </a:ext>
            </a:extLst>
          </p:cNvPr>
          <p:cNvSpPr>
            <a:spLocks noGrp="1"/>
          </p:cNvSpPr>
          <p:nvPr>
            <p:ph type="dt" sz="half" idx="10"/>
          </p:nvPr>
        </p:nvSpPr>
        <p:spPr/>
        <p:txBody>
          <a:bodyPr/>
          <a:lstStyle/>
          <a:p>
            <a:fld id="{5D60AAC6-FEAE-46AE-89F2-A961E102DC8F}" type="datetimeFigureOut">
              <a:rPr lang="en-US" smtClean="0"/>
              <a:t>2/28/2025</a:t>
            </a:fld>
            <a:endParaRPr lang="en-US" dirty="0"/>
          </a:p>
        </p:txBody>
      </p:sp>
      <p:sp>
        <p:nvSpPr>
          <p:cNvPr id="3" name="Footer Placeholder 2">
            <a:extLst>
              <a:ext uri="{FF2B5EF4-FFF2-40B4-BE49-F238E27FC236}">
                <a16:creationId xmlns:a16="http://schemas.microsoft.com/office/drawing/2014/main" id="{4FEA1EFE-CC50-426A-70AE-C224AE3756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DE5498-EF58-16B0-72BE-28808EA28FB3}"/>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5410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120-BBA6-A934-39A8-5590F8CA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09D40-EB4D-343D-2F23-D6A836ED5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0890-4269-7256-D54A-B68E087D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92D39-AAE0-01E1-EF99-1B7158D7F80F}"/>
              </a:ext>
            </a:extLst>
          </p:cNvPr>
          <p:cNvSpPr>
            <a:spLocks noGrp="1"/>
          </p:cNvSpPr>
          <p:nvPr>
            <p:ph type="dt" sz="half" idx="10"/>
          </p:nvPr>
        </p:nvSpPr>
        <p:spPr/>
        <p:txBody>
          <a:bodyPr/>
          <a:lstStyle/>
          <a:p>
            <a:fld id="{5D60AAC6-FEAE-46AE-89F2-A961E102DC8F}" type="datetimeFigureOut">
              <a:rPr lang="en-US" smtClean="0"/>
              <a:t>2/28/2025</a:t>
            </a:fld>
            <a:endParaRPr lang="en-US" dirty="0"/>
          </a:p>
        </p:txBody>
      </p:sp>
      <p:sp>
        <p:nvSpPr>
          <p:cNvPr id="6" name="Footer Placeholder 5">
            <a:extLst>
              <a:ext uri="{FF2B5EF4-FFF2-40B4-BE49-F238E27FC236}">
                <a16:creationId xmlns:a16="http://schemas.microsoft.com/office/drawing/2014/main" id="{C9163FA1-F3B3-1BB3-5A06-29531B8564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F4E267-69BB-7326-6C79-019BD76412B9}"/>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2834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BDB-BB5C-8E3B-4052-5C686D701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98A84-73FF-55EE-B0AA-0F3915452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C39C8D-572D-797C-291D-FD2E0BBF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598D-A9AC-9A3E-B6CA-9445F18A4A7E}"/>
              </a:ext>
            </a:extLst>
          </p:cNvPr>
          <p:cNvSpPr>
            <a:spLocks noGrp="1"/>
          </p:cNvSpPr>
          <p:nvPr>
            <p:ph type="dt" sz="half" idx="10"/>
          </p:nvPr>
        </p:nvSpPr>
        <p:spPr/>
        <p:txBody>
          <a:bodyPr/>
          <a:lstStyle/>
          <a:p>
            <a:fld id="{5D60AAC6-FEAE-46AE-89F2-A961E102DC8F}" type="datetimeFigureOut">
              <a:rPr lang="en-US" smtClean="0"/>
              <a:t>2/28/2025</a:t>
            </a:fld>
            <a:endParaRPr lang="en-US" dirty="0"/>
          </a:p>
        </p:txBody>
      </p:sp>
      <p:sp>
        <p:nvSpPr>
          <p:cNvPr id="6" name="Footer Placeholder 5">
            <a:extLst>
              <a:ext uri="{FF2B5EF4-FFF2-40B4-BE49-F238E27FC236}">
                <a16:creationId xmlns:a16="http://schemas.microsoft.com/office/drawing/2014/main" id="{502D93AD-D952-915D-6A63-0D0F5FC80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D6B51B-A72F-E69F-D1F4-6BE4FDBED904}"/>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311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E9074-4506-9E66-DD8B-A96F9291C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10772-528F-5D82-FA40-321CE843E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0087-852E-916B-F463-77100F83F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AAC6-FEAE-46AE-89F2-A961E102DC8F}" type="datetimeFigureOut">
              <a:rPr lang="en-US" smtClean="0"/>
              <a:t>2/28/2025</a:t>
            </a:fld>
            <a:endParaRPr lang="en-US" dirty="0"/>
          </a:p>
        </p:txBody>
      </p:sp>
      <p:sp>
        <p:nvSpPr>
          <p:cNvPr id="5" name="Footer Placeholder 4">
            <a:extLst>
              <a:ext uri="{FF2B5EF4-FFF2-40B4-BE49-F238E27FC236}">
                <a16:creationId xmlns:a16="http://schemas.microsoft.com/office/drawing/2014/main" id="{9255D554-1E46-E753-7B7B-0625B6CD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5BA300-33DD-0CCD-383B-7F2846CC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E0BC-542F-4338-BF23-C677BFF2976A}" type="slidenum">
              <a:rPr lang="en-US" smtClean="0"/>
              <a:t>‹#›</a:t>
            </a:fld>
            <a:endParaRPr lang="en-US" dirty="0"/>
          </a:p>
        </p:txBody>
      </p:sp>
    </p:spTree>
    <p:extLst>
      <p:ext uri="{BB962C8B-B14F-4D97-AF65-F5344CB8AC3E}">
        <p14:creationId xmlns:p14="http://schemas.microsoft.com/office/powerpoint/2010/main" val="317196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fchefs.org/olc" TargetMode="External"/><Relationship Id="rId2" Type="http://schemas.openxmlformats.org/officeDocument/2006/relationships/hyperlink" Target="http://www.acfchefs.org/"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acfchefs.org/io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fdc.nal.usda.gov/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7F9FA88-EFF3-3D21-E05E-AC57747F46C1}"/>
              </a:ext>
            </a:extLst>
          </p:cNvPr>
          <p:cNvGraphicFramePr>
            <a:graphicFrameLocks noChangeAspect="1"/>
          </p:cNvGraphicFramePr>
          <p:nvPr>
            <p:extLst>
              <p:ext uri="{D42A27DB-BD31-4B8C-83A1-F6EECF244321}">
                <p14:modId xmlns:p14="http://schemas.microsoft.com/office/powerpoint/2010/main" val="2040594885"/>
              </p:ext>
            </p:extLst>
          </p:nvPr>
        </p:nvGraphicFramePr>
        <p:xfrm>
          <a:off x="0" y="-1"/>
          <a:ext cx="12260424" cy="6896489"/>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5" name="Object 4">
                        <a:extLst>
                          <a:ext uri="{FF2B5EF4-FFF2-40B4-BE49-F238E27FC236}">
                            <a16:creationId xmlns:a16="http://schemas.microsoft.com/office/drawing/2014/main" id="{07F9FA88-EFF3-3D21-E05E-AC57747F46C1}"/>
                          </a:ext>
                        </a:extLst>
                      </p:cNvPr>
                      <p:cNvPicPr/>
                      <p:nvPr/>
                    </p:nvPicPr>
                    <p:blipFill>
                      <a:blip r:embed="rId3"/>
                      <a:stretch>
                        <a:fillRect/>
                      </a:stretch>
                    </p:blipFill>
                    <p:spPr>
                      <a:xfrm>
                        <a:off x="0" y="-1"/>
                        <a:ext cx="12260424" cy="6896489"/>
                      </a:xfrm>
                      <a:prstGeom prst="rect">
                        <a:avLst/>
                      </a:prstGeom>
                    </p:spPr>
                  </p:pic>
                </p:oleObj>
              </mc:Fallback>
            </mc:AlternateContent>
          </a:graphicData>
        </a:graphic>
      </p:graphicFrame>
    </p:spTree>
    <p:extLst>
      <p:ext uri="{BB962C8B-B14F-4D97-AF65-F5344CB8AC3E}">
        <p14:creationId xmlns:p14="http://schemas.microsoft.com/office/powerpoint/2010/main" val="29808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#1</a:t>
            </a:r>
          </a:p>
          <a:p>
            <a:endParaRPr lang="en-US" sz="2400" dirty="0"/>
          </a:p>
          <a:p>
            <a:r>
              <a:rPr lang="en-US" sz="2400" dirty="0"/>
              <a:t>Which Italian region is ‘nduja traditionally from and lends its name to the chili peppers used in its production?</a:t>
            </a:r>
          </a:p>
          <a:p>
            <a:endParaRPr lang="en-US" sz="2400" dirty="0"/>
          </a:p>
          <a:p>
            <a:pPr marL="342900" indent="-342900">
              <a:buAutoNum type="alphaUcPeriod"/>
            </a:pPr>
            <a:r>
              <a:rPr lang="en-US" sz="2400" dirty="0"/>
              <a:t>Padrón</a:t>
            </a:r>
          </a:p>
          <a:p>
            <a:pPr marL="342900" indent="-342900">
              <a:buAutoNum type="alphaUcPeriod"/>
            </a:pPr>
            <a:r>
              <a:rPr lang="en-US" sz="2400" dirty="0"/>
              <a:t>Calabria</a:t>
            </a:r>
          </a:p>
          <a:p>
            <a:pPr marL="342900" indent="-342900">
              <a:buAutoNum type="alphaUcPeriod"/>
            </a:pPr>
            <a:r>
              <a:rPr lang="en-US" sz="2400" dirty="0"/>
              <a:t>Pasilla</a:t>
            </a:r>
          </a:p>
          <a:p>
            <a:pPr marL="342900" indent="-342900">
              <a:buAutoNum type="alphaUcPeriod"/>
            </a:pPr>
            <a:r>
              <a:rPr lang="en-US" sz="2400" dirty="0"/>
              <a:t>Anaheim</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42E490D9-E768-28B2-E692-05C38C5970F5}"/>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pic>
        <p:nvPicPr>
          <p:cNvPr id="2" name="Picture 1">
            <a:extLst>
              <a:ext uri="{FF2B5EF4-FFF2-40B4-BE49-F238E27FC236}">
                <a16:creationId xmlns:a16="http://schemas.microsoft.com/office/drawing/2014/main" id="{829FBAB1-4358-B7FE-E8E0-E55C7519EB8D}"/>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1C66E1D8-9CA6-96E8-335B-255F3A3E49A0}"/>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Tree>
    <p:extLst>
      <p:ext uri="{BB962C8B-B14F-4D97-AF65-F5344CB8AC3E}">
        <p14:creationId xmlns:p14="http://schemas.microsoft.com/office/powerpoint/2010/main" val="2493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71086B28-EBE7-A5A3-A09E-E0389D13FD4B}"/>
              </a:ext>
            </a:extLst>
          </p:cNvPr>
          <p:cNvSpPr txBox="1"/>
          <p:nvPr/>
        </p:nvSpPr>
        <p:spPr>
          <a:xfrm>
            <a:off x="3375519" y="978474"/>
            <a:ext cx="8584163" cy="3416320"/>
          </a:xfrm>
          <a:prstGeom prst="rect">
            <a:avLst/>
          </a:prstGeom>
          <a:noFill/>
        </p:spPr>
        <p:txBody>
          <a:bodyPr wrap="square" rtlCol="0">
            <a:spAutoFit/>
          </a:bodyPr>
          <a:lstStyle/>
          <a:p>
            <a:r>
              <a:rPr lang="en-US" sz="2400" dirty="0"/>
              <a:t>Question #2</a:t>
            </a:r>
          </a:p>
          <a:p>
            <a:endParaRPr lang="en-US" sz="2400" dirty="0"/>
          </a:p>
          <a:p>
            <a:r>
              <a:rPr lang="en-US" sz="2400" dirty="0"/>
              <a:t>What compound in ‘nduja is known for its metabolism-boosting and anti-inflammatory properties?</a:t>
            </a:r>
          </a:p>
          <a:p>
            <a:endParaRPr lang="en-US" sz="2400" dirty="0"/>
          </a:p>
          <a:p>
            <a:pPr marL="342900" indent="-342900">
              <a:buAutoNum type="alphaUcPeriod"/>
            </a:pPr>
            <a:r>
              <a:rPr lang="en-US" sz="2400" dirty="0"/>
              <a:t>Allicin</a:t>
            </a:r>
          </a:p>
          <a:p>
            <a:pPr marL="342900" indent="-342900">
              <a:buAutoNum type="alphaUcPeriod"/>
            </a:pPr>
            <a:r>
              <a:rPr lang="en-US" sz="2400" dirty="0"/>
              <a:t>Omega-6 fatty acid</a:t>
            </a:r>
          </a:p>
          <a:p>
            <a:pPr marL="342900" indent="-342900">
              <a:buAutoNum type="alphaUcPeriod"/>
            </a:pPr>
            <a:r>
              <a:rPr lang="en-US" sz="2400" dirty="0"/>
              <a:t>Monounsaturated fat</a:t>
            </a:r>
          </a:p>
          <a:p>
            <a:pPr marL="342900" indent="-342900">
              <a:buAutoNum type="alphaUcPeriod"/>
            </a:pPr>
            <a:r>
              <a:rPr lang="en-US" sz="2400" dirty="0"/>
              <a:t>Capsaicin</a:t>
            </a:r>
          </a:p>
        </p:txBody>
      </p:sp>
      <p:sp>
        <p:nvSpPr>
          <p:cNvPr id="6" name="TextBox 5">
            <a:extLst>
              <a:ext uri="{FF2B5EF4-FFF2-40B4-BE49-F238E27FC236}">
                <a16:creationId xmlns:a16="http://schemas.microsoft.com/office/drawing/2014/main" id="{0A4BADC1-4C78-73BD-4C47-218C7BFC6418}"/>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pic>
        <p:nvPicPr>
          <p:cNvPr id="5" name="Picture 4">
            <a:extLst>
              <a:ext uri="{FF2B5EF4-FFF2-40B4-BE49-F238E27FC236}">
                <a16:creationId xmlns:a16="http://schemas.microsoft.com/office/drawing/2014/main" id="{BE0DFA94-7530-2C00-20F7-D77A27E5014D}"/>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0ACF1331-D4DA-4AF8-F3BC-963A745893F8}"/>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Tree>
    <p:extLst>
      <p:ext uri="{BB962C8B-B14F-4D97-AF65-F5344CB8AC3E}">
        <p14:creationId xmlns:p14="http://schemas.microsoft.com/office/powerpoint/2010/main" val="3872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A3120E3D-0402-B90B-7362-A4D8C899F342}"/>
              </a:ext>
            </a:extLst>
          </p:cNvPr>
          <p:cNvSpPr txBox="1"/>
          <p:nvPr/>
        </p:nvSpPr>
        <p:spPr>
          <a:xfrm>
            <a:off x="3375519" y="978474"/>
            <a:ext cx="8584163" cy="2677656"/>
          </a:xfrm>
          <a:prstGeom prst="rect">
            <a:avLst/>
          </a:prstGeom>
          <a:noFill/>
        </p:spPr>
        <p:txBody>
          <a:bodyPr wrap="square" rtlCol="0">
            <a:spAutoFit/>
          </a:bodyPr>
          <a:lstStyle/>
          <a:p>
            <a:r>
              <a:rPr lang="en-US" sz="2400" dirty="0"/>
              <a:t>Question #3</a:t>
            </a:r>
          </a:p>
          <a:p>
            <a:endParaRPr lang="en-US" sz="2400" dirty="0"/>
          </a:p>
          <a:p>
            <a:r>
              <a:rPr lang="en-US" sz="2400" dirty="0"/>
              <a:t>The fermentation process in traditional ‘nduja promotes good gut bacteria, enhancing digestion and immune function.</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6" name="TextBox 5">
            <a:extLst>
              <a:ext uri="{FF2B5EF4-FFF2-40B4-BE49-F238E27FC236}">
                <a16:creationId xmlns:a16="http://schemas.microsoft.com/office/drawing/2014/main" id="{7DCB58E1-8E7D-935E-9802-1C551CCD0B83}"/>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pic>
        <p:nvPicPr>
          <p:cNvPr id="5" name="Picture 4">
            <a:extLst>
              <a:ext uri="{FF2B5EF4-FFF2-40B4-BE49-F238E27FC236}">
                <a16:creationId xmlns:a16="http://schemas.microsoft.com/office/drawing/2014/main" id="{2B6838AC-7485-DEF8-C0E4-F2740EA64376}"/>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8D60B5E8-AD46-5ACD-6573-63B734A95512}"/>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Tree>
    <p:extLst>
      <p:ext uri="{BB962C8B-B14F-4D97-AF65-F5344CB8AC3E}">
        <p14:creationId xmlns:p14="http://schemas.microsoft.com/office/powerpoint/2010/main" val="35412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C3AA4F5-787C-6B0D-3EB2-E4EF963E9332}"/>
              </a:ext>
            </a:extLst>
          </p:cNvPr>
          <p:cNvSpPr txBox="1"/>
          <p:nvPr/>
        </p:nvSpPr>
        <p:spPr>
          <a:xfrm>
            <a:off x="3375519" y="978474"/>
            <a:ext cx="8584163" cy="3416320"/>
          </a:xfrm>
          <a:prstGeom prst="rect">
            <a:avLst/>
          </a:prstGeom>
          <a:noFill/>
        </p:spPr>
        <p:txBody>
          <a:bodyPr wrap="square" rtlCol="0">
            <a:spAutoFit/>
          </a:bodyPr>
          <a:lstStyle/>
          <a:p>
            <a:r>
              <a:rPr lang="en-US" sz="2400" dirty="0"/>
              <a:t>Question #4</a:t>
            </a:r>
          </a:p>
          <a:p>
            <a:endParaRPr lang="en-US" sz="2400" dirty="0"/>
          </a:p>
          <a:p>
            <a:r>
              <a:rPr lang="en-US" sz="2400" dirty="0"/>
              <a:t>Which ‘nduja variety has a protected designation of origin (DOP) status?</a:t>
            </a:r>
          </a:p>
          <a:p>
            <a:endParaRPr lang="en-US" sz="2400" dirty="0"/>
          </a:p>
          <a:p>
            <a:pPr marL="342900" indent="-342900">
              <a:buAutoNum type="alphaUcPeriod"/>
            </a:pPr>
            <a:r>
              <a:rPr lang="en-US" sz="2400" dirty="0"/>
              <a:t>Sila ‘Nduja</a:t>
            </a:r>
          </a:p>
          <a:p>
            <a:pPr marL="342900" indent="-342900">
              <a:buAutoNum type="alphaUcPeriod"/>
            </a:pPr>
            <a:r>
              <a:rPr lang="en-US" sz="2400" dirty="0"/>
              <a:t>Smoked ‘Nduja</a:t>
            </a:r>
          </a:p>
          <a:p>
            <a:pPr marL="342900" indent="-342900">
              <a:buAutoNum type="alphaUcPeriod"/>
            </a:pPr>
            <a:r>
              <a:rPr lang="en-US" sz="2400" dirty="0"/>
              <a:t>Spilinga ‘Nduja</a:t>
            </a:r>
          </a:p>
          <a:p>
            <a:pPr marL="342900" indent="-342900">
              <a:buAutoNum type="alphaUcPeriod"/>
            </a:pPr>
            <a:r>
              <a:rPr lang="en-US" sz="2400" dirty="0"/>
              <a:t>Aspromonte ‘Nduja</a:t>
            </a:r>
          </a:p>
        </p:txBody>
      </p:sp>
      <p:sp>
        <p:nvSpPr>
          <p:cNvPr id="6" name="TextBox 5">
            <a:extLst>
              <a:ext uri="{FF2B5EF4-FFF2-40B4-BE49-F238E27FC236}">
                <a16:creationId xmlns:a16="http://schemas.microsoft.com/office/drawing/2014/main" id="{D96D377C-94CB-521A-92CA-59362522871B}"/>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pic>
        <p:nvPicPr>
          <p:cNvPr id="5" name="Picture 4">
            <a:extLst>
              <a:ext uri="{FF2B5EF4-FFF2-40B4-BE49-F238E27FC236}">
                <a16:creationId xmlns:a16="http://schemas.microsoft.com/office/drawing/2014/main" id="{9E1242A9-C0B2-EB12-EB5D-6F908848B6B3}"/>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DE88B25F-8E9A-E4BC-8DB0-D69DBC16BAE9}"/>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Tree>
    <p:extLst>
      <p:ext uri="{BB962C8B-B14F-4D97-AF65-F5344CB8AC3E}">
        <p14:creationId xmlns:p14="http://schemas.microsoft.com/office/powerpoint/2010/main" val="25244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a:extLst>
            <a:ext uri="{FF2B5EF4-FFF2-40B4-BE49-F238E27FC236}">
              <a16:creationId xmlns:a16="http://schemas.microsoft.com/office/drawing/2014/main" id="{0F656643-4F2E-97C8-D063-2591FF2F406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BD200B0-DF6E-9F61-FFC9-385452E3F0DE}"/>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1E3148A-7B5D-A2B0-A1AE-D4811E68EF0C}"/>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0AC663-7E8F-AD03-F76E-679A69A561A5}"/>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99891F0F-6AD9-F80B-E1F2-91AECF445CAB}"/>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0417297A-94A5-0BA5-8BE2-5D1E8498BFB5}"/>
              </a:ext>
            </a:extLst>
          </p:cNvPr>
          <p:cNvSpPr txBox="1"/>
          <p:nvPr/>
        </p:nvSpPr>
        <p:spPr>
          <a:xfrm>
            <a:off x="3375519" y="986495"/>
            <a:ext cx="8584163"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Question #5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2400" dirty="0"/>
              <a:t>How does Sila ‘Nduja differ from other varieties?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buAutoNum type="alphaUcPeriod"/>
            </a:pPr>
            <a:r>
              <a:rPr lang="en-US" sz="2400" dirty="0"/>
              <a:t>It has a milder spice level and a creamier texture</a:t>
            </a:r>
          </a:p>
          <a:p>
            <a:pPr marL="342900" indent="-342900">
              <a:buAutoNum type="alphaUcPeriod"/>
            </a:pPr>
            <a:r>
              <a:rPr lang="en-US" sz="2400" dirty="0"/>
              <a:t>It has a firmer texture and a smokier taste</a:t>
            </a:r>
          </a:p>
          <a:p>
            <a:pPr marL="342900" indent="-342900">
              <a:buAutoNum type="alphaUcPeriod"/>
            </a:pPr>
            <a:r>
              <a:rPr lang="en-US" sz="2400" dirty="0"/>
              <a:t>It is aged with added wine for sweetness</a:t>
            </a:r>
          </a:p>
          <a:p>
            <a:pPr marL="342900" indent="-342900">
              <a:buAutoNum type="alphaUcPeriod"/>
            </a:pPr>
            <a:r>
              <a:rPr lang="en-US" sz="2400" dirty="0"/>
              <a:t>It contains no Calabrian chili peppers</a:t>
            </a:r>
          </a:p>
        </p:txBody>
      </p:sp>
      <p:sp>
        <p:nvSpPr>
          <p:cNvPr id="6" name="TextBox 5">
            <a:extLst>
              <a:ext uri="{FF2B5EF4-FFF2-40B4-BE49-F238E27FC236}">
                <a16:creationId xmlns:a16="http://schemas.microsoft.com/office/drawing/2014/main" id="{D3096F4E-9BB1-5DDA-A168-47B963589AE0}"/>
              </a:ext>
            </a:extLst>
          </p:cNvPr>
          <p:cNvSpPr txBox="1"/>
          <p:nvPr/>
        </p:nvSpPr>
        <p:spPr>
          <a:xfrm>
            <a:off x="5150069" y="6218080"/>
            <a:ext cx="17861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MARCH 2025</a:t>
            </a:r>
          </a:p>
        </p:txBody>
      </p:sp>
      <p:pic>
        <p:nvPicPr>
          <p:cNvPr id="5" name="Picture 4">
            <a:extLst>
              <a:ext uri="{FF2B5EF4-FFF2-40B4-BE49-F238E27FC236}">
                <a16:creationId xmlns:a16="http://schemas.microsoft.com/office/drawing/2014/main" id="{73E9C872-6497-300E-87F9-2F939C9299F9}"/>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D6770C23-03CE-1163-3220-762CE3525248}"/>
              </a:ext>
            </a:extLst>
          </p:cNvPr>
          <p:cNvSpPr txBox="1"/>
          <p:nvPr/>
        </p:nvSpPr>
        <p:spPr>
          <a:xfrm>
            <a:off x="11012906" y="6218080"/>
            <a:ext cx="902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‘NDUJA</a:t>
            </a:r>
          </a:p>
        </p:txBody>
      </p:sp>
    </p:spTree>
    <p:extLst>
      <p:ext uri="{BB962C8B-B14F-4D97-AF65-F5344CB8AC3E}">
        <p14:creationId xmlns:p14="http://schemas.microsoft.com/office/powerpoint/2010/main" val="192123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31F342D-9938-CDC4-B32C-EF0C6AF079FC}"/>
              </a:ext>
            </a:extLst>
          </p:cNvPr>
          <p:cNvSpPr txBox="1"/>
          <p:nvPr/>
        </p:nvSpPr>
        <p:spPr>
          <a:xfrm>
            <a:off x="3375519" y="978474"/>
            <a:ext cx="8584163" cy="3046988"/>
          </a:xfrm>
          <a:prstGeom prst="rect">
            <a:avLst/>
          </a:prstGeom>
          <a:noFill/>
        </p:spPr>
        <p:txBody>
          <a:bodyPr wrap="square" rtlCol="0">
            <a:spAutoFit/>
          </a:bodyPr>
          <a:lstStyle/>
          <a:p>
            <a:r>
              <a:rPr lang="en-US" sz="2400" dirty="0"/>
              <a:t>Question #6</a:t>
            </a:r>
          </a:p>
          <a:p>
            <a:endParaRPr lang="en-US" sz="2400" dirty="0"/>
          </a:p>
          <a:p>
            <a:r>
              <a:rPr lang="en-US" sz="2400" dirty="0"/>
              <a:t>How should you store ‘nduja for the longest shelf life?</a:t>
            </a:r>
          </a:p>
          <a:p>
            <a:endParaRPr lang="en-US" sz="2400" dirty="0"/>
          </a:p>
          <a:p>
            <a:pPr marL="342900" indent="-342900">
              <a:buAutoNum type="alphaUcPeriod"/>
            </a:pPr>
            <a:r>
              <a:rPr lang="en-US" sz="2400" dirty="0"/>
              <a:t>In a jar at room temperature</a:t>
            </a:r>
          </a:p>
          <a:p>
            <a:pPr marL="342900" indent="-342900">
              <a:buAutoNum type="alphaUcPeriod"/>
            </a:pPr>
            <a:r>
              <a:rPr lang="en-US" sz="2400" dirty="0"/>
              <a:t>In the refrigerator at 35–40°F</a:t>
            </a:r>
          </a:p>
          <a:p>
            <a:pPr marL="342900" indent="-342900">
              <a:buAutoNum type="alphaUcPeriod"/>
            </a:pPr>
            <a:r>
              <a:rPr lang="en-US" sz="2400" dirty="0"/>
              <a:t>Wrapped in plastic and foil in the freezer</a:t>
            </a:r>
          </a:p>
          <a:p>
            <a:pPr marL="342900" indent="-342900">
              <a:buAutoNum type="alphaUcPeriod"/>
            </a:pPr>
            <a:r>
              <a:rPr lang="en-US" sz="2400" dirty="0"/>
              <a:t>On the counter, warmed by sunlight</a:t>
            </a:r>
          </a:p>
        </p:txBody>
      </p:sp>
      <p:sp>
        <p:nvSpPr>
          <p:cNvPr id="6" name="TextBox 5">
            <a:extLst>
              <a:ext uri="{FF2B5EF4-FFF2-40B4-BE49-F238E27FC236}">
                <a16:creationId xmlns:a16="http://schemas.microsoft.com/office/drawing/2014/main" id="{2D563A5B-0064-3CE0-79E9-6493ECBF3B25}"/>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pic>
        <p:nvPicPr>
          <p:cNvPr id="5" name="Picture 4">
            <a:extLst>
              <a:ext uri="{FF2B5EF4-FFF2-40B4-BE49-F238E27FC236}">
                <a16:creationId xmlns:a16="http://schemas.microsoft.com/office/drawing/2014/main" id="{BBD47D78-F9EE-7FA5-7F78-33AAA576E2A8}"/>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98ADC9FA-8B20-64AA-1A46-CAB3CB002DCE}"/>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Tree>
    <p:extLst>
      <p:ext uri="{BB962C8B-B14F-4D97-AF65-F5344CB8AC3E}">
        <p14:creationId xmlns:p14="http://schemas.microsoft.com/office/powerpoint/2010/main" val="30196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DD098FC-D8F6-8E78-ADAF-69081F4FB6DF}"/>
              </a:ext>
            </a:extLst>
          </p:cNvPr>
          <p:cNvSpPr txBox="1"/>
          <p:nvPr/>
        </p:nvSpPr>
        <p:spPr>
          <a:xfrm>
            <a:off x="3375519" y="978474"/>
            <a:ext cx="8584163" cy="3046988"/>
          </a:xfrm>
          <a:prstGeom prst="rect">
            <a:avLst/>
          </a:prstGeom>
          <a:noFill/>
        </p:spPr>
        <p:txBody>
          <a:bodyPr wrap="square" rtlCol="0">
            <a:spAutoFit/>
          </a:bodyPr>
          <a:lstStyle/>
          <a:p>
            <a:r>
              <a:rPr lang="en-US" sz="2400" dirty="0"/>
              <a:t>Question #7</a:t>
            </a:r>
          </a:p>
          <a:p>
            <a:endParaRPr lang="en-US" sz="2400" dirty="0"/>
          </a:p>
          <a:p>
            <a:r>
              <a:rPr lang="en-US" sz="2400" dirty="0"/>
              <a:t>What is a sign that ‘nduja has spoiled?</a:t>
            </a:r>
          </a:p>
          <a:p>
            <a:endParaRPr lang="en-US" sz="2400" dirty="0"/>
          </a:p>
          <a:p>
            <a:pPr marL="342900" indent="-342900">
              <a:buAutoNum type="alphaUcPeriod"/>
            </a:pPr>
            <a:r>
              <a:rPr lang="en-US" sz="2400" dirty="0"/>
              <a:t>Slight darkening of color</a:t>
            </a:r>
          </a:p>
          <a:p>
            <a:pPr marL="342900" indent="-342900">
              <a:buAutoNum type="alphaUcPeriod"/>
            </a:pPr>
            <a:r>
              <a:rPr lang="en-US" sz="2400" dirty="0"/>
              <a:t>White mold on its natural casing</a:t>
            </a:r>
          </a:p>
          <a:p>
            <a:pPr marL="342900" indent="-342900">
              <a:buAutoNum type="alphaUcPeriod"/>
            </a:pPr>
            <a:r>
              <a:rPr lang="en-US" sz="2400" dirty="0"/>
              <a:t>A strong, sour smell</a:t>
            </a:r>
          </a:p>
          <a:p>
            <a:pPr marL="342900" indent="-342900">
              <a:buAutoNum type="alphaUcPeriod"/>
            </a:pPr>
            <a:r>
              <a:rPr lang="en-US" sz="2400" dirty="0"/>
              <a:t>A soft, spreadable texture</a:t>
            </a:r>
          </a:p>
        </p:txBody>
      </p:sp>
      <p:sp>
        <p:nvSpPr>
          <p:cNvPr id="6" name="TextBox 5">
            <a:extLst>
              <a:ext uri="{FF2B5EF4-FFF2-40B4-BE49-F238E27FC236}">
                <a16:creationId xmlns:a16="http://schemas.microsoft.com/office/drawing/2014/main" id="{31B0E4B4-8995-CD63-4E98-E2D9A92C8DE3}"/>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pic>
        <p:nvPicPr>
          <p:cNvPr id="5" name="Picture 4">
            <a:extLst>
              <a:ext uri="{FF2B5EF4-FFF2-40B4-BE49-F238E27FC236}">
                <a16:creationId xmlns:a16="http://schemas.microsoft.com/office/drawing/2014/main" id="{6A6258B4-DBF0-AB91-266F-1A209BB15C84}"/>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7632A297-6FAF-352B-BFC2-11607CEB7962}"/>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Tree>
    <p:extLst>
      <p:ext uri="{BB962C8B-B14F-4D97-AF65-F5344CB8AC3E}">
        <p14:creationId xmlns:p14="http://schemas.microsoft.com/office/powerpoint/2010/main" val="22745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D102BD60-B7BF-056E-62DD-52E359B3436D}"/>
              </a:ext>
            </a:extLst>
          </p:cNvPr>
          <p:cNvSpPr txBox="1"/>
          <p:nvPr/>
        </p:nvSpPr>
        <p:spPr>
          <a:xfrm>
            <a:off x="3375519" y="978474"/>
            <a:ext cx="8584163" cy="2308324"/>
          </a:xfrm>
          <a:prstGeom prst="rect">
            <a:avLst/>
          </a:prstGeom>
          <a:noFill/>
        </p:spPr>
        <p:txBody>
          <a:bodyPr wrap="square" rtlCol="0">
            <a:spAutoFit/>
          </a:bodyPr>
          <a:lstStyle/>
          <a:p>
            <a:r>
              <a:rPr lang="en-US" sz="2400" dirty="0"/>
              <a:t>Question #8</a:t>
            </a:r>
          </a:p>
          <a:p>
            <a:endParaRPr lang="en-US" sz="2400" dirty="0"/>
          </a:p>
          <a:p>
            <a:r>
              <a:rPr lang="en-US" sz="2400" dirty="0"/>
              <a:t>‘Nduja is best used cold, as heating it diminishes its flavor.</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6" name="TextBox 5">
            <a:extLst>
              <a:ext uri="{FF2B5EF4-FFF2-40B4-BE49-F238E27FC236}">
                <a16:creationId xmlns:a16="http://schemas.microsoft.com/office/drawing/2014/main" id="{DDC04F34-63D5-A4DE-7BA5-025F9FB348C2}"/>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pic>
        <p:nvPicPr>
          <p:cNvPr id="5" name="Picture 4">
            <a:extLst>
              <a:ext uri="{FF2B5EF4-FFF2-40B4-BE49-F238E27FC236}">
                <a16:creationId xmlns:a16="http://schemas.microsoft.com/office/drawing/2014/main" id="{95B9976B-30C3-89DF-2331-EBA03F2AF2CC}"/>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818B652E-2560-2FE9-B494-EE2525B29DD9}"/>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Tree>
    <p:extLst>
      <p:ext uri="{BB962C8B-B14F-4D97-AF65-F5344CB8AC3E}">
        <p14:creationId xmlns:p14="http://schemas.microsoft.com/office/powerpoint/2010/main" val="4750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a:extLst>
            <a:ext uri="{FF2B5EF4-FFF2-40B4-BE49-F238E27FC236}">
              <a16:creationId xmlns:a16="http://schemas.microsoft.com/office/drawing/2014/main" id="{18ACBB83-341F-7D0C-31A7-9AAD84AD6B2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BCBCFD0-8D80-D362-B6E0-708E41CC3C5A}"/>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063E7F7-44FF-7480-79B2-8398CA47A85D}"/>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560145A-7A2D-A6AF-AC78-34DB81498F7E}"/>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55726F3F-E02F-AEDA-2EB1-E36882FEE919}"/>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32072B2E-3073-D9DA-EA5A-B0083028C579}"/>
              </a:ext>
            </a:extLst>
          </p:cNvPr>
          <p:cNvSpPr txBox="1"/>
          <p:nvPr/>
        </p:nvSpPr>
        <p:spPr>
          <a:xfrm>
            <a:off x="3375519" y="978474"/>
            <a:ext cx="8584163"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Question #</a:t>
            </a:r>
            <a:r>
              <a:rPr lang="en-US" sz="2400" dirty="0">
                <a:solidFill>
                  <a:prstClr val="black"/>
                </a:solidFill>
                <a:latin typeface="Calibri" panose="020F0502020204030204"/>
              </a:rPr>
              <a:t>9</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2400" dirty="0"/>
              <a:t>Traditionally, how was ‘nduja aged to develop its complex flavor?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Wrapped in cheesecloth</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lang="en-US" sz="2400" dirty="0">
                <a:solidFill>
                  <a:prstClr val="black"/>
                </a:solidFill>
                <a:latin typeface="Calibri" panose="020F0502020204030204"/>
              </a:rPr>
              <a:t>In an underground cellar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lang="en-US" sz="2400" dirty="0">
                <a:solidFill>
                  <a:prstClr val="black"/>
                </a:solidFill>
                <a:latin typeface="Calibri" panose="020F0502020204030204"/>
              </a:rPr>
              <a:t>In a wooden barrel</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a pig’s stomach casing</a:t>
            </a:r>
          </a:p>
        </p:txBody>
      </p:sp>
      <p:sp>
        <p:nvSpPr>
          <p:cNvPr id="6" name="TextBox 5">
            <a:extLst>
              <a:ext uri="{FF2B5EF4-FFF2-40B4-BE49-F238E27FC236}">
                <a16:creationId xmlns:a16="http://schemas.microsoft.com/office/drawing/2014/main" id="{63EBCBC5-8A50-6500-B92B-2455A3AAD147}"/>
              </a:ext>
            </a:extLst>
          </p:cNvPr>
          <p:cNvSpPr txBox="1"/>
          <p:nvPr/>
        </p:nvSpPr>
        <p:spPr>
          <a:xfrm>
            <a:off x="5150069" y="6218080"/>
            <a:ext cx="17861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MARCH 2025</a:t>
            </a:r>
          </a:p>
        </p:txBody>
      </p:sp>
      <p:pic>
        <p:nvPicPr>
          <p:cNvPr id="5" name="Picture 4">
            <a:extLst>
              <a:ext uri="{FF2B5EF4-FFF2-40B4-BE49-F238E27FC236}">
                <a16:creationId xmlns:a16="http://schemas.microsoft.com/office/drawing/2014/main" id="{3EB660A4-9F4A-A65F-4D20-E88808A589D4}"/>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DD2ED3D9-9DFD-1EC8-BE15-59672CE52512}"/>
              </a:ext>
            </a:extLst>
          </p:cNvPr>
          <p:cNvSpPr txBox="1"/>
          <p:nvPr/>
        </p:nvSpPr>
        <p:spPr>
          <a:xfrm>
            <a:off x="11012906" y="6218080"/>
            <a:ext cx="902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‘NDUJA</a:t>
            </a:r>
          </a:p>
        </p:txBody>
      </p:sp>
    </p:spTree>
    <p:extLst>
      <p:ext uri="{BB962C8B-B14F-4D97-AF65-F5344CB8AC3E}">
        <p14:creationId xmlns:p14="http://schemas.microsoft.com/office/powerpoint/2010/main" val="7852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a:extLst>
            <a:ext uri="{FF2B5EF4-FFF2-40B4-BE49-F238E27FC236}">
              <a16:creationId xmlns:a16="http://schemas.microsoft.com/office/drawing/2014/main" id="{0E69D9DE-5C79-6094-456A-8F5016FF29F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070D57D-B14F-B1D2-B1FE-8B8AB73EA3BC}"/>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006FC72-5DE5-0D5C-D44A-19596157D269}"/>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E7DD23E-C0A9-51E6-17D6-0863C04E947F}"/>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223298F4-D0F4-F122-49A4-442C59B50E41}"/>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DB87D396-D145-7F3C-9DC5-3972A56B442E}"/>
              </a:ext>
            </a:extLst>
          </p:cNvPr>
          <p:cNvSpPr txBox="1"/>
          <p:nvPr/>
        </p:nvSpPr>
        <p:spPr>
          <a:xfrm>
            <a:off x="3375519" y="970453"/>
            <a:ext cx="8584163"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Question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2400" dirty="0"/>
              <a:t>How should the eggs be cooked in the Spicy ‘Nduja Shakshuka?</a:t>
            </a:r>
          </a:p>
          <a:p>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buAutoNum type="alphaUcPeriod"/>
            </a:pPr>
            <a:r>
              <a:rPr lang="en-US" sz="2400" dirty="0"/>
              <a:t>Fully scrambled into the sauce</a:t>
            </a:r>
          </a:p>
          <a:p>
            <a:pPr marL="342900" indent="-342900">
              <a:buAutoNum type="alphaUcPeriod"/>
            </a:pPr>
            <a:r>
              <a:rPr lang="en-US" sz="2400" dirty="0"/>
              <a:t>Boiled separately and added before serving</a:t>
            </a:r>
          </a:p>
          <a:p>
            <a:pPr marL="342900" indent="-342900">
              <a:buAutoNum type="alphaUcPeriod"/>
            </a:pPr>
            <a:r>
              <a:rPr lang="en-US" sz="2400" dirty="0"/>
              <a:t>Poached in the sauce with runny yolks</a:t>
            </a:r>
          </a:p>
          <a:p>
            <a:pPr marL="342900" indent="-342900">
              <a:buAutoNum type="alphaUcPeriod"/>
            </a:pPr>
            <a:r>
              <a:rPr lang="en-US" sz="2400" dirty="0"/>
              <a:t>Fried and placed on top after cooking the sauce</a:t>
            </a:r>
          </a:p>
        </p:txBody>
      </p:sp>
      <p:sp>
        <p:nvSpPr>
          <p:cNvPr id="6" name="TextBox 5">
            <a:extLst>
              <a:ext uri="{FF2B5EF4-FFF2-40B4-BE49-F238E27FC236}">
                <a16:creationId xmlns:a16="http://schemas.microsoft.com/office/drawing/2014/main" id="{2EE2F2D3-6EB9-63E2-D0E5-5FB21E25DD84}"/>
              </a:ext>
            </a:extLst>
          </p:cNvPr>
          <p:cNvSpPr txBox="1"/>
          <p:nvPr/>
        </p:nvSpPr>
        <p:spPr>
          <a:xfrm>
            <a:off x="5150069" y="6218080"/>
            <a:ext cx="17861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MARCH 2025</a:t>
            </a:r>
          </a:p>
        </p:txBody>
      </p:sp>
      <p:pic>
        <p:nvPicPr>
          <p:cNvPr id="5" name="Picture 4">
            <a:extLst>
              <a:ext uri="{FF2B5EF4-FFF2-40B4-BE49-F238E27FC236}">
                <a16:creationId xmlns:a16="http://schemas.microsoft.com/office/drawing/2014/main" id="{2A495EE5-B58E-B240-B23E-19D9DAE1E755}"/>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DB582A50-65E2-A12A-DCAB-E16ED3002683}"/>
              </a:ext>
            </a:extLst>
          </p:cNvPr>
          <p:cNvSpPr txBox="1"/>
          <p:nvPr/>
        </p:nvSpPr>
        <p:spPr>
          <a:xfrm>
            <a:off x="11012906" y="6218080"/>
            <a:ext cx="902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‘NDUJA</a:t>
            </a:r>
          </a:p>
        </p:txBody>
      </p:sp>
    </p:spTree>
    <p:extLst>
      <p:ext uri="{BB962C8B-B14F-4D97-AF65-F5344CB8AC3E}">
        <p14:creationId xmlns:p14="http://schemas.microsoft.com/office/powerpoint/2010/main" val="192412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1020678"/>
            <a:ext cx="8584163" cy="4401205"/>
          </a:xfrm>
          <a:prstGeom prst="rect">
            <a:avLst/>
          </a:prstGeom>
          <a:noFill/>
        </p:spPr>
        <p:txBody>
          <a:bodyPr wrap="square" rtlCol="0">
            <a:spAutoFit/>
          </a:bodyPr>
          <a:lstStyle/>
          <a:p>
            <a:r>
              <a:rPr lang="en-US" sz="1400" dirty="0"/>
              <a:t>Known for its bold heat and rich, creamy texture, ‘nduja (en-DOO-yah) is a pork salami from the Calabria region of Southern Italy. Closely linked to Calabria’s history of resourcefulness and hardship experienced in the early 19</a:t>
            </a:r>
            <a:r>
              <a:rPr lang="en-US" sz="1400" baseline="30000" dirty="0"/>
              <a:t>th</a:t>
            </a:r>
            <a:r>
              <a:rPr lang="en-US" sz="1400" dirty="0"/>
              <a:t> century, ‘nduja is said to have been influenced by France’s andouille sausage introduced in the Napoleonic era. However, unlike andouille, a firm, smoked sausage, 'nduja remains soft, spreadable, and intensely flavorful, setting it apart as a unique staple of Calabrian cuisine.</a:t>
            </a:r>
          </a:p>
          <a:p>
            <a:endParaRPr lang="en-US" sz="1400" dirty="0"/>
          </a:p>
          <a:p>
            <a:r>
              <a:rPr lang="en-US" sz="1400" dirty="0"/>
              <a:t>Historically, 'nduja was considered a "poor man's food", as it was made using less desirable pork cuts such as pork jowl, belly, and shoulder, blended with an abundance of spicy Calabrian chili peppers to preserve the meat and add bold flavor. Over time, this rustic, peasant food became a prized part of Calabrian cuisine, gaining recognition both in Italy and internationally for its versatility in cooking, often used to enhance pastas, pizzas, and even seafood dishes.</a:t>
            </a:r>
          </a:p>
          <a:p>
            <a:endParaRPr lang="en-US" sz="1400" dirty="0"/>
          </a:p>
          <a:p>
            <a:r>
              <a:rPr lang="en-US" sz="1400" dirty="0"/>
              <a:t>Authentic 'nduja is still produced using traditional methods in Calabria. The process starts with selecting pork fat and lean cuts, which are finely ground and mixed with Calabrian chili peppers, giving 'nduja its signature red color and intense heat. The mixture is then stuffed into natural casings, fermented, sometimes lightly smoked, and aged for several weeks to months to develop its deep, complex flavors.</a:t>
            </a:r>
          </a:p>
          <a:p>
            <a:endParaRPr lang="en-US" sz="1400" dirty="0"/>
          </a:p>
          <a:p>
            <a:r>
              <a:rPr lang="en-US" sz="1400" dirty="0"/>
              <a:t>The rise of Italian artisan charcuterie and the growing appreciation for bold, spicy flavors have propelled it into the spotlight, making it a must-try ingredient for food lovers. Whether used traditionally or in modern cuisine, 'nduja remains a symbol of Calabria’s rich culinary heritage.</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ALL ABOUT ‘NDUJA</a:t>
            </a:r>
          </a:p>
        </p:txBody>
      </p:sp>
      <p:sp>
        <p:nvSpPr>
          <p:cNvPr id="7" name="TextBox 6">
            <a:extLst>
              <a:ext uri="{FF2B5EF4-FFF2-40B4-BE49-F238E27FC236}">
                <a16:creationId xmlns:a16="http://schemas.microsoft.com/office/drawing/2014/main" id="{87851EF7-3EDA-2BF5-2909-BA521D546369}"/>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sp>
        <p:nvSpPr>
          <p:cNvPr id="9" name="TextBox 8">
            <a:extLst>
              <a:ext uri="{FF2B5EF4-FFF2-40B4-BE49-F238E27FC236}">
                <a16:creationId xmlns:a16="http://schemas.microsoft.com/office/drawing/2014/main" id="{AAC54736-E2A0-C86D-9B5A-120E5D7251FC}"/>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Tree>
    <p:extLst>
      <p:ext uri="{BB962C8B-B14F-4D97-AF65-F5344CB8AC3E}">
        <p14:creationId xmlns:p14="http://schemas.microsoft.com/office/powerpoint/2010/main" val="3755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1536173"/>
            <a:ext cx="858416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Stay tuned for the next ACF Ingredient of the Month! Be sure to visit the Online Learning Center (OLC) to download a copy of each month’s ingredient presentation. </a:t>
            </a:r>
            <a:r>
              <a:rPr lang="en-US" sz="1600" dirty="0">
                <a:solidFill>
                  <a:prstClr val="black"/>
                </a:solidFill>
                <a:latin typeface="Calibri" panose="020F0502020204030204"/>
              </a:rPr>
              <a:t>Don’t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forget to take the official IOTM quiz through the OLC to earn one hour of continuing education credits toward professional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www.acfchefs.org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www.acfchefs.org/olc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www.acfchefs.org/iotm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600" dirty="0"/>
          </a:p>
          <a:p>
            <a:endParaRPr lang="en-US" sz="1600" dirty="0"/>
          </a:p>
          <a:p>
            <a:endParaRPr lang="en-US" sz="1600" dirty="0"/>
          </a:p>
          <a:p>
            <a:endParaRPr lang="en-US" sz="16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JOIN US NEXT MONTH!</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85CBE5CD-3376-8850-E51F-4E8A628D6B8A}"/>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pic>
        <p:nvPicPr>
          <p:cNvPr id="2" name="Picture 1">
            <a:extLst>
              <a:ext uri="{FF2B5EF4-FFF2-40B4-BE49-F238E27FC236}">
                <a16:creationId xmlns:a16="http://schemas.microsoft.com/office/drawing/2014/main" id="{69C31841-0A7A-6970-6155-BE34E04EC63C}"/>
              </a:ext>
            </a:extLst>
          </p:cNvPr>
          <p:cNvPicPr>
            <a:picLocks noChangeAspect="1"/>
          </p:cNvPicPr>
          <p:nvPr/>
        </p:nvPicPr>
        <p:blipFill>
          <a:blip r:embed="rId5">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0E7070F7-D4ED-9A3A-C7F8-845BD84D999E}"/>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Tree>
    <p:extLst>
      <p:ext uri="{BB962C8B-B14F-4D97-AF65-F5344CB8AC3E}">
        <p14:creationId xmlns:p14="http://schemas.microsoft.com/office/powerpoint/2010/main" val="22149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150273"/>
            <a:ext cx="8628653" cy="707886"/>
          </a:xfrm>
          <a:prstGeom prst="rect">
            <a:avLst/>
          </a:prstGeom>
          <a:noFill/>
        </p:spPr>
        <p:txBody>
          <a:bodyPr wrap="square" rtlCol="0">
            <a:spAutoFit/>
          </a:bodyPr>
          <a:lstStyle/>
          <a:p>
            <a:pPr algn="ctr"/>
            <a:r>
              <a:rPr lang="en-US" sz="4000" b="1" dirty="0"/>
              <a:t>HEALTHY INGREDIENT CONTRIBUTION</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C8937B0-F42A-126A-D447-55445E406EC1}"/>
              </a:ext>
            </a:extLst>
          </p:cNvPr>
          <p:cNvSpPr txBox="1"/>
          <p:nvPr/>
        </p:nvSpPr>
        <p:spPr>
          <a:xfrm>
            <a:off x="2239617" y="5874792"/>
            <a:ext cx="8110331" cy="246221"/>
          </a:xfrm>
          <a:prstGeom prst="rect">
            <a:avLst/>
          </a:prstGeom>
          <a:noFill/>
        </p:spPr>
        <p:txBody>
          <a:bodyPr wrap="square" rtlCol="0">
            <a:spAutoFit/>
          </a:bodyPr>
          <a:lstStyle/>
          <a:p>
            <a:r>
              <a:rPr lang="en-US" sz="1000" i="1" dirty="0"/>
              <a:t>Nutritional Information/Values from </a:t>
            </a:r>
            <a:r>
              <a:rPr lang="en-US" sz="1000" i="1" dirty="0">
                <a:hlinkClick r:id="rId2"/>
              </a:rPr>
              <a:t>USDA FoodData Central</a:t>
            </a:r>
            <a:endParaRPr lang="en-US" sz="1000" i="1" dirty="0"/>
          </a:p>
        </p:txBody>
      </p:sp>
      <p:sp>
        <p:nvSpPr>
          <p:cNvPr id="7" name="TextBox 6">
            <a:extLst>
              <a:ext uri="{FF2B5EF4-FFF2-40B4-BE49-F238E27FC236}">
                <a16:creationId xmlns:a16="http://schemas.microsoft.com/office/drawing/2014/main" id="{644B7AA7-C5A1-B5F9-DD25-3657E9011588}"/>
              </a:ext>
            </a:extLst>
          </p:cNvPr>
          <p:cNvSpPr txBox="1"/>
          <p:nvPr/>
        </p:nvSpPr>
        <p:spPr>
          <a:xfrm>
            <a:off x="3353273" y="940468"/>
            <a:ext cx="8584163" cy="4893647"/>
          </a:xfrm>
          <a:prstGeom prst="rect">
            <a:avLst/>
          </a:prstGeom>
          <a:noFill/>
        </p:spPr>
        <p:txBody>
          <a:bodyPr wrap="square" rtlCol="0">
            <a:spAutoFit/>
          </a:bodyPr>
          <a:lstStyle/>
          <a:p>
            <a:r>
              <a:rPr lang="en-US" sz="1300" dirty="0"/>
              <a:t>While ‘nduja is often seen as a bold and indulgent treat, it also provides the body with a balance of heart-healthy fats, proteins, gut-friendly probiotics, and antioxidants. Enjoyed in moderation, ‘nduja is a functional food that delivers both flavor and health benefits, making it a versatile and beneficial addition to a balanced [keyword] diet.</a:t>
            </a:r>
          </a:p>
          <a:p>
            <a:endParaRPr lang="en-US" sz="1300" dirty="0"/>
          </a:p>
          <a:p>
            <a:pPr marL="285750" indent="-285750">
              <a:buFont typeface="Arial" panose="020B0604020202020204" pitchFamily="34" charset="0"/>
              <a:buChar char="•"/>
            </a:pPr>
            <a:r>
              <a:rPr lang="en-US" sz="1300" b="1" dirty="0"/>
              <a:t>Rich in Healthy Fats</a:t>
            </a:r>
          </a:p>
          <a:p>
            <a:pPr marL="742950" lvl="1" indent="-285750">
              <a:buFont typeface="Arial" panose="020B0604020202020204" pitchFamily="34" charset="0"/>
              <a:buChar char="•"/>
            </a:pPr>
            <a:r>
              <a:rPr lang="en-US" sz="1300" dirty="0"/>
              <a:t>Contains monounsaturated fats from pork which can support heart health</a:t>
            </a:r>
          </a:p>
          <a:p>
            <a:pPr marL="742950" lvl="1" indent="-285750">
              <a:buFont typeface="Arial" panose="020B0604020202020204" pitchFamily="34" charset="0"/>
              <a:buChar char="•"/>
            </a:pPr>
            <a:r>
              <a:rPr lang="en-US" sz="1300" dirty="0"/>
              <a:t>Provides omega-3 &amp; omega-6 fatty acids, essential for brain function and reducing inflammation</a:t>
            </a:r>
          </a:p>
          <a:p>
            <a:pPr marL="742950" lvl="1" indent="-285750">
              <a:buFont typeface="Arial" panose="020B0604020202020204" pitchFamily="34" charset="0"/>
              <a:buChar char="•"/>
            </a:pPr>
            <a:r>
              <a:rPr lang="en-US" sz="1300" dirty="0"/>
              <a:t>Helps regulate mood and supports cognitive health</a:t>
            </a:r>
          </a:p>
          <a:p>
            <a:pPr marL="285750" indent="-285750">
              <a:buFont typeface="Arial" panose="020B0604020202020204" pitchFamily="34" charset="0"/>
              <a:buChar char="•"/>
            </a:pPr>
            <a:r>
              <a:rPr lang="en-US" sz="1300" b="1" dirty="0"/>
              <a:t>Capsaicin from Chili Peppers</a:t>
            </a:r>
          </a:p>
          <a:p>
            <a:pPr marL="742950" lvl="1" indent="-285750">
              <a:buFont typeface="Arial" panose="020B0604020202020204" pitchFamily="34" charset="0"/>
              <a:buChar char="•"/>
            </a:pPr>
            <a:r>
              <a:rPr lang="en-US" sz="1300" dirty="0"/>
              <a:t>Contains high levels of capsaicin, known for its metabolism-boosting and anti-inflammatory properties</a:t>
            </a:r>
          </a:p>
          <a:p>
            <a:pPr marL="742950" lvl="1" indent="-285750">
              <a:buFont typeface="Arial" panose="020B0604020202020204" pitchFamily="34" charset="0"/>
              <a:buChar char="•"/>
            </a:pPr>
            <a:r>
              <a:rPr lang="en-US" sz="1300" dirty="0"/>
              <a:t>Capsaicin may also help with pain relief and circulation improvement</a:t>
            </a:r>
          </a:p>
          <a:p>
            <a:pPr marL="742950" lvl="1" indent="-285750">
              <a:buFont typeface="Arial" panose="020B0604020202020204" pitchFamily="34" charset="0"/>
              <a:buChar char="•"/>
            </a:pPr>
            <a:r>
              <a:rPr lang="en-US" sz="1300" dirty="0"/>
              <a:t>Supports overall joint and muscle health</a:t>
            </a:r>
          </a:p>
          <a:p>
            <a:pPr marL="285750" indent="-285750">
              <a:buFont typeface="Arial" panose="020B0604020202020204" pitchFamily="34" charset="0"/>
              <a:buChar char="•"/>
            </a:pPr>
            <a:r>
              <a:rPr lang="en-US" sz="1300" b="1" dirty="0"/>
              <a:t>High in Protein &amp; Energy</a:t>
            </a:r>
          </a:p>
          <a:p>
            <a:pPr marL="742950" lvl="1" indent="-285750">
              <a:buFont typeface="Arial" panose="020B0604020202020204" pitchFamily="34" charset="0"/>
              <a:buChar char="•"/>
            </a:pPr>
            <a:r>
              <a:rPr lang="en-US" sz="1300" dirty="0"/>
              <a:t>A good source of protein and amino acids, essential for muscle growth and repair</a:t>
            </a:r>
          </a:p>
          <a:p>
            <a:pPr marL="742950" lvl="1" indent="-285750">
              <a:buFont typeface="Arial" panose="020B0604020202020204" pitchFamily="34" charset="0"/>
              <a:buChar char="•"/>
            </a:pPr>
            <a:r>
              <a:rPr lang="en-US" sz="1300" dirty="0"/>
              <a:t>Provides energy-dense nutrition, making it a great diet addition for active individuals</a:t>
            </a:r>
          </a:p>
          <a:p>
            <a:pPr marL="742950" lvl="1" indent="-285750">
              <a:buFont typeface="Arial" panose="020B0604020202020204" pitchFamily="34" charset="0"/>
              <a:buChar char="•"/>
            </a:pPr>
            <a:r>
              <a:rPr lang="en-US" sz="1300" dirty="0"/>
              <a:t>Offers long-lasting satiety, helping curb cravings and maintaining energy levels</a:t>
            </a:r>
          </a:p>
          <a:p>
            <a:pPr marL="285750" indent="-285750">
              <a:buFont typeface="Arial" panose="020B0604020202020204" pitchFamily="34" charset="0"/>
              <a:buChar char="•"/>
            </a:pPr>
            <a:r>
              <a:rPr lang="en-US" sz="1300" b="1" dirty="0"/>
              <a:t>Natural Fermentation &amp; Probiotics</a:t>
            </a:r>
          </a:p>
          <a:p>
            <a:pPr marL="742950" lvl="1" indent="-285750">
              <a:buFont typeface="Arial" panose="020B0604020202020204" pitchFamily="34" charset="0"/>
              <a:buChar char="•"/>
            </a:pPr>
            <a:r>
              <a:rPr lang="en-US" sz="1300" dirty="0"/>
              <a:t>Traditional ‘nduja is fermented which can contribute to gut health by promoting good bacteria</a:t>
            </a:r>
          </a:p>
          <a:p>
            <a:pPr marL="742950" lvl="1" indent="-285750">
              <a:buFont typeface="Arial" panose="020B0604020202020204" pitchFamily="34" charset="0"/>
              <a:buChar char="•"/>
            </a:pPr>
            <a:r>
              <a:rPr lang="en-US" sz="1300" dirty="0"/>
              <a:t>Balances gut microbiota, enhancing nutrient absorption and boosting immune function</a:t>
            </a:r>
          </a:p>
          <a:p>
            <a:pPr marL="742950" lvl="1" indent="-285750">
              <a:buFont typeface="Arial" panose="020B0604020202020204" pitchFamily="34" charset="0"/>
              <a:buChar char="•"/>
            </a:pPr>
            <a:r>
              <a:rPr lang="en-US" sz="1300" dirty="0"/>
              <a:t>Contains natural enzymes that aid in digestion</a:t>
            </a:r>
          </a:p>
          <a:p>
            <a:pPr marL="285750" indent="-285750">
              <a:buFont typeface="Arial" panose="020B0604020202020204" pitchFamily="34" charset="0"/>
              <a:buChar char="•"/>
            </a:pPr>
            <a:r>
              <a:rPr lang="en-US" sz="1300" b="1" dirty="0"/>
              <a:t>Nutrient Rich Spices</a:t>
            </a:r>
          </a:p>
          <a:p>
            <a:pPr marL="742950" lvl="1" indent="-285750">
              <a:buFont typeface="Arial" panose="020B0604020202020204" pitchFamily="34" charset="0"/>
              <a:buChar char="•"/>
            </a:pPr>
            <a:r>
              <a:rPr lang="en-US" sz="1300" dirty="0"/>
              <a:t>Seasoned with ingredients like paprika and garlic which have antioxidant and immune-boosting benefits</a:t>
            </a:r>
          </a:p>
          <a:p>
            <a:pPr marL="742950" lvl="1" indent="-285750">
              <a:buFont typeface="Arial" panose="020B0604020202020204" pitchFamily="34" charset="0"/>
              <a:buChar char="•"/>
            </a:pPr>
            <a:r>
              <a:rPr lang="en-US" sz="1300" dirty="0"/>
              <a:t>Garlic contains allicin, known for antibacterial and heart-protective effects</a:t>
            </a:r>
          </a:p>
          <a:p>
            <a:pPr marL="742950" lvl="1" indent="-285750">
              <a:buFont typeface="Arial" panose="020B0604020202020204" pitchFamily="34" charset="0"/>
              <a:buChar char="•"/>
            </a:pPr>
            <a:r>
              <a:rPr lang="en-US" sz="1300" dirty="0"/>
              <a:t>Supports overall vitality and disease prevention</a:t>
            </a:r>
          </a:p>
        </p:txBody>
      </p:sp>
      <p:sp>
        <p:nvSpPr>
          <p:cNvPr id="9" name="TextBox 8">
            <a:extLst>
              <a:ext uri="{FF2B5EF4-FFF2-40B4-BE49-F238E27FC236}">
                <a16:creationId xmlns:a16="http://schemas.microsoft.com/office/drawing/2014/main" id="{B8E7A50B-C032-CC10-5EC5-150ADECC7CC9}"/>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pic>
        <p:nvPicPr>
          <p:cNvPr id="5" name="Picture 4">
            <a:extLst>
              <a:ext uri="{FF2B5EF4-FFF2-40B4-BE49-F238E27FC236}">
                <a16:creationId xmlns:a16="http://schemas.microsoft.com/office/drawing/2014/main" id="{B95E4A75-5DB0-4C4C-2F5F-65B35212A17F}"/>
              </a:ext>
            </a:extLst>
          </p:cNvPr>
          <p:cNvPicPr>
            <a:picLocks noChangeAspect="1"/>
          </p:cNvPicPr>
          <p:nvPr/>
        </p:nvPicPr>
        <p:blipFill>
          <a:blip r:embed="rId3">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C04F129B-9A62-5383-6413-F2EE2AFB27E4}"/>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Tree>
    <p:extLst>
      <p:ext uri="{BB962C8B-B14F-4D97-AF65-F5344CB8AC3E}">
        <p14:creationId xmlns:p14="http://schemas.microsoft.com/office/powerpoint/2010/main" val="3143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arn(inVertic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arn(inVertical)">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arn(inVertical)">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barn(inVertical)">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barn(inVertical)">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barn(inVertical)">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barn(inVertical)">
                                      <p:cBhvr>
                                        <p:cTn id="57" dur="500"/>
                                        <p:tgtEl>
                                          <p:spTgt spid="7">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barn(inVertical)">
                                      <p:cBhvr>
                                        <p:cTn id="62" dur="500"/>
                                        <p:tgtEl>
                                          <p:spTgt spid="7">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
                                            <p:txEl>
                                              <p:pRg st="13" end="13"/>
                                            </p:txEl>
                                          </p:spTgt>
                                        </p:tgtEl>
                                        <p:attrNameLst>
                                          <p:attrName>style.visibility</p:attrName>
                                        </p:attrNameLst>
                                      </p:cBhvr>
                                      <p:to>
                                        <p:strVal val="visible"/>
                                      </p:to>
                                    </p:set>
                                    <p:animEffect transition="in" filter="barn(inVertical)">
                                      <p:cBhvr>
                                        <p:cTn id="67" dur="500"/>
                                        <p:tgtEl>
                                          <p:spTgt spid="7">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xEl>
                                              <p:pRg st="14" end="14"/>
                                            </p:txEl>
                                          </p:spTgt>
                                        </p:tgtEl>
                                        <p:attrNameLst>
                                          <p:attrName>style.visibility</p:attrName>
                                        </p:attrNameLst>
                                      </p:cBhvr>
                                      <p:to>
                                        <p:strVal val="visible"/>
                                      </p:to>
                                    </p:set>
                                    <p:animEffect transition="in" filter="barn(inVertical)">
                                      <p:cBhvr>
                                        <p:cTn id="72" dur="500"/>
                                        <p:tgtEl>
                                          <p:spTgt spid="7">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7">
                                            <p:txEl>
                                              <p:pRg st="15" end="15"/>
                                            </p:txEl>
                                          </p:spTgt>
                                        </p:tgtEl>
                                        <p:attrNameLst>
                                          <p:attrName>style.visibility</p:attrName>
                                        </p:attrNameLst>
                                      </p:cBhvr>
                                      <p:to>
                                        <p:strVal val="visible"/>
                                      </p:to>
                                    </p:set>
                                    <p:animEffect transition="in" filter="barn(inVertical)">
                                      <p:cBhvr>
                                        <p:cTn id="77" dur="500"/>
                                        <p:tgtEl>
                                          <p:spTgt spid="7">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
                                            <p:txEl>
                                              <p:pRg st="16" end="16"/>
                                            </p:txEl>
                                          </p:spTgt>
                                        </p:tgtEl>
                                        <p:attrNameLst>
                                          <p:attrName>style.visibility</p:attrName>
                                        </p:attrNameLst>
                                      </p:cBhvr>
                                      <p:to>
                                        <p:strVal val="visible"/>
                                      </p:to>
                                    </p:set>
                                    <p:animEffect transition="in" filter="barn(inVertical)">
                                      <p:cBhvr>
                                        <p:cTn id="82" dur="500"/>
                                        <p:tgtEl>
                                          <p:spTgt spid="7">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7">
                                            <p:txEl>
                                              <p:pRg st="17" end="17"/>
                                            </p:txEl>
                                          </p:spTgt>
                                        </p:tgtEl>
                                        <p:attrNameLst>
                                          <p:attrName>style.visibility</p:attrName>
                                        </p:attrNameLst>
                                      </p:cBhvr>
                                      <p:to>
                                        <p:strVal val="visible"/>
                                      </p:to>
                                    </p:set>
                                    <p:animEffect transition="in" filter="barn(inVertical)">
                                      <p:cBhvr>
                                        <p:cTn id="87" dur="500"/>
                                        <p:tgtEl>
                                          <p:spTgt spid="7">
                                            <p:txEl>
                                              <p:pRg st="17" end="1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
                                            <p:txEl>
                                              <p:pRg st="18" end="18"/>
                                            </p:txEl>
                                          </p:spTgt>
                                        </p:tgtEl>
                                        <p:attrNameLst>
                                          <p:attrName>style.visibility</p:attrName>
                                        </p:attrNameLst>
                                      </p:cBhvr>
                                      <p:to>
                                        <p:strVal val="visible"/>
                                      </p:to>
                                    </p:set>
                                    <p:animEffect transition="in" filter="barn(inVertical)">
                                      <p:cBhvr>
                                        <p:cTn id="92" dur="500"/>
                                        <p:tgtEl>
                                          <p:spTgt spid="7">
                                            <p:txEl>
                                              <p:pRg st="18" end="1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7">
                                            <p:txEl>
                                              <p:pRg st="19" end="19"/>
                                            </p:txEl>
                                          </p:spTgt>
                                        </p:tgtEl>
                                        <p:attrNameLst>
                                          <p:attrName>style.visibility</p:attrName>
                                        </p:attrNameLst>
                                      </p:cBhvr>
                                      <p:to>
                                        <p:strVal val="visible"/>
                                      </p:to>
                                    </p:set>
                                    <p:animEffect transition="in" filter="barn(inVertical)">
                                      <p:cBhvr>
                                        <p:cTn id="97" dur="500"/>
                                        <p:tgtEl>
                                          <p:spTgt spid="7">
                                            <p:txEl>
                                              <p:pRg st="19" end="1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
                                            <p:txEl>
                                              <p:pRg st="20" end="20"/>
                                            </p:txEl>
                                          </p:spTgt>
                                        </p:tgtEl>
                                        <p:attrNameLst>
                                          <p:attrName>style.visibility</p:attrName>
                                        </p:attrNameLst>
                                      </p:cBhvr>
                                      <p:to>
                                        <p:strVal val="visible"/>
                                      </p:to>
                                    </p:set>
                                    <p:animEffect transition="in" filter="barn(inVertical)">
                                      <p:cBhvr>
                                        <p:cTn id="102" dur="500"/>
                                        <p:tgtEl>
                                          <p:spTgt spid="7">
                                            <p:txEl>
                                              <p:pRg st="20" end="2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7">
                                            <p:txEl>
                                              <p:pRg st="21" end="21"/>
                                            </p:txEl>
                                          </p:spTgt>
                                        </p:tgtEl>
                                        <p:attrNameLst>
                                          <p:attrName>style.visibility</p:attrName>
                                        </p:attrNameLst>
                                      </p:cBhvr>
                                      <p:to>
                                        <p:strVal val="visible"/>
                                      </p:to>
                                    </p:set>
                                    <p:animEffect transition="in" filter="barn(inVertical)">
                                      <p:cBhvr>
                                        <p:cTn id="107" dur="500"/>
                                        <p:tgtEl>
                                          <p:spTgt spid="7">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00248"/>
            <a:ext cx="8628653" cy="707886"/>
          </a:xfrm>
          <a:prstGeom prst="rect">
            <a:avLst/>
          </a:prstGeom>
          <a:noFill/>
        </p:spPr>
        <p:txBody>
          <a:bodyPr wrap="square" rtlCol="0">
            <a:spAutoFit/>
          </a:bodyPr>
          <a:lstStyle/>
          <a:p>
            <a:pPr algn="ctr"/>
            <a:r>
              <a:rPr lang="en-US" sz="4000" b="1" dirty="0"/>
              <a:t>TYPES AND VARIETIES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D8F4852-A8A8-1DF4-0F6B-5590697051E2}"/>
              </a:ext>
            </a:extLst>
          </p:cNvPr>
          <p:cNvSpPr txBox="1"/>
          <p:nvPr/>
        </p:nvSpPr>
        <p:spPr>
          <a:xfrm>
            <a:off x="3353273" y="764006"/>
            <a:ext cx="8584163" cy="5478423"/>
          </a:xfrm>
          <a:prstGeom prst="rect">
            <a:avLst/>
          </a:prstGeom>
          <a:noFill/>
        </p:spPr>
        <p:txBody>
          <a:bodyPr wrap="square" rtlCol="0">
            <a:spAutoFit/>
          </a:bodyPr>
          <a:lstStyle/>
          <a:p>
            <a:r>
              <a:rPr lang="en-US" sz="1400" dirty="0"/>
              <a:t>While traditional ‘nduja follows a simple recipe of pork, Calabrian chili peppers, and salt, there are a few varieties and regional adaptations:</a:t>
            </a:r>
          </a:p>
          <a:p>
            <a:endParaRPr lang="en-US" sz="1400" dirty="0"/>
          </a:p>
          <a:p>
            <a:pPr marL="285750" indent="-285750">
              <a:buFont typeface="Arial" panose="020B0604020202020204" pitchFamily="34" charset="0"/>
              <a:buChar char="•"/>
            </a:pPr>
            <a:r>
              <a:rPr lang="en-US" sz="1400" b="1" dirty="0"/>
              <a:t>Classic Calabrian ‘Nduja</a:t>
            </a:r>
            <a:r>
              <a:rPr lang="en-US" sz="1400" dirty="0"/>
              <a:t> – Made from high-fat cuts like pork belly and jowl, blended with fiery Calabrian chilies and aged to develop its deep, smoky heat.</a:t>
            </a:r>
          </a:p>
          <a:p>
            <a:endParaRPr lang="en-US" sz="1400" dirty="0"/>
          </a:p>
          <a:p>
            <a:pPr marL="285750" indent="-285750">
              <a:buFont typeface="Arial" panose="020B0604020202020204" pitchFamily="34" charset="0"/>
              <a:buChar char="•"/>
            </a:pPr>
            <a:r>
              <a:rPr lang="en-US" sz="1400" b="1" dirty="0"/>
              <a:t>Spilinga ‘Nduja DOP</a:t>
            </a:r>
            <a:r>
              <a:rPr lang="en-US" sz="1400" dirty="0"/>
              <a:t> – A protected designation of origin (DOP) variety from Spilinga, ensuring traditional methods and ingredients are used.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Sila ‘Nduja</a:t>
            </a:r>
            <a:r>
              <a:rPr lang="en-US" sz="1400" dirty="0"/>
              <a:t> – A mountain-region variation with a slightly firmer texture and a smokier taste due to the cooler curing conditions.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Aspromonte ‘Nduja</a:t>
            </a:r>
            <a:r>
              <a:rPr lang="en-US" sz="1400" dirty="0"/>
              <a:t> – Produced in the mountainous Aspromonte area, often featuring a more intense chili kick.</a:t>
            </a:r>
          </a:p>
          <a:p>
            <a:endParaRPr lang="en-US" sz="1400" dirty="0"/>
          </a:p>
          <a:p>
            <a:pPr marL="285750" indent="-285750">
              <a:buFont typeface="Arial" panose="020B0604020202020204" pitchFamily="34" charset="0"/>
              <a:buChar char="•"/>
            </a:pPr>
            <a:r>
              <a:rPr lang="en-US" sz="1400" b="1" dirty="0"/>
              <a:t>Artisanal ‘Nduja</a:t>
            </a:r>
            <a:r>
              <a:rPr lang="en-US" sz="1400" dirty="0"/>
              <a:t> – Crafted by small producers using heritage pork and varying spice levels, sometimes with added smoked paprika or wine for extra complexity.</a:t>
            </a:r>
          </a:p>
          <a:p>
            <a:endParaRPr lang="en-US" sz="1400" dirty="0"/>
          </a:p>
          <a:p>
            <a:pPr marL="285750" indent="-285750">
              <a:buFont typeface="Arial" panose="020B0604020202020204" pitchFamily="34" charset="0"/>
              <a:buChar char="•"/>
            </a:pPr>
            <a:r>
              <a:rPr lang="en-US" sz="1400" b="1" dirty="0"/>
              <a:t>Smoked ‘Nduja</a:t>
            </a:r>
            <a:r>
              <a:rPr lang="en-US" sz="1400" dirty="0"/>
              <a:t> – A less common variety that incorporates additional smoking during the curing process, enhancing its depth of flavor.</a:t>
            </a:r>
          </a:p>
          <a:p>
            <a:endParaRPr lang="en-US" sz="1400" dirty="0"/>
          </a:p>
          <a:p>
            <a:pPr marL="285750" indent="-285750">
              <a:buFont typeface="Arial" panose="020B0604020202020204" pitchFamily="34" charset="0"/>
              <a:buChar char="•"/>
            </a:pPr>
            <a:r>
              <a:rPr lang="en-US" sz="1400" b="1" dirty="0"/>
              <a:t>Jarred or Tubed ‘Nduja</a:t>
            </a:r>
            <a:r>
              <a:rPr lang="en-US" sz="1400" dirty="0"/>
              <a:t> – More convenient versions packaged for easy spreading, often found in gourmet stores and used for quick cooking applications.</a:t>
            </a:r>
          </a:p>
          <a:p>
            <a:endParaRPr lang="en-US" sz="1400" dirty="0"/>
          </a:p>
          <a:p>
            <a:pPr marL="285750" indent="-285750">
              <a:buFont typeface="Arial" panose="020B0604020202020204" pitchFamily="34" charset="0"/>
              <a:buChar char="•"/>
            </a:pPr>
            <a:r>
              <a:rPr lang="en-US" sz="1400" b="1" dirty="0"/>
              <a:t>‘Nduja-Inspired Variations</a:t>
            </a:r>
            <a:r>
              <a:rPr lang="en-US" sz="1400" dirty="0"/>
              <a:t> – Some chefs create modern takes, incorporating ‘nduja into sauces, pâtés, or even plant-based alternatives that mimic its spice and texture.</a:t>
            </a:r>
          </a:p>
        </p:txBody>
      </p:sp>
      <p:sp>
        <p:nvSpPr>
          <p:cNvPr id="6" name="TextBox 5">
            <a:extLst>
              <a:ext uri="{FF2B5EF4-FFF2-40B4-BE49-F238E27FC236}">
                <a16:creationId xmlns:a16="http://schemas.microsoft.com/office/drawing/2014/main" id="{58CD12A5-524C-A0B3-251C-BEDA4EB4D222}"/>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pic>
        <p:nvPicPr>
          <p:cNvPr id="5" name="Picture 4">
            <a:extLst>
              <a:ext uri="{FF2B5EF4-FFF2-40B4-BE49-F238E27FC236}">
                <a16:creationId xmlns:a16="http://schemas.microsoft.com/office/drawing/2014/main" id="{BD1FBFB2-89EC-C93D-7209-1B31DEFB3C85}"/>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9A79B2DD-BD95-73C8-EE1C-5C1E1A98C355}"/>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Tree>
    <p:extLst>
      <p:ext uri="{BB962C8B-B14F-4D97-AF65-F5344CB8AC3E}">
        <p14:creationId xmlns:p14="http://schemas.microsoft.com/office/powerpoint/2010/main" val="3228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arn(inVertical)">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barn(inVertical)">
                                      <p:cBhvr>
                                        <p:cTn id="37" dur="500"/>
                                        <p:tgtEl>
                                          <p:spTgt spid="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barn(inVertical)">
                                      <p:cBhvr>
                                        <p:cTn id="42" dur="500"/>
                                        <p:tgtEl>
                                          <p:spTgt spid="2">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barn(inVertical)">
                                      <p:cBhvr>
                                        <p:cTn id="47"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59568"/>
            <a:ext cx="8628653" cy="707886"/>
          </a:xfrm>
          <a:prstGeom prst="rect">
            <a:avLst/>
          </a:prstGeom>
          <a:noFill/>
        </p:spPr>
        <p:txBody>
          <a:bodyPr wrap="square" rtlCol="0">
            <a:spAutoFit/>
          </a:bodyPr>
          <a:lstStyle/>
          <a:p>
            <a:pPr algn="ctr"/>
            <a:r>
              <a:rPr lang="en-US" sz="4000" b="1" dirty="0"/>
              <a:t>SELECTING AND STORING</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1108F08A-3D7D-D940-BA01-5DF951E90935}"/>
              </a:ext>
            </a:extLst>
          </p:cNvPr>
          <p:cNvSpPr txBox="1"/>
          <p:nvPr/>
        </p:nvSpPr>
        <p:spPr>
          <a:xfrm>
            <a:off x="3353273" y="828174"/>
            <a:ext cx="8584163" cy="5493812"/>
          </a:xfrm>
          <a:prstGeom prst="rect">
            <a:avLst/>
          </a:prstGeom>
          <a:noFill/>
        </p:spPr>
        <p:txBody>
          <a:bodyPr wrap="square" rtlCol="0">
            <a:spAutoFit/>
          </a:bodyPr>
          <a:lstStyle/>
          <a:p>
            <a:r>
              <a:rPr lang="en-US" sz="1300" b="1" i="0" dirty="0">
                <a:effectLst/>
              </a:rPr>
              <a:t>Selecting ‘Nduja:</a:t>
            </a:r>
          </a:p>
          <a:p>
            <a:pPr marL="285750" indent="-285750">
              <a:buFont typeface="Arial" panose="020B0604020202020204" pitchFamily="34" charset="0"/>
              <a:buChar char="•"/>
            </a:pPr>
            <a:r>
              <a:rPr lang="en-US" sz="1300" b="1" dirty="0"/>
              <a:t>Origin</a:t>
            </a:r>
            <a:r>
              <a:rPr lang="en-US" sz="1300" dirty="0"/>
              <a:t> – Authentic ‘nduja comes from Calabria, especially from Spilinga, where traditional methods are used. Look for DOP-certified varieties for guaranteed authenticity.</a:t>
            </a:r>
          </a:p>
          <a:p>
            <a:pPr marL="285750" indent="-285750">
              <a:buFont typeface="Arial" panose="020B0604020202020204" pitchFamily="34" charset="0"/>
              <a:buChar char="•"/>
            </a:pPr>
            <a:r>
              <a:rPr lang="en-US" sz="1300" b="1" dirty="0"/>
              <a:t>Ingredients</a:t>
            </a:r>
            <a:r>
              <a:rPr lang="en-US" sz="1300" dirty="0"/>
              <a:t> – High-quality ‘nduja should contain pork, Calabrian chilies, and salt—avoid versions with unnecessary additives or preservatives.</a:t>
            </a:r>
          </a:p>
          <a:p>
            <a:pPr marL="285750" indent="-285750">
              <a:buFont typeface="Arial" panose="020B0604020202020204" pitchFamily="34" charset="0"/>
              <a:buChar char="•"/>
            </a:pPr>
            <a:r>
              <a:rPr lang="en-US" sz="1300" b="1" dirty="0"/>
              <a:t>Texture &amp; Appearance</a:t>
            </a:r>
            <a:r>
              <a:rPr lang="en-US" sz="1300" dirty="0"/>
              <a:t> – It should be soft, spreadable, and have a deep red color from the chilies. Avoid overly dry or pale ‘nduja, as these may indicate poor quality or improper storage.</a:t>
            </a:r>
          </a:p>
          <a:p>
            <a:pPr marL="285750" indent="-285750">
              <a:buFont typeface="Arial" panose="020B0604020202020204" pitchFamily="34" charset="0"/>
              <a:buChar char="•"/>
            </a:pPr>
            <a:r>
              <a:rPr lang="en-US" sz="1300" b="1" dirty="0"/>
              <a:t>Packaging</a:t>
            </a:r>
            <a:r>
              <a:rPr lang="en-US" sz="1300" dirty="0"/>
              <a:t> – ‘Nduja is available in natural casings, jars, or tubes. Choose based on convenience and intended use. Vacuum-sealed or well-packaged ‘nduja will have a longer shelf life.</a:t>
            </a:r>
          </a:p>
          <a:p>
            <a:pPr marL="285750" indent="-285750">
              <a:buFont typeface="Arial" panose="020B0604020202020204" pitchFamily="34" charset="0"/>
              <a:buChar char="•"/>
            </a:pPr>
            <a:r>
              <a:rPr lang="en-US" sz="1300" b="1" dirty="0"/>
              <a:t>Spice Level</a:t>
            </a:r>
            <a:r>
              <a:rPr lang="en-US" sz="1300" dirty="0"/>
              <a:t> – Some varieties are milder or hotter depending on the chili-to-meat ratio. Check labels if you prefer a specific heat intensity.</a:t>
            </a:r>
            <a:endParaRPr lang="en-US" sz="1300" b="0" i="0" dirty="0">
              <a:effectLst/>
            </a:endParaRPr>
          </a:p>
          <a:p>
            <a:endParaRPr lang="en-US" sz="1300" dirty="0"/>
          </a:p>
          <a:p>
            <a:r>
              <a:rPr lang="en-US" sz="1300" b="1" dirty="0"/>
              <a:t>Storing ‘Nduja:</a:t>
            </a:r>
          </a:p>
          <a:p>
            <a:pPr marL="285750" indent="-285750">
              <a:buFont typeface="Arial" panose="020B0604020202020204" pitchFamily="34" charset="0"/>
              <a:buChar char="•"/>
            </a:pPr>
            <a:r>
              <a:rPr lang="en-US" sz="1300" b="1" dirty="0"/>
              <a:t>Room Temperature (Short-Term)</a:t>
            </a:r>
            <a:r>
              <a:rPr lang="en-US" sz="1300" dirty="0"/>
              <a:t> – If vacuum-sealed or packed in a jar, ‘nduja can be stored at room temperature (around 60–70°F) in a cool, dry place away from direct sunlight.</a:t>
            </a:r>
          </a:p>
          <a:p>
            <a:pPr marL="285750" indent="-285750">
              <a:buFont typeface="Arial" panose="020B0604020202020204" pitchFamily="34" charset="0"/>
              <a:buChar char="•"/>
            </a:pPr>
            <a:r>
              <a:rPr lang="en-US" sz="1300" b="1" dirty="0"/>
              <a:t>Refrigeration (Longer Freshness)</a:t>
            </a:r>
            <a:r>
              <a:rPr lang="en-US" sz="1300" dirty="0"/>
              <a:t> – While room temperature is fine, storing ‘nduja in the refrigerator at 35–40°F will prolong its shelf life.</a:t>
            </a:r>
          </a:p>
          <a:p>
            <a:pPr marL="285750" indent="-285750">
              <a:buFont typeface="Arial" panose="020B0604020202020204" pitchFamily="34" charset="0"/>
              <a:buChar char="•"/>
            </a:pPr>
            <a:r>
              <a:rPr lang="en-US" sz="1300" b="1" dirty="0"/>
              <a:t>Freezing (Longest Storage) </a:t>
            </a:r>
            <a:r>
              <a:rPr lang="en-US" sz="1300" dirty="0"/>
              <a:t>– Portion before freezing, wrap tightly in plastic wrap and foil or an airtight bag, and label with the date for freshness.</a:t>
            </a:r>
          </a:p>
          <a:p>
            <a:pPr marL="742950" lvl="1" indent="-285750">
              <a:buFont typeface="Arial" panose="020B0604020202020204" pitchFamily="34" charset="0"/>
              <a:buChar char="•"/>
            </a:pPr>
            <a:endParaRPr lang="en-US" sz="1300" dirty="0"/>
          </a:p>
          <a:p>
            <a:r>
              <a:rPr lang="en-US" sz="1300" b="1" dirty="0"/>
              <a:t>How to Tell if ‘Nduja Has Gone Bad:</a:t>
            </a:r>
          </a:p>
          <a:p>
            <a:pPr marL="285750" indent="-285750">
              <a:buFont typeface="Arial" panose="020B0604020202020204" pitchFamily="34" charset="0"/>
              <a:buChar char="•"/>
            </a:pPr>
            <a:r>
              <a:rPr lang="en-US" sz="1300" b="1" dirty="0"/>
              <a:t>Color Change</a:t>
            </a:r>
            <a:r>
              <a:rPr lang="en-US" sz="1300" dirty="0"/>
              <a:t> – A slight darkening is normal, but grey, green, or black spots indicate spoilage.</a:t>
            </a:r>
          </a:p>
          <a:p>
            <a:pPr marL="285750" indent="-285750">
              <a:buFont typeface="Arial" panose="020B0604020202020204" pitchFamily="34" charset="0"/>
              <a:buChar char="•"/>
            </a:pPr>
            <a:r>
              <a:rPr lang="en-US" sz="1300" b="1" dirty="0"/>
              <a:t>Unpleasant Odor</a:t>
            </a:r>
            <a:r>
              <a:rPr lang="en-US" sz="1300" dirty="0"/>
              <a:t> – A strong sour, rancid, or rotten smell means it’s no longer safe.</a:t>
            </a:r>
          </a:p>
          <a:p>
            <a:pPr marL="285750" indent="-285750">
              <a:buFont typeface="Arial" panose="020B0604020202020204" pitchFamily="34" charset="0"/>
              <a:buChar char="•"/>
            </a:pPr>
            <a:r>
              <a:rPr lang="en-US" sz="1300" b="1" dirty="0"/>
              <a:t>Mold Growth</a:t>
            </a:r>
            <a:r>
              <a:rPr lang="en-US" sz="1300" dirty="0"/>
              <a:t> – White mold may appear on natural casing and can be scraped off, but fuzzy or dark mold indicates spoilage.</a:t>
            </a:r>
          </a:p>
          <a:p>
            <a:pPr marL="285750" indent="-285750">
              <a:buFont typeface="Arial" panose="020B0604020202020204" pitchFamily="34" charset="0"/>
              <a:buChar char="•"/>
            </a:pPr>
            <a:r>
              <a:rPr lang="en-US" sz="1300" b="1" dirty="0"/>
              <a:t>Texture Change</a:t>
            </a:r>
            <a:r>
              <a:rPr lang="en-US" sz="1300" dirty="0"/>
              <a:t> – If ‘nduja becomes excessively dry, crumbly, or slimy, it’s best to discard it.</a:t>
            </a:r>
          </a:p>
        </p:txBody>
      </p:sp>
      <p:sp>
        <p:nvSpPr>
          <p:cNvPr id="6" name="TextBox 5">
            <a:extLst>
              <a:ext uri="{FF2B5EF4-FFF2-40B4-BE49-F238E27FC236}">
                <a16:creationId xmlns:a16="http://schemas.microsoft.com/office/drawing/2014/main" id="{FA3E498D-908A-AC7A-5BA1-B033869F3ABF}"/>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pic>
        <p:nvPicPr>
          <p:cNvPr id="5" name="Picture 4">
            <a:extLst>
              <a:ext uri="{FF2B5EF4-FFF2-40B4-BE49-F238E27FC236}">
                <a16:creationId xmlns:a16="http://schemas.microsoft.com/office/drawing/2014/main" id="{9A88BDAF-DADA-22FB-B48B-B62B49FDDA13}"/>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07CA969D-D5ED-CE07-A7DC-6E7D3B3F6B0F}"/>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Tree>
    <p:extLst>
      <p:ext uri="{BB962C8B-B14F-4D97-AF65-F5344CB8AC3E}">
        <p14:creationId xmlns:p14="http://schemas.microsoft.com/office/powerpoint/2010/main" val="20217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barn(inVertical)">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barn(inVertical)">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barn(inVertical)">
                                      <p:cBhvr>
                                        <p:cTn id="57" dur="500"/>
                                        <p:tgtEl>
                                          <p:spTgt spid="2">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3" end="13"/>
                                            </p:txEl>
                                          </p:spTgt>
                                        </p:tgtEl>
                                        <p:attrNameLst>
                                          <p:attrName>style.visibility</p:attrName>
                                        </p:attrNameLst>
                                      </p:cBhvr>
                                      <p:to>
                                        <p:strVal val="visible"/>
                                      </p:to>
                                    </p:set>
                                    <p:animEffect transition="in" filter="barn(inVertical)">
                                      <p:cBhvr>
                                        <p:cTn id="62" dur="500"/>
                                        <p:tgtEl>
                                          <p:spTgt spid="2">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
                                            <p:txEl>
                                              <p:pRg st="14" end="14"/>
                                            </p:txEl>
                                          </p:spTgt>
                                        </p:tgtEl>
                                        <p:attrNameLst>
                                          <p:attrName>style.visibility</p:attrName>
                                        </p:attrNameLst>
                                      </p:cBhvr>
                                      <p:to>
                                        <p:strVal val="visible"/>
                                      </p:to>
                                    </p:set>
                                    <p:animEffect transition="in" filter="barn(inVertical)">
                                      <p:cBhvr>
                                        <p:cTn id="67" dur="500"/>
                                        <p:tgtEl>
                                          <p:spTgt spid="2">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
                                            <p:txEl>
                                              <p:pRg st="15" end="15"/>
                                            </p:txEl>
                                          </p:spTgt>
                                        </p:tgtEl>
                                        <p:attrNameLst>
                                          <p:attrName>style.visibility</p:attrName>
                                        </p:attrNameLst>
                                      </p:cBhvr>
                                      <p:to>
                                        <p:strVal val="visible"/>
                                      </p:to>
                                    </p:set>
                                    <p:animEffect transition="in" filter="barn(inVertical)">
                                      <p:cBhvr>
                                        <p:cTn id="72" dur="500"/>
                                        <p:tgtEl>
                                          <p:spTgt spid="2">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
                                            <p:txEl>
                                              <p:pRg st="16" end="16"/>
                                            </p:txEl>
                                          </p:spTgt>
                                        </p:tgtEl>
                                        <p:attrNameLst>
                                          <p:attrName>style.visibility</p:attrName>
                                        </p:attrNameLst>
                                      </p:cBhvr>
                                      <p:to>
                                        <p:strVal val="visible"/>
                                      </p:to>
                                    </p:set>
                                    <p:animEffect transition="in" filter="barn(inVertical)">
                                      <p:cBhvr>
                                        <p:cTn id="77"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87704"/>
            <a:ext cx="8628653" cy="707886"/>
          </a:xfrm>
          <a:prstGeom prst="rect">
            <a:avLst/>
          </a:prstGeom>
          <a:noFill/>
        </p:spPr>
        <p:txBody>
          <a:bodyPr wrap="square" rtlCol="0">
            <a:spAutoFit/>
          </a:bodyPr>
          <a:lstStyle/>
          <a:p>
            <a:pPr algn="ctr"/>
            <a:r>
              <a:rPr lang="en-US" sz="4000" b="1" dirty="0"/>
              <a:t>CULINARY USES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13" name="TextBox 12">
            <a:extLst>
              <a:ext uri="{FF2B5EF4-FFF2-40B4-BE49-F238E27FC236}">
                <a16:creationId xmlns:a16="http://schemas.microsoft.com/office/drawing/2014/main" id="{B65DA4C5-D21B-5535-A8DB-6C394F151285}"/>
              </a:ext>
            </a:extLst>
          </p:cNvPr>
          <p:cNvSpPr txBox="1"/>
          <p:nvPr/>
        </p:nvSpPr>
        <p:spPr>
          <a:xfrm>
            <a:off x="3353273" y="707859"/>
            <a:ext cx="8584163" cy="5401479"/>
          </a:xfrm>
          <a:prstGeom prst="rect">
            <a:avLst/>
          </a:prstGeom>
          <a:noFill/>
        </p:spPr>
        <p:txBody>
          <a:bodyPr wrap="square" rtlCol="0">
            <a:spAutoFit/>
          </a:bodyPr>
          <a:lstStyle/>
          <a:p>
            <a:r>
              <a:rPr lang="en-US" sz="1300" dirty="0"/>
              <a:t>‘Nduja’s rich, spicy, and spreadable texture makes it a versatile ingredient that enhances a wide range of dishes. Here are some of the best ways to use it in cooking:</a:t>
            </a:r>
          </a:p>
          <a:p>
            <a:endParaRPr lang="en-US" sz="1300" dirty="0"/>
          </a:p>
          <a:p>
            <a:pPr marL="285750" indent="-285750">
              <a:buFont typeface="Arial" panose="020B0604020202020204" pitchFamily="34" charset="0"/>
              <a:buChar char="•"/>
            </a:pPr>
            <a:r>
              <a:rPr lang="en-US" sz="1300" b="1" dirty="0"/>
              <a:t>Eggs &amp; Breakfast Dishes</a:t>
            </a:r>
          </a:p>
          <a:p>
            <a:pPr marL="742950" lvl="1" indent="-285750">
              <a:buFont typeface="Arial" panose="020B0604020202020204" pitchFamily="34" charset="0"/>
              <a:buChar char="•"/>
            </a:pPr>
            <a:r>
              <a:rPr lang="en-US" sz="1300" b="1" dirty="0"/>
              <a:t>Scrambled Eggs &amp; Omelets </a:t>
            </a:r>
            <a:r>
              <a:rPr lang="en-US" sz="1300" dirty="0"/>
              <a:t>– Stir in for a bold breakfast upgrade.</a:t>
            </a:r>
          </a:p>
          <a:p>
            <a:pPr marL="742950" lvl="1" indent="-285750">
              <a:buFont typeface="Arial" panose="020B0604020202020204" pitchFamily="34" charset="0"/>
              <a:buChar char="•"/>
            </a:pPr>
            <a:r>
              <a:rPr lang="en-US" sz="1300" b="1" dirty="0"/>
              <a:t>Eggs in Purgatory </a:t>
            </a:r>
            <a:r>
              <a:rPr lang="en-US" sz="1300" dirty="0"/>
              <a:t>– Add to tomato sauce for a fiery shakshuka-style dish.</a:t>
            </a:r>
          </a:p>
          <a:p>
            <a:pPr marL="285750" indent="-285750">
              <a:buFont typeface="Arial" panose="020B0604020202020204" pitchFamily="34" charset="0"/>
              <a:buChar char="•"/>
            </a:pPr>
            <a:r>
              <a:rPr lang="en-US" sz="1300" b="1" dirty="0"/>
              <a:t>Spreads &amp; Appetizers</a:t>
            </a:r>
          </a:p>
          <a:p>
            <a:pPr marL="742950" lvl="1" indent="-285750">
              <a:buFont typeface="Arial" panose="020B0604020202020204" pitchFamily="34" charset="0"/>
              <a:buChar char="•"/>
            </a:pPr>
            <a:r>
              <a:rPr lang="en-US" sz="1300" b="1" dirty="0"/>
              <a:t>On Bread &amp; Crostini</a:t>
            </a:r>
            <a:r>
              <a:rPr lang="en-US" sz="1300" dirty="0"/>
              <a:t> – Simply spread onto toasted bread for a quick and flavorful snack.</a:t>
            </a:r>
          </a:p>
          <a:p>
            <a:pPr marL="742950" lvl="1" indent="-285750">
              <a:buFont typeface="Arial" panose="020B0604020202020204" pitchFamily="34" charset="0"/>
              <a:buChar char="•"/>
            </a:pPr>
            <a:r>
              <a:rPr lang="en-US" sz="1300" b="1" dirty="0"/>
              <a:t>With Cheese &amp; Charcuterie</a:t>
            </a:r>
            <a:r>
              <a:rPr lang="en-US" sz="1300" dirty="0"/>
              <a:t> – Pairs well with creamy cheeses like burrata, ricotta, or aged pecorino.</a:t>
            </a:r>
          </a:p>
          <a:p>
            <a:pPr marL="742950" lvl="1" indent="-285750">
              <a:buFont typeface="Arial" panose="020B0604020202020204" pitchFamily="34" charset="0"/>
              <a:buChar char="•"/>
            </a:pPr>
            <a:r>
              <a:rPr lang="en-US" sz="1400" b="1" dirty="0"/>
              <a:t>Stuffed in Olives or Peppers</a:t>
            </a:r>
            <a:r>
              <a:rPr lang="en-US" sz="1400" dirty="0"/>
              <a:t> – Adds a bold kick when used as a filling.</a:t>
            </a:r>
            <a:endParaRPr lang="en-US" sz="1300" dirty="0"/>
          </a:p>
          <a:p>
            <a:pPr marL="285750" indent="-285750">
              <a:buFont typeface="Arial" panose="020B0604020202020204" pitchFamily="34" charset="0"/>
              <a:buChar char="•"/>
            </a:pPr>
            <a:r>
              <a:rPr lang="en-US" sz="1300" b="1" dirty="0"/>
              <a:t>Sauces &amp; Condiments</a:t>
            </a:r>
          </a:p>
          <a:p>
            <a:pPr marL="742950" lvl="1" indent="-285750">
              <a:buFont typeface="Arial" panose="020B0604020202020204" pitchFamily="34" charset="0"/>
              <a:buChar char="•"/>
            </a:pPr>
            <a:r>
              <a:rPr lang="en-US" sz="1300" b="1" dirty="0"/>
              <a:t>Butter &amp; Aioli Blends</a:t>
            </a:r>
            <a:r>
              <a:rPr lang="en-US" sz="1300" dirty="0"/>
              <a:t> – Mix with butter or mayo for a spicy spread or dip.</a:t>
            </a:r>
          </a:p>
          <a:p>
            <a:pPr marL="742950" lvl="1" indent="-285750">
              <a:buFont typeface="Arial" panose="020B0604020202020204" pitchFamily="34" charset="0"/>
              <a:buChar char="•"/>
            </a:pPr>
            <a:r>
              <a:rPr lang="en-US" sz="1300" b="1" dirty="0"/>
              <a:t>Soup &amp; Stew Enhancer</a:t>
            </a:r>
            <a:r>
              <a:rPr lang="en-US" sz="1300" dirty="0"/>
              <a:t> – Adds depth to broths, bean soups, and lentil stews.</a:t>
            </a:r>
          </a:p>
          <a:p>
            <a:pPr marL="285750" indent="-285750">
              <a:buFont typeface="Arial" panose="020B0604020202020204" pitchFamily="34" charset="0"/>
              <a:buChar char="•"/>
            </a:pPr>
            <a:r>
              <a:rPr lang="en-US" sz="1300" b="1" dirty="0"/>
              <a:t>Pasta &amp; Grains</a:t>
            </a:r>
          </a:p>
          <a:p>
            <a:pPr marL="742950" lvl="1" indent="-285750">
              <a:buFont typeface="Arial" panose="020B0604020202020204" pitchFamily="34" charset="0"/>
              <a:buChar char="•"/>
            </a:pPr>
            <a:r>
              <a:rPr lang="en-US" sz="1300" b="1" dirty="0"/>
              <a:t>Pasta Sauce Base</a:t>
            </a:r>
            <a:r>
              <a:rPr lang="en-US" sz="1300" dirty="0"/>
              <a:t> – Melt into tomato sauces for a smoky, spicy depth of flavor.</a:t>
            </a:r>
          </a:p>
          <a:p>
            <a:pPr marL="742950" lvl="1" indent="-285750">
              <a:buFont typeface="Arial" panose="020B0604020202020204" pitchFamily="34" charset="0"/>
              <a:buChar char="•"/>
            </a:pPr>
            <a:r>
              <a:rPr lang="en-US" sz="1300" b="1" dirty="0"/>
              <a:t>‘Nduja Carbonara</a:t>
            </a:r>
            <a:r>
              <a:rPr lang="en-US" sz="1300" dirty="0"/>
              <a:t> – Use it in place of pancetta for a sizzling twist on the classic dish.</a:t>
            </a:r>
          </a:p>
          <a:p>
            <a:pPr marL="742950" lvl="1" indent="-285750">
              <a:buFont typeface="Arial" panose="020B0604020202020204" pitchFamily="34" charset="0"/>
              <a:buChar char="•"/>
            </a:pPr>
            <a:r>
              <a:rPr lang="en-US" sz="1400" b="1" dirty="0"/>
              <a:t>Risotto Flavoring</a:t>
            </a:r>
            <a:r>
              <a:rPr lang="en-US" sz="1400" dirty="0"/>
              <a:t> – Stir in at the end of cooking to infuse heat and richness.</a:t>
            </a:r>
            <a:endParaRPr lang="en-US" sz="1300" dirty="0"/>
          </a:p>
          <a:p>
            <a:pPr marL="285750" indent="-285750">
              <a:buFont typeface="Arial" panose="020B0604020202020204" pitchFamily="34" charset="0"/>
              <a:buChar char="•"/>
            </a:pPr>
            <a:r>
              <a:rPr lang="en-US" sz="1300" b="1" dirty="0"/>
              <a:t>Pizza &amp; Flatbreads</a:t>
            </a:r>
          </a:p>
          <a:p>
            <a:pPr marL="742950" lvl="1" indent="-285750">
              <a:buFont typeface="Arial" panose="020B0604020202020204" pitchFamily="34" charset="0"/>
              <a:buChar char="•"/>
            </a:pPr>
            <a:r>
              <a:rPr lang="en-US" sz="1300" b="1" dirty="0"/>
              <a:t>Pizza Topping</a:t>
            </a:r>
            <a:r>
              <a:rPr lang="en-US" sz="1300" dirty="0"/>
              <a:t> – Dollop onto pizza before or after baking for a spicy boost.</a:t>
            </a:r>
          </a:p>
          <a:p>
            <a:pPr marL="742950" lvl="1" indent="-285750">
              <a:buFont typeface="Arial" panose="020B0604020202020204" pitchFamily="34" charset="0"/>
              <a:buChar char="•"/>
            </a:pPr>
            <a:r>
              <a:rPr lang="en-US" sz="1300" b="1" dirty="0"/>
              <a:t>Focaccia &amp; Flatbreads</a:t>
            </a:r>
            <a:r>
              <a:rPr lang="en-US" sz="1300" dirty="0"/>
              <a:t> – Mix into the dough or spread on top for extra flavor.</a:t>
            </a:r>
          </a:p>
          <a:p>
            <a:pPr marL="285750" indent="-285750">
              <a:buFont typeface="Arial" panose="020B0604020202020204" pitchFamily="34" charset="0"/>
              <a:buChar char="•"/>
            </a:pPr>
            <a:r>
              <a:rPr lang="en-US" sz="1300" b="1" dirty="0"/>
              <a:t>Seafood Dishes</a:t>
            </a:r>
          </a:p>
          <a:p>
            <a:pPr marL="742950" lvl="1" indent="-285750">
              <a:buFont typeface="Arial" panose="020B0604020202020204" pitchFamily="34" charset="0"/>
              <a:buChar char="•"/>
            </a:pPr>
            <a:r>
              <a:rPr lang="en-US" sz="1300" b="1" dirty="0"/>
              <a:t>With Shellfish and Grilled or Roasted Fish</a:t>
            </a:r>
            <a:r>
              <a:rPr lang="en-US" sz="1300" dirty="0"/>
              <a:t> – Complements white fish, shrimp, scallops and mussels.</a:t>
            </a:r>
          </a:p>
          <a:p>
            <a:pPr marL="742950" lvl="1" indent="-285750">
              <a:buFont typeface="Arial" panose="020B0604020202020204" pitchFamily="34" charset="0"/>
              <a:buChar char="•"/>
            </a:pPr>
            <a:r>
              <a:rPr lang="en-US" sz="1300" b="1" dirty="0"/>
              <a:t>In Seafood Pasta</a:t>
            </a:r>
            <a:r>
              <a:rPr lang="en-US" sz="1300" dirty="0"/>
              <a:t> – Enhances seafood flavors in dishes like spaghetti alle vongole.</a:t>
            </a:r>
          </a:p>
          <a:p>
            <a:pPr marL="285750" indent="-285750">
              <a:buFont typeface="Arial" panose="020B0604020202020204" pitchFamily="34" charset="0"/>
              <a:buChar char="•"/>
            </a:pPr>
            <a:r>
              <a:rPr lang="en-US" sz="1300" b="1" dirty="0"/>
              <a:t>Meat &amp; Poultry</a:t>
            </a:r>
          </a:p>
          <a:p>
            <a:pPr marL="742950" lvl="1" indent="-285750">
              <a:buFont typeface="Arial" panose="020B0604020202020204" pitchFamily="34" charset="0"/>
              <a:buChar char="•"/>
            </a:pPr>
            <a:r>
              <a:rPr lang="en-US" sz="1300" b="1" dirty="0"/>
              <a:t>Rub for Roasts</a:t>
            </a:r>
            <a:r>
              <a:rPr lang="en-US" sz="1300" dirty="0"/>
              <a:t> – Spread onto chicken, pork, or beef before roasting for a smoky crust.</a:t>
            </a:r>
          </a:p>
          <a:p>
            <a:pPr marL="742950" lvl="1" indent="-285750">
              <a:buFont typeface="Arial" panose="020B0604020202020204" pitchFamily="34" charset="0"/>
              <a:buChar char="•"/>
            </a:pPr>
            <a:r>
              <a:rPr lang="en-US" sz="1400" b="1" dirty="0"/>
              <a:t>Stuffing Ingredient</a:t>
            </a:r>
            <a:r>
              <a:rPr lang="en-US" sz="1400" dirty="0"/>
              <a:t> – Mix into meatballs, sausages, or poultry stuffing.</a:t>
            </a:r>
          </a:p>
        </p:txBody>
      </p:sp>
      <p:sp>
        <p:nvSpPr>
          <p:cNvPr id="5" name="TextBox 4">
            <a:extLst>
              <a:ext uri="{FF2B5EF4-FFF2-40B4-BE49-F238E27FC236}">
                <a16:creationId xmlns:a16="http://schemas.microsoft.com/office/drawing/2014/main" id="{68553608-9F62-4AE6-F12B-79482BD104EA}"/>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pic>
        <p:nvPicPr>
          <p:cNvPr id="2" name="Picture 1">
            <a:extLst>
              <a:ext uri="{FF2B5EF4-FFF2-40B4-BE49-F238E27FC236}">
                <a16:creationId xmlns:a16="http://schemas.microsoft.com/office/drawing/2014/main" id="{90CDBE44-1479-E302-F0DB-6811FDEF8928}"/>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0E1011B0-DC31-ECD7-2FD7-5356673D1CE0}"/>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Tree>
    <p:extLst>
      <p:ext uri="{BB962C8B-B14F-4D97-AF65-F5344CB8AC3E}">
        <p14:creationId xmlns:p14="http://schemas.microsoft.com/office/powerpoint/2010/main" val="1682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arn(inVertic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barn(inVertical)">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barn(inVertical)">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barn(inVertical)">
                                      <p:cBhvr>
                                        <p:cTn id="27" dur="500"/>
                                        <p:tgtEl>
                                          <p:spTgt spid="1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barn(inVertical)">
                                      <p:cBhvr>
                                        <p:cTn id="32" dur="500"/>
                                        <p:tgtEl>
                                          <p:spTgt spid="1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7" end="7"/>
                                            </p:txEl>
                                          </p:spTgt>
                                        </p:tgtEl>
                                        <p:attrNameLst>
                                          <p:attrName>style.visibility</p:attrName>
                                        </p:attrNameLst>
                                      </p:cBhvr>
                                      <p:to>
                                        <p:strVal val="visible"/>
                                      </p:to>
                                    </p:set>
                                    <p:animEffect transition="in" filter="barn(inVertical)">
                                      <p:cBhvr>
                                        <p:cTn id="37" dur="500"/>
                                        <p:tgtEl>
                                          <p:spTgt spid="1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8" end="8"/>
                                            </p:txEl>
                                          </p:spTgt>
                                        </p:tgtEl>
                                        <p:attrNameLst>
                                          <p:attrName>style.visibility</p:attrName>
                                        </p:attrNameLst>
                                      </p:cBhvr>
                                      <p:to>
                                        <p:strVal val="visible"/>
                                      </p:to>
                                    </p:set>
                                    <p:animEffect transition="in" filter="barn(inVertical)">
                                      <p:cBhvr>
                                        <p:cTn id="42" dur="500"/>
                                        <p:tgtEl>
                                          <p:spTgt spid="1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xEl>
                                              <p:pRg st="9" end="9"/>
                                            </p:txEl>
                                          </p:spTgt>
                                        </p:tgtEl>
                                        <p:attrNameLst>
                                          <p:attrName>style.visibility</p:attrName>
                                        </p:attrNameLst>
                                      </p:cBhvr>
                                      <p:to>
                                        <p:strVal val="visible"/>
                                      </p:to>
                                    </p:set>
                                    <p:animEffect transition="in" filter="barn(inVertical)">
                                      <p:cBhvr>
                                        <p:cTn id="47" dur="500"/>
                                        <p:tgtEl>
                                          <p:spTgt spid="1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
                                            <p:txEl>
                                              <p:pRg st="10" end="10"/>
                                            </p:txEl>
                                          </p:spTgt>
                                        </p:tgtEl>
                                        <p:attrNameLst>
                                          <p:attrName>style.visibility</p:attrName>
                                        </p:attrNameLst>
                                      </p:cBhvr>
                                      <p:to>
                                        <p:strVal val="visible"/>
                                      </p:to>
                                    </p:set>
                                    <p:animEffect transition="in" filter="barn(inVertical)">
                                      <p:cBhvr>
                                        <p:cTn id="52" dur="500"/>
                                        <p:tgtEl>
                                          <p:spTgt spid="1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3">
                                            <p:txEl>
                                              <p:pRg st="11" end="11"/>
                                            </p:txEl>
                                          </p:spTgt>
                                        </p:tgtEl>
                                        <p:attrNameLst>
                                          <p:attrName>style.visibility</p:attrName>
                                        </p:attrNameLst>
                                      </p:cBhvr>
                                      <p:to>
                                        <p:strVal val="visible"/>
                                      </p:to>
                                    </p:set>
                                    <p:animEffect transition="in" filter="barn(inVertical)">
                                      <p:cBhvr>
                                        <p:cTn id="57" dur="500"/>
                                        <p:tgtEl>
                                          <p:spTgt spid="1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3">
                                            <p:txEl>
                                              <p:pRg st="12" end="12"/>
                                            </p:txEl>
                                          </p:spTgt>
                                        </p:tgtEl>
                                        <p:attrNameLst>
                                          <p:attrName>style.visibility</p:attrName>
                                        </p:attrNameLst>
                                      </p:cBhvr>
                                      <p:to>
                                        <p:strVal val="visible"/>
                                      </p:to>
                                    </p:set>
                                    <p:animEffect transition="in" filter="barn(inVertical)">
                                      <p:cBhvr>
                                        <p:cTn id="62" dur="500"/>
                                        <p:tgtEl>
                                          <p:spTgt spid="1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3">
                                            <p:txEl>
                                              <p:pRg st="13" end="13"/>
                                            </p:txEl>
                                          </p:spTgt>
                                        </p:tgtEl>
                                        <p:attrNameLst>
                                          <p:attrName>style.visibility</p:attrName>
                                        </p:attrNameLst>
                                      </p:cBhvr>
                                      <p:to>
                                        <p:strVal val="visible"/>
                                      </p:to>
                                    </p:set>
                                    <p:animEffect transition="in" filter="barn(inVertical)">
                                      <p:cBhvr>
                                        <p:cTn id="67" dur="500"/>
                                        <p:tgtEl>
                                          <p:spTgt spid="1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3">
                                            <p:txEl>
                                              <p:pRg st="14" end="14"/>
                                            </p:txEl>
                                          </p:spTgt>
                                        </p:tgtEl>
                                        <p:attrNameLst>
                                          <p:attrName>style.visibility</p:attrName>
                                        </p:attrNameLst>
                                      </p:cBhvr>
                                      <p:to>
                                        <p:strVal val="visible"/>
                                      </p:to>
                                    </p:set>
                                    <p:animEffect transition="in" filter="barn(inVertical)">
                                      <p:cBhvr>
                                        <p:cTn id="72" dur="500"/>
                                        <p:tgtEl>
                                          <p:spTgt spid="1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3">
                                            <p:txEl>
                                              <p:pRg st="15" end="15"/>
                                            </p:txEl>
                                          </p:spTgt>
                                        </p:tgtEl>
                                        <p:attrNameLst>
                                          <p:attrName>style.visibility</p:attrName>
                                        </p:attrNameLst>
                                      </p:cBhvr>
                                      <p:to>
                                        <p:strVal val="visible"/>
                                      </p:to>
                                    </p:set>
                                    <p:animEffect transition="in" filter="barn(inVertical)">
                                      <p:cBhvr>
                                        <p:cTn id="77" dur="500"/>
                                        <p:tgtEl>
                                          <p:spTgt spid="1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3">
                                            <p:txEl>
                                              <p:pRg st="16" end="16"/>
                                            </p:txEl>
                                          </p:spTgt>
                                        </p:tgtEl>
                                        <p:attrNameLst>
                                          <p:attrName>style.visibility</p:attrName>
                                        </p:attrNameLst>
                                      </p:cBhvr>
                                      <p:to>
                                        <p:strVal val="visible"/>
                                      </p:to>
                                    </p:set>
                                    <p:animEffect transition="in" filter="barn(inVertical)">
                                      <p:cBhvr>
                                        <p:cTn id="82" dur="500"/>
                                        <p:tgtEl>
                                          <p:spTgt spid="13">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3">
                                            <p:txEl>
                                              <p:pRg st="17" end="17"/>
                                            </p:txEl>
                                          </p:spTgt>
                                        </p:tgtEl>
                                        <p:attrNameLst>
                                          <p:attrName>style.visibility</p:attrName>
                                        </p:attrNameLst>
                                      </p:cBhvr>
                                      <p:to>
                                        <p:strVal val="visible"/>
                                      </p:to>
                                    </p:set>
                                    <p:animEffect transition="in" filter="barn(inVertical)">
                                      <p:cBhvr>
                                        <p:cTn id="87" dur="500"/>
                                        <p:tgtEl>
                                          <p:spTgt spid="13">
                                            <p:txEl>
                                              <p:pRg st="17" end="1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3">
                                            <p:txEl>
                                              <p:pRg st="18" end="18"/>
                                            </p:txEl>
                                          </p:spTgt>
                                        </p:tgtEl>
                                        <p:attrNameLst>
                                          <p:attrName>style.visibility</p:attrName>
                                        </p:attrNameLst>
                                      </p:cBhvr>
                                      <p:to>
                                        <p:strVal val="visible"/>
                                      </p:to>
                                    </p:set>
                                    <p:animEffect transition="in" filter="barn(inVertical)">
                                      <p:cBhvr>
                                        <p:cTn id="92" dur="500"/>
                                        <p:tgtEl>
                                          <p:spTgt spid="13">
                                            <p:txEl>
                                              <p:pRg st="18" end="1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3">
                                            <p:txEl>
                                              <p:pRg st="19" end="19"/>
                                            </p:txEl>
                                          </p:spTgt>
                                        </p:tgtEl>
                                        <p:attrNameLst>
                                          <p:attrName>style.visibility</p:attrName>
                                        </p:attrNameLst>
                                      </p:cBhvr>
                                      <p:to>
                                        <p:strVal val="visible"/>
                                      </p:to>
                                    </p:set>
                                    <p:animEffect transition="in" filter="barn(inVertical)">
                                      <p:cBhvr>
                                        <p:cTn id="97" dur="500"/>
                                        <p:tgtEl>
                                          <p:spTgt spid="13">
                                            <p:txEl>
                                              <p:pRg st="19" end="1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13">
                                            <p:txEl>
                                              <p:pRg st="20" end="20"/>
                                            </p:txEl>
                                          </p:spTgt>
                                        </p:tgtEl>
                                        <p:attrNameLst>
                                          <p:attrName>style.visibility</p:attrName>
                                        </p:attrNameLst>
                                      </p:cBhvr>
                                      <p:to>
                                        <p:strVal val="visible"/>
                                      </p:to>
                                    </p:set>
                                    <p:animEffect transition="in" filter="barn(inVertical)">
                                      <p:cBhvr>
                                        <p:cTn id="102" dur="500"/>
                                        <p:tgtEl>
                                          <p:spTgt spid="13">
                                            <p:txEl>
                                              <p:pRg st="20" end="2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13">
                                            <p:txEl>
                                              <p:pRg st="21" end="21"/>
                                            </p:txEl>
                                          </p:spTgt>
                                        </p:tgtEl>
                                        <p:attrNameLst>
                                          <p:attrName>style.visibility</p:attrName>
                                        </p:attrNameLst>
                                      </p:cBhvr>
                                      <p:to>
                                        <p:strVal val="visible"/>
                                      </p:to>
                                    </p:set>
                                    <p:animEffect transition="in" filter="barn(inVertical)">
                                      <p:cBhvr>
                                        <p:cTn id="107" dur="500"/>
                                        <p:tgtEl>
                                          <p:spTgt spid="13">
                                            <p:txEl>
                                              <p:pRg st="21" end="2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13">
                                            <p:txEl>
                                              <p:pRg st="22" end="22"/>
                                            </p:txEl>
                                          </p:spTgt>
                                        </p:tgtEl>
                                        <p:attrNameLst>
                                          <p:attrName>style.visibility</p:attrName>
                                        </p:attrNameLst>
                                      </p:cBhvr>
                                      <p:to>
                                        <p:strVal val="visible"/>
                                      </p:to>
                                    </p:set>
                                    <p:animEffect transition="in" filter="barn(inVertical)">
                                      <p:cBhvr>
                                        <p:cTn id="112" dur="500"/>
                                        <p:tgtEl>
                                          <p:spTgt spid="13">
                                            <p:txEl>
                                              <p:pRg st="22" end="22"/>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3">
                                            <p:txEl>
                                              <p:pRg st="23" end="23"/>
                                            </p:txEl>
                                          </p:spTgt>
                                        </p:tgtEl>
                                        <p:attrNameLst>
                                          <p:attrName>style.visibility</p:attrName>
                                        </p:attrNameLst>
                                      </p:cBhvr>
                                      <p:to>
                                        <p:strVal val="visible"/>
                                      </p:to>
                                    </p:set>
                                    <p:animEffect transition="in" filter="barn(inVertical)">
                                      <p:cBhvr>
                                        <p:cTn id="117" dur="500"/>
                                        <p:tgtEl>
                                          <p:spTgt spid="13">
                                            <p:txEl>
                                              <p:pRg st="23" end="23"/>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13">
                                            <p:txEl>
                                              <p:pRg st="24" end="24"/>
                                            </p:txEl>
                                          </p:spTgt>
                                        </p:tgtEl>
                                        <p:attrNameLst>
                                          <p:attrName>style.visibility</p:attrName>
                                        </p:attrNameLst>
                                      </p:cBhvr>
                                      <p:to>
                                        <p:strVal val="visible"/>
                                      </p:to>
                                    </p:set>
                                    <p:animEffect transition="in" filter="barn(inVertical)">
                                      <p:cBhvr>
                                        <p:cTn id="122" dur="500"/>
                                        <p:tgtEl>
                                          <p:spTgt spid="13">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INTERESTING FACTS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58126928-DC07-7BA5-AD1C-D3D467406AF9}"/>
              </a:ext>
            </a:extLst>
          </p:cNvPr>
          <p:cNvSpPr txBox="1"/>
          <p:nvPr/>
        </p:nvSpPr>
        <p:spPr>
          <a:xfrm>
            <a:off x="3353273" y="1020678"/>
            <a:ext cx="8584163" cy="5047536"/>
          </a:xfrm>
          <a:prstGeom prst="rect">
            <a:avLst/>
          </a:prstGeom>
          <a:noFill/>
        </p:spPr>
        <p:txBody>
          <a:bodyPr wrap="square" rtlCol="0">
            <a:spAutoFit/>
          </a:bodyPr>
          <a:lstStyle/>
          <a:p>
            <a:pPr marL="285750" indent="-285750">
              <a:buFont typeface="Arial" panose="020B0604020202020204" pitchFamily="34" charset="0"/>
              <a:buChar char="•"/>
            </a:pPr>
            <a:r>
              <a:rPr lang="en-US" sz="1400" dirty="0"/>
              <a:t>In the past, ‘nduja was stuffed into a pig’s stomach casing and aged for months to develop its complex flavor.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‘Nduja is nicknamed the “Spicy Nutella of Meats” because of its spreadable texture and its composition of two main ingredients.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‘Nduja is also often referred to as “Calabria’s Red Gold” and considered one of Calabria’s greatest culinary treasures.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Spilinga, a small town in southern Italy (Calabria) hosts and annual ‘nduja festival in August of each year.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Up until the early 2000s, ‘nduja was rarely found outside of Italy.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It’s naturally preservative free and requires no refrigeration thanks to the natural antibacterial properties of the Calabrian chili peppers.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Although ‘nduja is cured and ready to eat, it’s flavor greatly intensifies when heated.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Generally speaking, most Italians do not prefer very spicy food, making ‘nduja one of the spiciest foods in their culinary ingredient repertoire.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Calabrian chili peppers often make up to 30% of the sausage!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Some believe ‘nduja to be an aphrodisiac thanks to the combination of chili heat and rich pork fat.</a:t>
            </a:r>
          </a:p>
        </p:txBody>
      </p:sp>
      <p:sp>
        <p:nvSpPr>
          <p:cNvPr id="6" name="TextBox 5">
            <a:extLst>
              <a:ext uri="{FF2B5EF4-FFF2-40B4-BE49-F238E27FC236}">
                <a16:creationId xmlns:a16="http://schemas.microsoft.com/office/drawing/2014/main" id="{C68B5257-47EF-8C8E-1C1B-942244EEFAF6}"/>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pic>
        <p:nvPicPr>
          <p:cNvPr id="5" name="Picture 4">
            <a:extLst>
              <a:ext uri="{FF2B5EF4-FFF2-40B4-BE49-F238E27FC236}">
                <a16:creationId xmlns:a16="http://schemas.microsoft.com/office/drawing/2014/main" id="{74C546AF-6B81-9D85-592C-10927C1830B8}"/>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F671AF8B-7D05-F743-F4AE-D7CEC262D881}"/>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Tree>
    <p:extLst>
      <p:ext uri="{BB962C8B-B14F-4D97-AF65-F5344CB8AC3E}">
        <p14:creationId xmlns:p14="http://schemas.microsoft.com/office/powerpoint/2010/main" val="30207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arn(inVertical)">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barn(inVertical)">
                                      <p:cBhvr>
                                        <p:cTn id="37" dur="500"/>
                                        <p:tgtEl>
                                          <p:spTgt spid="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barn(inVertical)">
                                      <p:cBhvr>
                                        <p:cTn id="42" dur="500"/>
                                        <p:tgtEl>
                                          <p:spTgt spid="2">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barn(inVertical)">
                                      <p:cBhvr>
                                        <p:cTn id="47" dur="500"/>
                                        <p:tgtEl>
                                          <p:spTgt spid="2">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18" end="18"/>
                                            </p:txEl>
                                          </p:spTgt>
                                        </p:tgtEl>
                                        <p:attrNameLst>
                                          <p:attrName>style.visibility</p:attrName>
                                        </p:attrNameLst>
                                      </p:cBhvr>
                                      <p:to>
                                        <p:strVal val="visible"/>
                                      </p:to>
                                    </p:set>
                                    <p:animEffect transition="in" filter="barn(inVertical)">
                                      <p:cBhvr>
                                        <p:cTn id="52"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179299" y="753511"/>
            <a:ext cx="8758138"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Spicy ‘Nduja Shakshuka</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Yield: 4 Servings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Shakshuka is a vibrant and aromatic dish that captures the essence of Middle Eastern and North African cuisine</a:t>
            </a:r>
            <a:r>
              <a:rPr lang="en-US" sz="1400" dirty="0">
                <a:solidFill>
                  <a:prstClr val="black"/>
                </a:solidFill>
                <a:latin typeface="Calibri" panose="020F0502020204030204"/>
              </a:rPr>
              <a:t>. Traditionally presented as a one-pan dish featuring </a:t>
            </a:r>
            <a:r>
              <a:rPr lang="en-US" sz="1400" dirty="0"/>
              <a:t>eggs nestled in a rich, spiced tomato and pepper sauce</a:t>
            </a:r>
            <a:r>
              <a:rPr lang="en-US" sz="1400" dirty="0">
                <a:solidFill>
                  <a:prstClr val="black"/>
                </a:solidFill>
                <a:latin typeface="Calibri" panose="020F0502020204030204"/>
              </a:rPr>
              <a:t> with </a:t>
            </a:r>
            <a:r>
              <a:rPr lang="en-US" sz="1400" dirty="0"/>
              <a:t>deep, smoky flavors and just the right touch of heat</a:t>
            </a:r>
            <a:r>
              <a:rPr lang="en-US" sz="1400" dirty="0">
                <a:solidFill>
                  <a:prstClr val="black"/>
                </a:solidFill>
                <a:latin typeface="Calibri" panose="020F0502020204030204"/>
              </a:rPr>
              <a:t>. Served with crusty bread to scoop up bites directly from the pan, it’s a perfect dish for breakfast, brunch, or cold night.</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150273"/>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RECIPE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64CC0063-13C9-32FD-887F-A791B1924036}"/>
              </a:ext>
            </a:extLst>
          </p:cNvPr>
          <p:cNvSpPr txBox="1"/>
          <p:nvPr/>
        </p:nvSpPr>
        <p:spPr>
          <a:xfrm>
            <a:off x="3179298" y="2453205"/>
            <a:ext cx="379181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Ingredients: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2 tbsp. Olive Oil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1 Small Onion, Finely Chopped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2 Cloves Garlic, Minced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1 Red Bell Pepper, Diced</a:t>
            </a:r>
          </a:p>
          <a:p>
            <a:pPr>
              <a:defRPr/>
            </a:pPr>
            <a:r>
              <a:rPr lang="en-US" sz="1400" dirty="0">
                <a:solidFill>
                  <a:prstClr val="black"/>
                </a:solidFill>
                <a:latin typeface="Calibri" panose="020F0502020204030204"/>
              </a:rPr>
              <a:t>3 tbsp. ‘Nduja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1 Can (15 oz.) Crushed Tomatoes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½ tsp. Smoked Paprika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½ tsp. Cumin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½ tsp. Salt (adjust to taste)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¼ tsp. Black Pepper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¼ tsp. Crushed Red Pepper (adjust to taste)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4 Large Eggs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¼ cup Feta Cheese, Crumbled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Fresh Parsley, Chopped (for garnish)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Crusty Bread (for serving)</a:t>
            </a:r>
          </a:p>
        </p:txBody>
      </p:sp>
      <p:sp>
        <p:nvSpPr>
          <p:cNvPr id="5" name="TextBox 4">
            <a:extLst>
              <a:ext uri="{FF2B5EF4-FFF2-40B4-BE49-F238E27FC236}">
                <a16:creationId xmlns:a16="http://schemas.microsoft.com/office/drawing/2014/main" id="{4EBFAEE4-F633-04A5-F646-2C79520A5C1A}"/>
              </a:ext>
            </a:extLst>
          </p:cNvPr>
          <p:cNvSpPr txBox="1"/>
          <p:nvPr/>
        </p:nvSpPr>
        <p:spPr>
          <a:xfrm>
            <a:off x="7147156" y="2469714"/>
            <a:ext cx="4912321"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Directions: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In a large skillet, heat olive oil over medium heat. Add onion and sauté for 3-4 minutes until softened.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Stir in minced garlic and diced bell pepper, cooking for another 2 minutes.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Add the ‘nduja to the pan and stir until it melts into the oil, releasing its smoky aroma.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Pour in crushed tomatoes, smoked paprika, cumin, salt, black pepper, and chili flakes. Simmer for 10 minutes, stirring occasionally, until the sauce thickens slightly.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Make small wells in the sauce and crack in the eggs. Cover with a lid and cook for 5-7 minutes, until the egg whites are set but the yolks remain runny.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Sprinkle with crumbled feta and fresh herbs. Serve immediately with warm, crusty bread for scooping up the sauce.</a:t>
            </a:r>
            <a:endParaRPr kumimoji="0" lang="en-US" sz="1400" i="0" u="none" strike="noStrike" kern="1200" cap="none" spc="0" normalizeH="0" baseline="0" noProof="0" dirty="0">
              <a:ln>
                <a:noFill/>
              </a:ln>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81A1D61-1635-4767-F2B8-294C62241CC1}"/>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pic>
        <p:nvPicPr>
          <p:cNvPr id="6" name="Picture 5">
            <a:extLst>
              <a:ext uri="{FF2B5EF4-FFF2-40B4-BE49-F238E27FC236}">
                <a16:creationId xmlns:a16="http://schemas.microsoft.com/office/drawing/2014/main" id="{97168A14-3B54-EC7C-28AA-B0923BD71A72}"/>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87E2F54A-7EDF-6424-C419-BD02D0206C39}"/>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Tree>
    <p:extLst>
      <p:ext uri="{BB962C8B-B14F-4D97-AF65-F5344CB8AC3E}">
        <p14:creationId xmlns:p14="http://schemas.microsoft.com/office/powerpoint/2010/main" val="256010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2737829"/>
            <a:ext cx="8584163" cy="1754326"/>
          </a:xfrm>
          <a:prstGeom prst="rect">
            <a:avLst/>
          </a:prstGeom>
          <a:noFill/>
        </p:spPr>
        <p:txBody>
          <a:bodyPr wrap="square" rtlCol="0">
            <a:spAutoFit/>
          </a:bodyPr>
          <a:lstStyle/>
          <a:p>
            <a:r>
              <a:rPr lang="en-US" sz="1600" dirty="0"/>
              <a:t>After you read through this month’s Ingredient of the Month, take this quiz to test your knowledge. In order to earn continuing education hours (CEHs) from the American Culinary Federation (ACF), the test must be completed through the ACF’s Online Learning Center. Seventy-five percent accuracy is required to earn one hour of continuing education credits toward professional certification.   </a:t>
            </a:r>
          </a:p>
          <a:p>
            <a:endParaRPr lang="en-US" sz="4400" b="1"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008D19BA-8BDE-EB44-2D78-B11D92E9C1F0}"/>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MARCH 2025</a:t>
            </a:r>
          </a:p>
        </p:txBody>
      </p:sp>
      <p:pic>
        <p:nvPicPr>
          <p:cNvPr id="2" name="Picture 1">
            <a:extLst>
              <a:ext uri="{FF2B5EF4-FFF2-40B4-BE49-F238E27FC236}">
                <a16:creationId xmlns:a16="http://schemas.microsoft.com/office/drawing/2014/main" id="{3AC3725C-39B8-2C62-F602-B0F2C529CA53}"/>
              </a:ext>
            </a:extLst>
          </p:cNvPr>
          <p:cNvPicPr>
            <a:picLocks noChangeAspect="1"/>
          </p:cNvPicPr>
          <p:nvPr/>
        </p:nvPicPr>
        <p:blipFill>
          <a:blip r:embed="rId2">
            <a:extLst>
              <a:ext uri="{28A0092B-C50C-407E-A947-70E740481C1C}">
                <a14:useLocalDpi xmlns:a14="http://schemas.microsoft.com/office/drawing/2010/main" val="0"/>
              </a:ext>
            </a:extLst>
          </a:blip>
          <a:srcRect l="19794" t="1717" r="12822" b="20340"/>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0670E35D-D807-52D4-41C4-B6BCB4BA9DDB}"/>
              </a:ext>
            </a:extLst>
          </p:cNvPr>
          <p:cNvSpPr txBox="1"/>
          <p:nvPr/>
        </p:nvSpPr>
        <p:spPr>
          <a:xfrm>
            <a:off x="11012906" y="6218080"/>
            <a:ext cx="902288" cy="369332"/>
          </a:xfrm>
          <a:prstGeom prst="rect">
            <a:avLst/>
          </a:prstGeom>
          <a:noFill/>
        </p:spPr>
        <p:txBody>
          <a:bodyPr wrap="square" rtlCol="0">
            <a:spAutoFit/>
          </a:bodyPr>
          <a:lstStyle/>
          <a:p>
            <a:r>
              <a:rPr lang="en-US" b="1" dirty="0">
                <a:solidFill>
                  <a:schemeClr val="bg1"/>
                </a:solidFill>
              </a:rPr>
              <a:t>‘NDUJA</a:t>
            </a:r>
          </a:p>
        </p:txBody>
      </p:sp>
    </p:spTree>
    <p:extLst>
      <p:ext uri="{BB962C8B-B14F-4D97-AF65-F5344CB8AC3E}">
        <p14:creationId xmlns:p14="http://schemas.microsoft.com/office/powerpoint/2010/main" val="173162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4924AEF53694448F07A4FA9C545C2F" ma:contentTypeVersion="18" ma:contentTypeDescription="Create a new document." ma:contentTypeScope="" ma:versionID="190d8b388c0911b5395a057fb9112946">
  <xsd:schema xmlns:xsd="http://www.w3.org/2001/XMLSchema" xmlns:xs="http://www.w3.org/2001/XMLSchema" xmlns:p="http://schemas.microsoft.com/office/2006/metadata/properties" xmlns:ns2="18cc56a7-28b8-4c6d-92fd-2628b4929506" xmlns:ns3="e8165b12-e369-41f0-bb30-7c2a5d616508" targetNamespace="http://schemas.microsoft.com/office/2006/metadata/properties" ma:root="true" ma:fieldsID="e5fc0bfecffac4814fa6324528e2a7c1" ns2:_="" ns3:_="">
    <xsd:import namespace="18cc56a7-28b8-4c6d-92fd-2628b4929506"/>
    <xsd:import namespace="e8165b12-e369-41f0-bb30-7c2a5d6165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c56a7-28b8-4c6d-92fd-2628b4929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c39a6-6653-446c-b0bb-c4766020f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65b12-e369-41f0-bb30-7c2a5d61650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fc6758-ccb3-4e50-a56d-7b0ef3b1f38e}" ma:internalName="TaxCatchAll" ma:showField="CatchAllData" ma:web="e8165b12-e369-41f0-bb30-7c2a5d61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cc56a7-28b8-4c6d-92fd-2628b4929506">
      <Terms xmlns="http://schemas.microsoft.com/office/infopath/2007/PartnerControls"/>
    </lcf76f155ced4ddcb4097134ff3c332f>
    <TaxCatchAll xmlns="e8165b12-e369-41f0-bb30-7c2a5d61650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44A53D-0E49-43A5-8B6A-6601481A81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c56a7-28b8-4c6d-92fd-2628b4929506"/>
    <ds:schemaRef ds:uri="e8165b12-e369-41f0-bb30-7c2a5d61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EED28-AE83-4805-8396-3771E29FFD74}">
  <ds:schemaRefs>
    <ds:schemaRef ds:uri="http://schemas.microsoft.com/office/2006/metadata/properties"/>
    <ds:schemaRef ds:uri="http://schemas.microsoft.com/office/infopath/2007/PartnerControls"/>
    <ds:schemaRef ds:uri="18cc56a7-28b8-4c6d-92fd-2628b4929506"/>
    <ds:schemaRef ds:uri="e8165b12-e369-41f0-bb30-7c2a5d616508"/>
  </ds:schemaRefs>
</ds:datastoreItem>
</file>

<file path=customXml/itemProps3.xml><?xml version="1.0" encoding="utf-8"?>
<ds:datastoreItem xmlns:ds="http://schemas.openxmlformats.org/officeDocument/2006/customXml" ds:itemID="{E1794226-77C4-4FE7-AC74-7B29CF186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952</TotalTime>
  <Words>2596</Words>
  <Application>Microsoft Office PowerPoint</Application>
  <PresentationFormat>Widescreen</PresentationFormat>
  <Paragraphs>298</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Penry</dc:creator>
  <cp:lastModifiedBy>Robert Penry</cp:lastModifiedBy>
  <cp:revision>4</cp:revision>
  <dcterms:created xsi:type="dcterms:W3CDTF">2022-12-20T14:16:03Z</dcterms:created>
  <dcterms:modified xsi:type="dcterms:W3CDTF">2025-02-28T20:48:30Z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0x010100894924AEF53694448F07A4FA9C545C2F</vt:lpwstr>
  </property>
</Properties>
</file>