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2" r:id="rId18"/>
    <p:sldId id="283" r:id="rId19"/>
    <p:sldId id="284" r:id="rId20"/>
    <p:sldId id="285"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B3473-7149-47CF-82DD-233382722A13}" v="10" dt="2026-01-08T19:39:23.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4660"/>
  </p:normalViewPr>
  <p:slideViewPr>
    <p:cSldViewPr snapToGrid="0">
      <p:cViewPr varScale="1">
        <p:scale>
          <a:sx n="95" d="100"/>
          <a:sy n="95" d="100"/>
        </p:scale>
        <p:origin x="96" y="77"/>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14270184-D8D5-4AF3-BE7E-D102E09EBC41}"/>
    <pc:docChg chg="modSld">
      <pc:chgData name="Robert Penry" userId="eb3a0382-c13a-4994-844e-3f19251ea911" providerId="ADAL" clId="{14270184-D8D5-4AF3-BE7E-D102E09EBC41}" dt="2026-01-08T19:39:23.509" v="9" actId="20577"/>
      <pc:docMkLst>
        <pc:docMk/>
      </pc:docMkLst>
      <pc:sldChg chg="modSp modAnim">
        <pc:chgData name="Robert Penry" userId="eb3a0382-c13a-4994-844e-3f19251ea911" providerId="ADAL" clId="{14270184-D8D5-4AF3-BE7E-D102E09EBC41}" dt="2026-01-08T19:38:49.179" v="0" actId="20577"/>
        <pc:sldMkLst>
          <pc:docMk/>
          <pc:sldMk cId="2493828021" sldId="264"/>
        </pc:sldMkLst>
        <pc:spChg chg="mod">
          <ac:chgData name="Robert Penry" userId="eb3a0382-c13a-4994-844e-3f19251ea911" providerId="ADAL" clId="{14270184-D8D5-4AF3-BE7E-D102E09EBC41}" dt="2026-01-08T19:38:49.179" v="0" actId="20577"/>
          <ac:spMkLst>
            <pc:docMk/>
            <pc:sldMk cId="2493828021" sldId="264"/>
            <ac:spMk id="12" creationId="{514D8AA3-BC47-74EC-7D2A-A7E7BAB0F0F6}"/>
          </ac:spMkLst>
        </pc:spChg>
      </pc:sldChg>
      <pc:sldChg chg="modSp modAnim">
        <pc:chgData name="Robert Penry" userId="eb3a0382-c13a-4994-844e-3f19251ea911" providerId="ADAL" clId="{14270184-D8D5-4AF3-BE7E-D102E09EBC41}" dt="2026-01-08T19:38:52.449" v="1" actId="20577"/>
        <pc:sldMkLst>
          <pc:docMk/>
          <pc:sldMk cId="387256581" sldId="278"/>
        </pc:sldMkLst>
        <pc:spChg chg="mod">
          <ac:chgData name="Robert Penry" userId="eb3a0382-c13a-4994-844e-3f19251ea911" providerId="ADAL" clId="{14270184-D8D5-4AF3-BE7E-D102E09EBC41}" dt="2026-01-08T19:38:52.449" v="1" actId="20577"/>
          <ac:spMkLst>
            <pc:docMk/>
            <pc:sldMk cId="387256581" sldId="278"/>
            <ac:spMk id="7" creationId="{BBEBC24F-06E4-E42E-8CA2-656760215E93}"/>
          </ac:spMkLst>
        </pc:spChg>
      </pc:sldChg>
      <pc:sldChg chg="modSp modAnim">
        <pc:chgData name="Robert Penry" userId="eb3a0382-c13a-4994-844e-3f19251ea911" providerId="ADAL" clId="{14270184-D8D5-4AF3-BE7E-D102E09EBC41}" dt="2026-01-08T19:38:57.505" v="2" actId="20577"/>
        <pc:sldMkLst>
          <pc:docMk/>
          <pc:sldMk cId="3541295189" sldId="280"/>
        </pc:sldMkLst>
        <pc:spChg chg="mod">
          <ac:chgData name="Robert Penry" userId="eb3a0382-c13a-4994-844e-3f19251ea911" providerId="ADAL" clId="{14270184-D8D5-4AF3-BE7E-D102E09EBC41}" dt="2026-01-08T19:38:57.505" v="2" actId="20577"/>
          <ac:spMkLst>
            <pc:docMk/>
            <pc:sldMk cId="3541295189" sldId="280"/>
            <ac:spMk id="7" creationId="{A6F020B6-61DE-548A-EEF0-4C1C96EEE448}"/>
          </ac:spMkLst>
        </pc:spChg>
      </pc:sldChg>
      <pc:sldChg chg="modSp modAnim">
        <pc:chgData name="Robert Penry" userId="eb3a0382-c13a-4994-844e-3f19251ea911" providerId="ADAL" clId="{14270184-D8D5-4AF3-BE7E-D102E09EBC41}" dt="2026-01-08T19:39:01.049" v="3" actId="20577"/>
        <pc:sldMkLst>
          <pc:docMk/>
          <pc:sldMk cId="2524471291" sldId="281"/>
        </pc:sldMkLst>
        <pc:spChg chg="mod">
          <ac:chgData name="Robert Penry" userId="eb3a0382-c13a-4994-844e-3f19251ea911" providerId="ADAL" clId="{14270184-D8D5-4AF3-BE7E-D102E09EBC41}" dt="2026-01-08T19:39:01.049" v="3" actId="20577"/>
          <ac:spMkLst>
            <pc:docMk/>
            <pc:sldMk cId="2524471291" sldId="281"/>
            <ac:spMk id="7" creationId="{936784CC-EADA-6F75-FDBF-FCDFD631FEAF}"/>
          </ac:spMkLst>
        </pc:spChg>
      </pc:sldChg>
      <pc:sldChg chg="modSp modAnim">
        <pc:chgData name="Robert Penry" userId="eb3a0382-c13a-4994-844e-3f19251ea911" providerId="ADAL" clId="{14270184-D8D5-4AF3-BE7E-D102E09EBC41}" dt="2026-01-08T19:39:04.109" v="4" actId="20577"/>
        <pc:sldMkLst>
          <pc:docMk/>
          <pc:sldMk cId="3308327918" sldId="282"/>
        </pc:sldMkLst>
        <pc:spChg chg="mod">
          <ac:chgData name="Robert Penry" userId="eb3a0382-c13a-4994-844e-3f19251ea911" providerId="ADAL" clId="{14270184-D8D5-4AF3-BE7E-D102E09EBC41}" dt="2026-01-08T19:39:04.109" v="4" actId="20577"/>
          <ac:spMkLst>
            <pc:docMk/>
            <pc:sldMk cId="3308327918" sldId="282"/>
            <ac:spMk id="6" creationId="{43E21BDD-7ABE-7004-8173-953D2C4F1804}"/>
          </ac:spMkLst>
        </pc:spChg>
      </pc:sldChg>
      <pc:sldChg chg="modSp modAnim">
        <pc:chgData name="Robert Penry" userId="eb3a0382-c13a-4994-844e-3f19251ea911" providerId="ADAL" clId="{14270184-D8D5-4AF3-BE7E-D102E09EBC41}" dt="2026-01-08T19:39:07.024" v="5" actId="20577"/>
        <pc:sldMkLst>
          <pc:docMk/>
          <pc:sldMk cId="3019642694" sldId="283"/>
        </pc:sldMkLst>
        <pc:spChg chg="mod">
          <ac:chgData name="Robert Penry" userId="eb3a0382-c13a-4994-844e-3f19251ea911" providerId="ADAL" clId="{14270184-D8D5-4AF3-BE7E-D102E09EBC41}" dt="2026-01-08T19:39:07.024" v="5" actId="20577"/>
          <ac:spMkLst>
            <pc:docMk/>
            <pc:sldMk cId="3019642694" sldId="283"/>
            <ac:spMk id="7" creationId="{5B09E185-607A-FF40-24A3-9A753AFFF200}"/>
          </ac:spMkLst>
        </pc:spChg>
      </pc:sldChg>
      <pc:sldChg chg="modSp modAnim">
        <pc:chgData name="Robert Penry" userId="eb3a0382-c13a-4994-844e-3f19251ea911" providerId="ADAL" clId="{14270184-D8D5-4AF3-BE7E-D102E09EBC41}" dt="2026-01-08T19:39:10.758" v="6" actId="20577"/>
        <pc:sldMkLst>
          <pc:docMk/>
          <pc:sldMk cId="2274582294" sldId="284"/>
        </pc:sldMkLst>
        <pc:spChg chg="mod">
          <ac:chgData name="Robert Penry" userId="eb3a0382-c13a-4994-844e-3f19251ea911" providerId="ADAL" clId="{14270184-D8D5-4AF3-BE7E-D102E09EBC41}" dt="2026-01-08T19:39:10.758" v="6" actId="20577"/>
          <ac:spMkLst>
            <pc:docMk/>
            <pc:sldMk cId="2274582294" sldId="284"/>
            <ac:spMk id="7" creationId="{1837459E-F545-2865-1F14-5EC676B87B37}"/>
          </ac:spMkLst>
        </pc:spChg>
      </pc:sldChg>
      <pc:sldChg chg="modSp modAnim">
        <pc:chgData name="Robert Penry" userId="eb3a0382-c13a-4994-844e-3f19251ea911" providerId="ADAL" clId="{14270184-D8D5-4AF3-BE7E-D102E09EBC41}" dt="2026-01-08T19:39:15.002" v="7" actId="20577"/>
        <pc:sldMkLst>
          <pc:docMk/>
          <pc:sldMk cId="475075082" sldId="285"/>
        </pc:sldMkLst>
        <pc:spChg chg="mod">
          <ac:chgData name="Robert Penry" userId="eb3a0382-c13a-4994-844e-3f19251ea911" providerId="ADAL" clId="{14270184-D8D5-4AF3-BE7E-D102E09EBC41}" dt="2026-01-08T19:39:15.002" v="7" actId="20577"/>
          <ac:spMkLst>
            <pc:docMk/>
            <pc:sldMk cId="475075082" sldId="285"/>
            <ac:spMk id="7" creationId="{E9F2851E-EFF8-E004-E1B6-51EC2C4F88C3}"/>
          </ac:spMkLst>
        </pc:spChg>
      </pc:sldChg>
      <pc:sldChg chg="modSp modAnim">
        <pc:chgData name="Robert Penry" userId="eb3a0382-c13a-4994-844e-3f19251ea911" providerId="ADAL" clId="{14270184-D8D5-4AF3-BE7E-D102E09EBC41}" dt="2026-01-08T19:39:19.109" v="8" actId="20577"/>
        <pc:sldMkLst>
          <pc:docMk/>
          <pc:sldMk cId="4193291238" sldId="286"/>
        </pc:sldMkLst>
        <pc:spChg chg="mod">
          <ac:chgData name="Robert Penry" userId="eb3a0382-c13a-4994-844e-3f19251ea911" providerId="ADAL" clId="{14270184-D8D5-4AF3-BE7E-D102E09EBC41}" dt="2026-01-08T19:39:19.109" v="8" actId="20577"/>
          <ac:spMkLst>
            <pc:docMk/>
            <pc:sldMk cId="4193291238" sldId="286"/>
            <ac:spMk id="7" creationId="{276D241B-21C1-EA7B-99CE-AB6CCD6BE529}"/>
          </ac:spMkLst>
        </pc:spChg>
      </pc:sldChg>
      <pc:sldChg chg="modSp modAnim">
        <pc:chgData name="Robert Penry" userId="eb3a0382-c13a-4994-844e-3f19251ea911" providerId="ADAL" clId="{14270184-D8D5-4AF3-BE7E-D102E09EBC41}" dt="2026-01-08T19:39:23.509" v="9" actId="20577"/>
        <pc:sldMkLst>
          <pc:docMk/>
          <pc:sldMk cId="2304512983" sldId="287"/>
        </pc:sldMkLst>
        <pc:spChg chg="mod">
          <ac:chgData name="Robert Penry" userId="eb3a0382-c13a-4994-844e-3f19251ea911" providerId="ADAL" clId="{14270184-D8D5-4AF3-BE7E-D102E09EBC41}" dt="2026-01-08T19:39:23.509" v="9" actId="20577"/>
          <ac:spMkLst>
            <pc:docMk/>
            <pc:sldMk cId="2304512983" sldId="287"/>
            <ac:spMk id="7" creationId="{531796C9-C98F-6612-CA75-8FFA84A329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1/8/2026</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1/8/2026</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2677656"/>
          </a:xfrm>
          <a:prstGeom prst="rect">
            <a:avLst/>
          </a:prstGeom>
          <a:noFill/>
        </p:spPr>
        <p:txBody>
          <a:bodyPr wrap="square" rtlCol="0">
            <a:spAutoFit/>
          </a:bodyPr>
          <a:lstStyle/>
          <a:p>
            <a:r>
              <a:rPr lang="en-US" sz="2400" dirty="0"/>
              <a:t>Question #1</a:t>
            </a:r>
          </a:p>
          <a:p>
            <a:endParaRPr lang="en-US" sz="2400" dirty="0"/>
          </a:p>
          <a:p>
            <a:r>
              <a:rPr lang="en-US" sz="2400" dirty="0"/>
              <a:t>Tuna fishing traditions can be traced back to ancient Mediterranean and Pacific cultures.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EABDA887-EE69-5781-C0F1-47391DD17A50}"/>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E8F0C894-278E-CB10-138A-C3D6B1BFAD79}"/>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6" name="TextBox 5">
            <a:extLst>
              <a:ext uri="{FF2B5EF4-FFF2-40B4-BE49-F238E27FC236}">
                <a16:creationId xmlns:a16="http://schemas.microsoft.com/office/drawing/2014/main" id="{B3BE0212-8F81-D7AA-8165-B7B657DC35BF}"/>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BBEBC24F-06E4-E42E-8CA2-656760215E93}"/>
              </a:ext>
            </a:extLst>
          </p:cNvPr>
          <p:cNvSpPr txBox="1"/>
          <p:nvPr/>
        </p:nvSpPr>
        <p:spPr>
          <a:xfrm>
            <a:off x="3375519" y="978474"/>
            <a:ext cx="8584163" cy="3416320"/>
          </a:xfrm>
          <a:prstGeom prst="rect">
            <a:avLst/>
          </a:prstGeom>
          <a:noFill/>
        </p:spPr>
        <p:txBody>
          <a:bodyPr wrap="square" rtlCol="0">
            <a:spAutoFit/>
          </a:bodyPr>
          <a:lstStyle/>
          <a:p>
            <a:r>
              <a:rPr lang="en-US" sz="2400" dirty="0"/>
              <a:t>Question #2</a:t>
            </a:r>
          </a:p>
          <a:p>
            <a:endParaRPr lang="en-US" sz="2400" dirty="0"/>
          </a:p>
          <a:p>
            <a:r>
              <a:rPr lang="en-US" sz="2400" dirty="0"/>
              <a:t>Which fishing methods are commonly used to harvest wild tuna today?</a:t>
            </a:r>
          </a:p>
          <a:p>
            <a:endParaRPr lang="en-US" sz="2400" dirty="0"/>
          </a:p>
          <a:p>
            <a:pPr marL="342900" indent="-342900">
              <a:buAutoNum type="alphaUcPeriod"/>
            </a:pPr>
            <a:r>
              <a:rPr lang="en-US" sz="2400" dirty="0"/>
              <a:t>Bottom trawling and dredging</a:t>
            </a:r>
          </a:p>
          <a:p>
            <a:pPr marL="342900" indent="-342900">
              <a:buAutoNum type="alphaUcPeriod"/>
            </a:pPr>
            <a:r>
              <a:rPr lang="en-US" sz="2400" dirty="0"/>
              <a:t>Spearfishing and net casting</a:t>
            </a:r>
          </a:p>
          <a:p>
            <a:pPr marL="342900" indent="-342900">
              <a:buAutoNum type="alphaUcPeriod"/>
            </a:pPr>
            <a:r>
              <a:rPr lang="en-US" sz="2400" dirty="0"/>
              <a:t>Purse seining and longlining</a:t>
            </a:r>
          </a:p>
          <a:p>
            <a:pPr marL="342900" indent="-342900">
              <a:buAutoNum type="alphaUcPeriod"/>
            </a:pPr>
            <a:r>
              <a:rPr lang="en-US" sz="2400" dirty="0"/>
              <a:t>Hand harvesting and reef trapping</a:t>
            </a:r>
          </a:p>
        </p:txBody>
      </p:sp>
      <p:sp>
        <p:nvSpPr>
          <p:cNvPr id="11" name="TextBox 10">
            <a:extLst>
              <a:ext uri="{FF2B5EF4-FFF2-40B4-BE49-F238E27FC236}">
                <a16:creationId xmlns:a16="http://schemas.microsoft.com/office/drawing/2014/main" id="{97D262C8-874B-396F-E574-46D1389429CC}"/>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6CFE4E21-C640-6008-2981-58E26BFEAF39}"/>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8BD1D413-F3F7-6C1B-D2C5-705736B70291}"/>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19081F5A-327C-954C-C233-AA365FE8D4D9}"/>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A6F020B6-61DE-548A-EEF0-4C1C96EEE448}"/>
              </a:ext>
            </a:extLst>
          </p:cNvPr>
          <p:cNvSpPr txBox="1"/>
          <p:nvPr/>
        </p:nvSpPr>
        <p:spPr>
          <a:xfrm>
            <a:off x="3375519" y="978474"/>
            <a:ext cx="8584163" cy="3416320"/>
          </a:xfrm>
          <a:prstGeom prst="rect">
            <a:avLst/>
          </a:prstGeom>
          <a:noFill/>
        </p:spPr>
        <p:txBody>
          <a:bodyPr wrap="square" rtlCol="0">
            <a:spAutoFit/>
          </a:bodyPr>
          <a:lstStyle/>
          <a:p>
            <a:r>
              <a:rPr lang="en-US" sz="2400" dirty="0"/>
              <a:t>Question #3</a:t>
            </a:r>
          </a:p>
          <a:p>
            <a:endParaRPr lang="en-US" sz="2400" dirty="0"/>
          </a:p>
          <a:p>
            <a:r>
              <a:rPr lang="en-US" sz="2400" dirty="0"/>
              <a:t>Which nutrient in tuna most directly supports cardiovascular and brain health?</a:t>
            </a:r>
          </a:p>
          <a:p>
            <a:endParaRPr lang="en-US" sz="2400" dirty="0"/>
          </a:p>
          <a:p>
            <a:pPr marL="342900" indent="-342900">
              <a:buAutoNum type="alphaUcPeriod"/>
            </a:pPr>
            <a:r>
              <a:rPr lang="en-US" sz="2400" dirty="0"/>
              <a:t>Saturated fat</a:t>
            </a:r>
          </a:p>
          <a:p>
            <a:pPr marL="342900" indent="-342900">
              <a:buAutoNum type="alphaUcPeriod"/>
            </a:pPr>
            <a:r>
              <a:rPr lang="en-US" sz="2400" dirty="0"/>
              <a:t>Omega-3 fatty acids</a:t>
            </a:r>
          </a:p>
          <a:p>
            <a:pPr marL="342900" indent="-342900">
              <a:buAutoNum type="alphaUcPeriod"/>
            </a:pPr>
            <a:r>
              <a:rPr lang="en-US" sz="2400" dirty="0"/>
              <a:t>Vitamin C</a:t>
            </a:r>
          </a:p>
          <a:p>
            <a:pPr marL="342900" indent="-342900">
              <a:buAutoNum type="alphaUcPeriod"/>
            </a:pPr>
            <a:r>
              <a:rPr lang="en-US" sz="2400" dirty="0"/>
              <a:t>Calcium</a:t>
            </a:r>
          </a:p>
        </p:txBody>
      </p:sp>
      <p:sp>
        <p:nvSpPr>
          <p:cNvPr id="11" name="TextBox 10">
            <a:extLst>
              <a:ext uri="{FF2B5EF4-FFF2-40B4-BE49-F238E27FC236}">
                <a16:creationId xmlns:a16="http://schemas.microsoft.com/office/drawing/2014/main" id="{6B7642BA-EBC9-5AC3-580C-9CDEAD5F8F83}"/>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AE7B01FE-D9C6-F29E-7362-B6466894B888}"/>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C6184AF4-DFB4-8237-908F-42158A83AF31}"/>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B613C12A-C52F-D30F-5C01-9AF6ED310B77}"/>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936784CC-EADA-6F75-FDBF-FCDFD631FEAF}"/>
              </a:ext>
            </a:extLst>
          </p:cNvPr>
          <p:cNvSpPr txBox="1"/>
          <p:nvPr/>
        </p:nvSpPr>
        <p:spPr>
          <a:xfrm>
            <a:off x="3375519" y="978474"/>
            <a:ext cx="8584163" cy="2677656"/>
          </a:xfrm>
          <a:prstGeom prst="rect">
            <a:avLst/>
          </a:prstGeom>
          <a:noFill/>
        </p:spPr>
        <p:txBody>
          <a:bodyPr wrap="square" rtlCol="0">
            <a:spAutoFit/>
          </a:bodyPr>
          <a:lstStyle/>
          <a:p>
            <a:r>
              <a:rPr lang="en-US" sz="2400" dirty="0"/>
              <a:t>Question #4</a:t>
            </a:r>
          </a:p>
          <a:p>
            <a:endParaRPr lang="en-US" sz="2400" dirty="0"/>
          </a:p>
          <a:p>
            <a:r>
              <a:rPr lang="en-US" sz="2400" dirty="0"/>
              <a:t>Tuna provides a high level of protein while remaining relatively low in calories.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11" name="TextBox 10">
            <a:extLst>
              <a:ext uri="{FF2B5EF4-FFF2-40B4-BE49-F238E27FC236}">
                <a16:creationId xmlns:a16="http://schemas.microsoft.com/office/drawing/2014/main" id="{7B5DDEAF-559F-1CB9-FB46-57E515412C7D}"/>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182FE76A-0582-6994-BD8B-88C646076C12}"/>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73CA4E51-CB46-8AF7-3D06-6969C48062EC}"/>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15F6EAC6-A2DE-9112-FF62-5B3D2B247FD4}"/>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6" name="TextBox 5">
            <a:extLst>
              <a:ext uri="{FF2B5EF4-FFF2-40B4-BE49-F238E27FC236}">
                <a16:creationId xmlns:a16="http://schemas.microsoft.com/office/drawing/2014/main" id="{43E21BDD-7ABE-7004-8173-953D2C4F1804}"/>
              </a:ext>
            </a:extLst>
          </p:cNvPr>
          <p:cNvSpPr txBox="1"/>
          <p:nvPr/>
        </p:nvSpPr>
        <p:spPr>
          <a:xfrm>
            <a:off x="3375519" y="978474"/>
            <a:ext cx="8584163" cy="3416320"/>
          </a:xfrm>
          <a:prstGeom prst="rect">
            <a:avLst/>
          </a:prstGeom>
          <a:noFill/>
        </p:spPr>
        <p:txBody>
          <a:bodyPr wrap="square" rtlCol="0">
            <a:spAutoFit/>
          </a:bodyPr>
          <a:lstStyle/>
          <a:p>
            <a:r>
              <a:rPr lang="en-US" sz="2400" dirty="0"/>
              <a:t>Question #5</a:t>
            </a:r>
          </a:p>
          <a:p>
            <a:endParaRPr lang="en-US" sz="2400" dirty="0"/>
          </a:p>
          <a:p>
            <a:r>
              <a:rPr lang="en-US" sz="2400" dirty="0"/>
              <a:t>Which species is also known as “ahi” and is versatile in foodservice applications?</a:t>
            </a:r>
          </a:p>
          <a:p>
            <a:endParaRPr lang="en-US" sz="2400" dirty="0"/>
          </a:p>
          <a:p>
            <a:pPr marL="342900" indent="-342900">
              <a:buAutoNum type="alphaUcPeriod"/>
            </a:pPr>
            <a:r>
              <a:rPr lang="en-US" sz="2400" dirty="0"/>
              <a:t>Yellowfin</a:t>
            </a:r>
          </a:p>
          <a:p>
            <a:pPr marL="342900" indent="-342900">
              <a:buAutoNum type="alphaUcPeriod"/>
            </a:pPr>
            <a:r>
              <a:rPr lang="en-US" sz="2400" dirty="0"/>
              <a:t>Skipjack</a:t>
            </a:r>
          </a:p>
          <a:p>
            <a:pPr marL="342900" indent="-342900">
              <a:buAutoNum type="alphaUcPeriod"/>
            </a:pPr>
            <a:r>
              <a:rPr lang="en-US" sz="2400" dirty="0"/>
              <a:t>Bluefin</a:t>
            </a:r>
          </a:p>
          <a:p>
            <a:pPr marL="342900" indent="-342900">
              <a:buAutoNum type="alphaUcPeriod"/>
            </a:pPr>
            <a:r>
              <a:rPr lang="en-US" sz="2400" dirty="0"/>
              <a:t>Longtail</a:t>
            </a:r>
          </a:p>
        </p:txBody>
      </p:sp>
      <p:sp>
        <p:nvSpPr>
          <p:cNvPr id="7" name="TextBox 6">
            <a:extLst>
              <a:ext uri="{FF2B5EF4-FFF2-40B4-BE49-F238E27FC236}">
                <a16:creationId xmlns:a16="http://schemas.microsoft.com/office/drawing/2014/main" id="{0C586AA2-45FB-9750-239E-DDF8874130C3}"/>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4439F286-35FF-FEF8-DE2E-824A871ADCB4}"/>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C86F53AF-80AB-C734-1CFE-B14DD2BD24D3}"/>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2F9C12C7-34DD-625D-59D1-06A16F72C471}"/>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arn(inVertic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arn(inVertical)">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5B09E185-607A-FF40-24A3-9A753AFFF200}"/>
              </a:ext>
            </a:extLst>
          </p:cNvPr>
          <p:cNvSpPr txBox="1"/>
          <p:nvPr/>
        </p:nvSpPr>
        <p:spPr>
          <a:xfrm>
            <a:off x="3375519" y="978474"/>
            <a:ext cx="8584163" cy="3416320"/>
          </a:xfrm>
          <a:prstGeom prst="rect">
            <a:avLst/>
          </a:prstGeom>
          <a:noFill/>
        </p:spPr>
        <p:txBody>
          <a:bodyPr wrap="square" rtlCol="0">
            <a:spAutoFit/>
          </a:bodyPr>
          <a:lstStyle/>
          <a:p>
            <a:r>
              <a:rPr lang="en-US" sz="2400" dirty="0"/>
              <a:t>Question #6</a:t>
            </a:r>
          </a:p>
          <a:p>
            <a:endParaRPr lang="en-US" sz="2400" dirty="0"/>
          </a:p>
          <a:p>
            <a:r>
              <a:rPr lang="en-US" sz="2400" dirty="0"/>
              <a:t>Which tuna is highly prized for raw preparations and has a rich, buttery, tender texture?</a:t>
            </a:r>
          </a:p>
          <a:p>
            <a:endParaRPr lang="en-US" sz="2400" dirty="0"/>
          </a:p>
          <a:p>
            <a:pPr marL="342900" indent="-342900">
              <a:buAutoNum type="alphaUcPeriod"/>
            </a:pPr>
            <a:r>
              <a:rPr lang="en-US" sz="2400" dirty="0"/>
              <a:t>Skipjack</a:t>
            </a:r>
          </a:p>
          <a:p>
            <a:pPr marL="342900" indent="-342900">
              <a:buAutoNum type="alphaUcPeriod"/>
            </a:pPr>
            <a:r>
              <a:rPr lang="en-US" sz="2400" dirty="0"/>
              <a:t>Bigeye</a:t>
            </a:r>
          </a:p>
          <a:p>
            <a:pPr marL="342900" indent="-342900">
              <a:buAutoNum type="alphaUcPeriod"/>
            </a:pPr>
            <a:r>
              <a:rPr lang="en-US" sz="2400" dirty="0"/>
              <a:t>Albacore</a:t>
            </a:r>
          </a:p>
          <a:p>
            <a:pPr marL="342900" indent="-342900">
              <a:buAutoNum type="alphaUcPeriod"/>
            </a:pPr>
            <a:r>
              <a:rPr lang="en-US" sz="2400" dirty="0"/>
              <a:t>Longtail</a:t>
            </a:r>
          </a:p>
        </p:txBody>
      </p:sp>
      <p:sp>
        <p:nvSpPr>
          <p:cNvPr id="11" name="TextBox 10">
            <a:extLst>
              <a:ext uri="{FF2B5EF4-FFF2-40B4-BE49-F238E27FC236}">
                <a16:creationId xmlns:a16="http://schemas.microsoft.com/office/drawing/2014/main" id="{84C2DBE7-8F93-3E03-3FCA-E68B3C33FA9C}"/>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66C82041-96C9-96AD-DB83-FCB7D7BE7711}"/>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BE265180-2FD7-E6E4-4B6F-8639C1081326}"/>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E96527F2-E45E-A61A-ED6E-BCF86B5550C8}"/>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1837459E-F545-2865-1F14-5EC676B87B37}"/>
              </a:ext>
            </a:extLst>
          </p:cNvPr>
          <p:cNvSpPr txBox="1"/>
          <p:nvPr/>
        </p:nvSpPr>
        <p:spPr>
          <a:xfrm>
            <a:off x="3375519" y="978474"/>
            <a:ext cx="8584163" cy="2308324"/>
          </a:xfrm>
          <a:prstGeom prst="rect">
            <a:avLst/>
          </a:prstGeom>
          <a:noFill/>
        </p:spPr>
        <p:txBody>
          <a:bodyPr wrap="square" rtlCol="0">
            <a:spAutoFit/>
          </a:bodyPr>
          <a:lstStyle/>
          <a:p>
            <a:r>
              <a:rPr lang="en-US" sz="2400" dirty="0"/>
              <a:t>Question #7</a:t>
            </a:r>
          </a:p>
          <a:p>
            <a:endParaRPr lang="en-US" sz="2400" dirty="0"/>
          </a:p>
          <a:p>
            <a:r>
              <a:rPr lang="en-US" sz="2400" dirty="0"/>
              <a:t>Excessive purge or liquid in fresh tuna is a sign of good quality.</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11" name="TextBox 10">
            <a:extLst>
              <a:ext uri="{FF2B5EF4-FFF2-40B4-BE49-F238E27FC236}">
                <a16:creationId xmlns:a16="http://schemas.microsoft.com/office/drawing/2014/main" id="{DE1D7E44-7CFA-EA28-82BC-EC44EB976DFA}"/>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95A46E4E-3DEE-89AD-9669-729A9DD702BF}"/>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10941EA1-4480-5375-FAB0-EF838E3D135F}"/>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FACF61E6-5E47-84D6-859E-DE3F63FE634B}"/>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E9F2851E-EFF8-E004-E1B6-51EC2C4F88C3}"/>
              </a:ext>
            </a:extLst>
          </p:cNvPr>
          <p:cNvSpPr txBox="1"/>
          <p:nvPr/>
        </p:nvSpPr>
        <p:spPr>
          <a:xfrm>
            <a:off x="3375519" y="978474"/>
            <a:ext cx="8584163" cy="3724096"/>
          </a:xfrm>
          <a:prstGeom prst="rect">
            <a:avLst/>
          </a:prstGeom>
          <a:noFill/>
        </p:spPr>
        <p:txBody>
          <a:bodyPr wrap="square" rtlCol="0">
            <a:spAutoFit/>
          </a:bodyPr>
          <a:lstStyle/>
          <a:p>
            <a:r>
              <a:rPr lang="en-US" sz="2400" dirty="0"/>
              <a:t>Question #8</a:t>
            </a:r>
          </a:p>
          <a:p>
            <a:endParaRPr lang="en-US" sz="2400" dirty="0"/>
          </a:p>
          <a:p>
            <a:r>
              <a:rPr lang="en-US" sz="2400" dirty="0"/>
              <a:t>What is the recommended storage temperature for fresh tuna?</a:t>
            </a:r>
          </a:p>
          <a:p>
            <a:endParaRPr lang="en-US" sz="2400" dirty="0"/>
          </a:p>
          <a:p>
            <a:pPr marL="342900" indent="-342900">
              <a:buAutoNum type="alphaUcPeriod"/>
            </a:pPr>
            <a:r>
              <a:rPr lang="en-US" sz="2400" dirty="0"/>
              <a:t>40–45°F (4–7°C)</a:t>
            </a:r>
          </a:p>
          <a:p>
            <a:pPr marL="342900" indent="-342900">
              <a:buAutoNum type="alphaUcPeriod"/>
            </a:pPr>
            <a:r>
              <a:rPr lang="en-US" sz="2400" dirty="0"/>
              <a:t>32–36°F (0–2°C)</a:t>
            </a:r>
          </a:p>
          <a:p>
            <a:pPr marL="342900" indent="-342900">
              <a:buAutoNum type="alphaUcPeriod"/>
            </a:pPr>
            <a:r>
              <a:rPr lang="en-US" sz="2400" dirty="0"/>
              <a:t>28–30°F (-2 to -1°C)</a:t>
            </a:r>
          </a:p>
          <a:p>
            <a:pPr marL="342900" indent="-342900">
              <a:buAutoNum type="alphaUcPeriod"/>
            </a:pPr>
            <a:r>
              <a:rPr lang="en-US" sz="2400" dirty="0"/>
              <a:t>0°F (-18°C)</a:t>
            </a:r>
          </a:p>
          <a:p>
            <a:endParaRPr lang="en-US" sz="4400" b="1" dirty="0"/>
          </a:p>
        </p:txBody>
      </p:sp>
      <p:sp>
        <p:nvSpPr>
          <p:cNvPr id="11" name="TextBox 10">
            <a:extLst>
              <a:ext uri="{FF2B5EF4-FFF2-40B4-BE49-F238E27FC236}">
                <a16:creationId xmlns:a16="http://schemas.microsoft.com/office/drawing/2014/main" id="{05856F61-2290-779B-AF34-A18BEA169B10}"/>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54E1BDE5-D29B-42B2-0153-28AD631AD7DB}"/>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9476D824-BC07-19F0-D77C-F0DC778E384C}"/>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80DF2AD2-E362-9772-32E8-4D9E5AFE85FC}"/>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276D241B-21C1-EA7B-99CE-AB6CCD6BE529}"/>
              </a:ext>
            </a:extLst>
          </p:cNvPr>
          <p:cNvSpPr txBox="1"/>
          <p:nvPr/>
        </p:nvSpPr>
        <p:spPr>
          <a:xfrm>
            <a:off x="3375519" y="978474"/>
            <a:ext cx="8584163" cy="3416320"/>
          </a:xfrm>
          <a:prstGeom prst="rect">
            <a:avLst/>
          </a:prstGeom>
          <a:noFill/>
        </p:spPr>
        <p:txBody>
          <a:bodyPr wrap="square" rtlCol="0">
            <a:spAutoFit/>
          </a:bodyPr>
          <a:lstStyle/>
          <a:p>
            <a:r>
              <a:rPr lang="en-US" sz="2400" dirty="0"/>
              <a:t>Question #9</a:t>
            </a:r>
          </a:p>
          <a:p>
            <a:endParaRPr lang="en-US" sz="2400" dirty="0"/>
          </a:p>
          <a:p>
            <a:r>
              <a:rPr lang="en-US" sz="2400" dirty="0"/>
              <a:t>Cross-utilization of tuna trim in modern kitchens is primarily aimed at:</a:t>
            </a:r>
          </a:p>
          <a:p>
            <a:endParaRPr lang="en-US" sz="2400" dirty="0"/>
          </a:p>
          <a:p>
            <a:pPr marL="342900" indent="-342900">
              <a:buAutoNum type="alphaUcPeriod"/>
            </a:pPr>
            <a:r>
              <a:rPr lang="en-US" sz="2400" dirty="0"/>
              <a:t>Reducing cooking time</a:t>
            </a:r>
          </a:p>
          <a:p>
            <a:pPr marL="342900" indent="-342900">
              <a:buAutoNum type="alphaUcPeriod"/>
            </a:pPr>
            <a:r>
              <a:rPr lang="en-US" sz="2400" dirty="0"/>
              <a:t>Enhancing visual presentation</a:t>
            </a:r>
          </a:p>
          <a:p>
            <a:pPr marL="342900" indent="-342900">
              <a:buAutoNum type="alphaUcPeriod"/>
            </a:pPr>
            <a:r>
              <a:rPr lang="en-US" sz="2400" dirty="0"/>
              <a:t>Supporting sustainability</a:t>
            </a:r>
          </a:p>
          <a:p>
            <a:pPr marL="342900" indent="-342900">
              <a:buAutoNum type="alphaUcPeriod"/>
            </a:pPr>
            <a:r>
              <a:rPr lang="en-US" sz="2400" dirty="0"/>
              <a:t>Making it suitable only for raw applications</a:t>
            </a:r>
          </a:p>
        </p:txBody>
      </p:sp>
      <p:sp>
        <p:nvSpPr>
          <p:cNvPr id="11" name="TextBox 10">
            <a:extLst>
              <a:ext uri="{FF2B5EF4-FFF2-40B4-BE49-F238E27FC236}">
                <a16:creationId xmlns:a16="http://schemas.microsoft.com/office/drawing/2014/main" id="{1593F45B-5F49-710A-0952-8B4511E15DD9}"/>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F1D2D7BF-5038-F4FF-C9A6-410291BC2332}"/>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5230123F-BC38-F2C9-3BB3-1DCC131658A0}"/>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A1B0486D-24B2-A18F-CDB9-C0DCB1A2CDDA}"/>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531796C9-C98F-6612-CA75-8FFA84A3291B}"/>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How much of their body weight do tuna consume daily to fuel constant movement?</a:t>
            </a:r>
          </a:p>
          <a:p>
            <a:endParaRPr lang="en-US" sz="2400" dirty="0"/>
          </a:p>
          <a:p>
            <a:pPr marL="342900" indent="-342900">
              <a:buAutoNum type="alphaUcPeriod"/>
            </a:pPr>
            <a:r>
              <a:rPr lang="en-US" sz="2400" dirty="0"/>
              <a:t>1-5%</a:t>
            </a:r>
          </a:p>
          <a:p>
            <a:pPr marL="342900" indent="-342900">
              <a:buAutoNum type="alphaUcPeriod"/>
            </a:pPr>
            <a:r>
              <a:rPr lang="en-US" sz="2400" dirty="0"/>
              <a:t>5-10%</a:t>
            </a:r>
          </a:p>
          <a:p>
            <a:pPr marL="342900" indent="-342900">
              <a:buAutoNum type="alphaUcPeriod"/>
            </a:pPr>
            <a:r>
              <a:rPr lang="en-US" sz="2400" dirty="0"/>
              <a:t>10-25%</a:t>
            </a:r>
          </a:p>
          <a:p>
            <a:pPr marL="342900" indent="-342900">
              <a:buAutoNum type="alphaUcPeriod"/>
            </a:pPr>
            <a:r>
              <a:rPr lang="en-US" sz="2400" dirty="0"/>
              <a:t>25-40%</a:t>
            </a:r>
          </a:p>
        </p:txBody>
      </p:sp>
      <p:sp>
        <p:nvSpPr>
          <p:cNvPr id="11" name="TextBox 10">
            <a:extLst>
              <a:ext uri="{FF2B5EF4-FFF2-40B4-BE49-F238E27FC236}">
                <a16:creationId xmlns:a16="http://schemas.microsoft.com/office/drawing/2014/main" id="{FF4DB541-178C-9946-22A0-3D1E91F6B416}"/>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6396086B-41E1-673E-BA6E-E57933945BD6}"/>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420F4366-AB86-2918-19AB-39C8747FCEA0}"/>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CFD183C3-EC1F-E134-908B-63F42FFAE408}"/>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948108"/>
            <a:ext cx="8584163" cy="4832092"/>
          </a:xfrm>
          <a:prstGeom prst="rect">
            <a:avLst/>
          </a:prstGeom>
          <a:noFill/>
        </p:spPr>
        <p:txBody>
          <a:bodyPr wrap="square" rtlCol="0">
            <a:spAutoFit/>
          </a:bodyPr>
          <a:lstStyle/>
          <a:p>
            <a:r>
              <a:rPr lang="en-US" sz="1400" dirty="0"/>
              <a:t>Tuna is one of the world’s most culturally significant and economically important fish, with roots tracing back to ancient maritime civilizations across the Mediterranean and Pacific. Early societies such as the Phoenicians, Greeks, and Romans documented tuna migrations and developed trap-fishing systems like the </a:t>
            </a:r>
            <a:r>
              <a:rPr lang="en-US" sz="1400" dirty="0" err="1"/>
              <a:t>tonnara</a:t>
            </a:r>
            <a:r>
              <a:rPr lang="en-US" sz="1400" dirty="0"/>
              <a:t>, while Japan and Pacific Island cultures built deep culinary traditions and sophisticated fishing knowledge around this prized species.</a:t>
            </a:r>
          </a:p>
          <a:p>
            <a:endParaRPr lang="en-US" sz="1400" dirty="0"/>
          </a:p>
          <a:p>
            <a:r>
              <a:rPr lang="en-US" sz="1400" dirty="0"/>
              <a:t>By the 20th century, innovations in fishing vessels, freezing, and canning transformed tuna into a global commodity and household staple. Today, most tuna is still harvested from the wild using techniques like purse seining, longlining, and pole-and-line fishing across major ocean regions. This growth in demand has driven significant sustainability efforts, including international stock management and traceability programs that support responsible harvest and long-term resource health.</a:t>
            </a:r>
          </a:p>
          <a:p>
            <a:endParaRPr lang="en-US" sz="1400" dirty="0"/>
          </a:p>
          <a:p>
            <a:r>
              <a:rPr lang="en-US" sz="1400" dirty="0"/>
              <a:t>Alongside wild fisheries, tuna aquaculture has advanced rapidly. Early ranching systems, capturing juveniles and raising them in offshore pens, originated in Japan and expanded to regions like Australia, Mexico, and the Mediterranean. More recently, full-cycle aquaculture, where tuna are bred and raised entirely in captivity, has emerged as a major breakthrough despite the species’ complex biology and high-performance growth needs. Research continues to focus on feed innovation, environmental stewardship, and more efficient farming systems.</a:t>
            </a:r>
          </a:p>
          <a:p>
            <a:endParaRPr lang="en-US" sz="1400" dirty="0"/>
          </a:p>
          <a:p>
            <a:r>
              <a:rPr lang="en-US" sz="1400" dirty="0"/>
              <a:t>Today, tuna supports coastal economies, global supply chains, and culinary traditions around the world. From ceremonial fishing practices in Pacific Island communities to Mediterranean </a:t>
            </a:r>
            <a:r>
              <a:rPr lang="en-US" sz="1400" dirty="0" err="1"/>
              <a:t>mattanza</a:t>
            </a:r>
            <a:r>
              <a:rPr lang="en-US" sz="1400" dirty="0"/>
              <a:t> rituals and the celebrated place of maguro in Japanese cuisine, tuna represents a powerful link between culture, craft, and the ocean. Its story reflects both the richness of marine ecosystems and the shared responsibility to steward them for future generations, making tuna not just an ingredient, but a legacy of the sea.</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ALL ABOUT TUNA</a:t>
            </a:r>
          </a:p>
        </p:txBody>
      </p:sp>
      <p:sp>
        <p:nvSpPr>
          <p:cNvPr id="7" name="TextBox 6">
            <a:extLst>
              <a:ext uri="{FF2B5EF4-FFF2-40B4-BE49-F238E27FC236}">
                <a16:creationId xmlns:a16="http://schemas.microsoft.com/office/drawing/2014/main" id="{87851EF7-3EDA-2BF5-2909-BA521D546369}"/>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9" name="TextBox 8">
            <a:extLst>
              <a:ext uri="{FF2B5EF4-FFF2-40B4-BE49-F238E27FC236}">
                <a16:creationId xmlns:a16="http://schemas.microsoft.com/office/drawing/2014/main" id="{AAC54736-E2A0-C86D-9B5A-120E5D7251FC}"/>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88108D05-FE86-7F5A-3501-72A736033BD9}"/>
              </a:ext>
            </a:extLst>
          </p:cNvPr>
          <p:cNvPicPr>
            <a:picLocks noChangeAspect="1"/>
          </p:cNvPicPr>
          <p:nvPr/>
        </p:nvPicPr>
        <p:blipFill>
          <a:blip r:embed="rId5">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A2967C9B-0345-0AAE-FD24-6E0BFCE7250F}"/>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6" name="TextBox 5">
            <a:extLst>
              <a:ext uri="{FF2B5EF4-FFF2-40B4-BE49-F238E27FC236}">
                <a16:creationId xmlns:a16="http://schemas.microsoft.com/office/drawing/2014/main" id="{F2643CDF-EB4C-3108-B5F8-4BAE5E3E7537}"/>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6" name="TextBox 5">
            <a:extLst>
              <a:ext uri="{FF2B5EF4-FFF2-40B4-BE49-F238E27FC236}">
                <a16:creationId xmlns:a16="http://schemas.microsoft.com/office/drawing/2014/main" id="{8CAC8E1A-0A58-B942-54F4-58FAFEECB268}"/>
              </a:ext>
            </a:extLst>
          </p:cNvPr>
          <p:cNvSpPr txBox="1"/>
          <p:nvPr/>
        </p:nvSpPr>
        <p:spPr>
          <a:xfrm>
            <a:off x="3353273" y="948108"/>
            <a:ext cx="8584163" cy="4478149"/>
          </a:xfrm>
          <a:prstGeom prst="rect">
            <a:avLst/>
          </a:prstGeom>
          <a:noFill/>
        </p:spPr>
        <p:txBody>
          <a:bodyPr wrap="square" rtlCol="0">
            <a:spAutoFit/>
          </a:bodyPr>
          <a:lstStyle/>
          <a:p>
            <a:r>
              <a:rPr lang="en-US" sz="1500" dirty="0"/>
              <a:t>Tuna is a high-impact nutritional food, delivering substantial portions of daily protein, B12, selenium, and omega-3 fatty acids with relatively few calories. When consumed thoughtfully, it plays a strong role in supporting cardiovascular health, brain function, metabolic efficiency, and overall nutritional adequacy.</a:t>
            </a:r>
          </a:p>
          <a:p>
            <a:endParaRPr lang="en-US" sz="1500" dirty="0"/>
          </a:p>
          <a:p>
            <a:pPr marL="285750" indent="-285750">
              <a:buFont typeface="Arial" panose="020B0604020202020204" pitchFamily="34" charset="0"/>
              <a:buChar char="•"/>
            </a:pPr>
            <a:r>
              <a:rPr lang="en-US" sz="1500" b="1" dirty="0"/>
              <a:t>Lean Protein: </a:t>
            </a:r>
            <a:r>
              <a:rPr lang="en-US" sz="1500" dirty="0"/>
              <a:t>~20–22 g per serving (≈40% DV) supports muscle repair, satiety, and immunity</a:t>
            </a:r>
          </a:p>
          <a:p>
            <a:endParaRPr lang="en-US" sz="1500" dirty="0"/>
          </a:p>
          <a:p>
            <a:pPr marL="285750" indent="-285750">
              <a:buFont typeface="Arial" panose="020B0604020202020204" pitchFamily="34" charset="0"/>
              <a:buChar char="•"/>
            </a:pPr>
            <a:r>
              <a:rPr lang="en-US" sz="1500" b="1" dirty="0"/>
              <a:t>Rich Omega-3s: </a:t>
            </a:r>
            <a:r>
              <a:rPr lang="en-US" sz="1500" dirty="0"/>
              <a:t>Supports heart health, reduces inflammation, and promotes brain/eye function</a:t>
            </a:r>
          </a:p>
          <a:p>
            <a:endParaRPr lang="en-US" sz="1500" dirty="0"/>
          </a:p>
          <a:p>
            <a:pPr marL="285750" indent="-285750">
              <a:buFont typeface="Arial" panose="020B0604020202020204" pitchFamily="34" charset="0"/>
              <a:buChar char="•"/>
            </a:pPr>
            <a:r>
              <a:rPr lang="en-US" sz="1500" b="1" dirty="0"/>
              <a:t>Vitamin B12: </a:t>
            </a:r>
            <a:r>
              <a:rPr lang="en-US" sz="1500" dirty="0"/>
              <a:t>~100% DV supports red blood cell production, nerve health, and energy metabolism</a:t>
            </a:r>
          </a:p>
          <a:p>
            <a:endParaRPr lang="en-US" sz="1500" dirty="0"/>
          </a:p>
          <a:p>
            <a:pPr marL="285750" indent="-285750">
              <a:buFont typeface="Arial" panose="020B0604020202020204" pitchFamily="34" charset="0"/>
              <a:buChar char="•"/>
            </a:pPr>
            <a:r>
              <a:rPr lang="en-US" sz="1500" b="1" dirty="0"/>
              <a:t>Niacin: </a:t>
            </a:r>
            <a:r>
              <a:rPr lang="en-US" sz="1500" dirty="0"/>
              <a:t>~50–60% DV aids energy production and healthy cholesterol metabolism</a:t>
            </a:r>
          </a:p>
          <a:p>
            <a:endParaRPr lang="en-US" sz="1500" dirty="0"/>
          </a:p>
          <a:p>
            <a:pPr marL="285750" indent="-285750">
              <a:buFont typeface="Arial" panose="020B0604020202020204" pitchFamily="34" charset="0"/>
              <a:buChar char="•"/>
            </a:pPr>
            <a:r>
              <a:rPr lang="en-US" sz="1500" b="1" dirty="0"/>
              <a:t>Vitamin D: </a:t>
            </a:r>
            <a:r>
              <a:rPr lang="en-US" sz="1500" dirty="0"/>
              <a:t>Supports bone strength, muscle function, and immune health</a:t>
            </a:r>
          </a:p>
          <a:p>
            <a:endParaRPr lang="en-US" sz="1500" dirty="0"/>
          </a:p>
          <a:p>
            <a:pPr marL="285750" indent="-285750">
              <a:buFont typeface="Arial" panose="020B0604020202020204" pitchFamily="34" charset="0"/>
              <a:buChar char="•"/>
            </a:pPr>
            <a:r>
              <a:rPr lang="en-US" sz="1500" b="1" dirty="0"/>
              <a:t>High in Selenium: </a:t>
            </a:r>
            <a:r>
              <a:rPr lang="en-US" sz="1500" dirty="0"/>
              <a:t>Powerful antioxidant; supports thyroid health and helps offset mercury exposure</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b="1" dirty="0"/>
              <a:t>Low Saturated Fat: </a:t>
            </a:r>
            <a:r>
              <a:rPr lang="en-US" sz="1500" dirty="0"/>
              <a:t>Heart-healthy protein choice with high nutrient density</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b="1" dirty="0"/>
              <a:t>Moderation: </a:t>
            </a:r>
            <a:r>
              <a:rPr lang="en-US" sz="1500" dirty="0"/>
              <a:t>2–3 servings per week; rotate species for optimal omega-3 benefits and mercury risk</a:t>
            </a:r>
          </a:p>
        </p:txBody>
      </p:sp>
      <p:sp>
        <p:nvSpPr>
          <p:cNvPr id="11" name="TextBox 10">
            <a:extLst>
              <a:ext uri="{FF2B5EF4-FFF2-40B4-BE49-F238E27FC236}">
                <a16:creationId xmlns:a16="http://schemas.microsoft.com/office/drawing/2014/main" id="{0CE14F10-17D2-D4E8-1F6D-698E83B92636}"/>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HEALTHY INGREDIENT CONTRIBUTION</a:t>
            </a:r>
          </a:p>
        </p:txBody>
      </p:sp>
      <p:pic>
        <p:nvPicPr>
          <p:cNvPr id="3" name="Picture 2">
            <a:extLst>
              <a:ext uri="{FF2B5EF4-FFF2-40B4-BE49-F238E27FC236}">
                <a16:creationId xmlns:a16="http://schemas.microsoft.com/office/drawing/2014/main" id="{6D74E9EF-1E38-CE2C-1CD1-18EEA8A7B111}"/>
              </a:ext>
            </a:extLst>
          </p:cNvPr>
          <p:cNvPicPr>
            <a:picLocks noChangeAspect="1"/>
          </p:cNvPicPr>
          <p:nvPr/>
        </p:nvPicPr>
        <p:blipFill>
          <a:blip r:embed="rId3">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B14C0780-A1EC-5341-1C01-90CCDFCFAC01}"/>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7" name="TextBox 6">
            <a:extLst>
              <a:ext uri="{FF2B5EF4-FFF2-40B4-BE49-F238E27FC236}">
                <a16:creationId xmlns:a16="http://schemas.microsoft.com/office/drawing/2014/main" id="{6D9CE99A-A310-9AE0-0A67-CFA1390D3DC4}"/>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barn(inVertical)">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barn(inVertical)">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barn(inVertical)">
                                      <p:cBhvr>
                                        <p:cTn id="37" dur="500"/>
                                        <p:tgtEl>
                                          <p:spTgt spid="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14" end="14"/>
                                            </p:txEl>
                                          </p:spTgt>
                                        </p:tgtEl>
                                        <p:attrNameLst>
                                          <p:attrName>style.visibility</p:attrName>
                                        </p:attrNameLst>
                                      </p:cBhvr>
                                      <p:to>
                                        <p:strVal val="visible"/>
                                      </p:to>
                                    </p:set>
                                    <p:animEffect transition="in" filter="barn(inVertical)">
                                      <p:cBhvr>
                                        <p:cTn id="42" dur="500"/>
                                        <p:tgtEl>
                                          <p:spTgt spid="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16" end="16"/>
                                            </p:txEl>
                                          </p:spTgt>
                                        </p:tgtEl>
                                        <p:attrNameLst>
                                          <p:attrName>style.visibility</p:attrName>
                                        </p:attrNameLst>
                                      </p:cBhvr>
                                      <p:to>
                                        <p:strVal val="visible"/>
                                      </p:to>
                                    </p:set>
                                    <p:animEffect transition="in" filter="barn(inVertical)">
                                      <p:cBhvr>
                                        <p:cTn id="47"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253C0F10-8FF7-A3ED-AEF8-625C4983476D}"/>
              </a:ext>
            </a:extLst>
          </p:cNvPr>
          <p:cNvSpPr txBox="1"/>
          <p:nvPr/>
        </p:nvSpPr>
        <p:spPr>
          <a:xfrm>
            <a:off x="3353273" y="948108"/>
            <a:ext cx="8584163" cy="1015663"/>
          </a:xfrm>
          <a:prstGeom prst="rect">
            <a:avLst/>
          </a:prstGeom>
          <a:noFill/>
        </p:spPr>
        <p:txBody>
          <a:bodyPr wrap="square" rtlCol="0">
            <a:spAutoFit/>
          </a:bodyPr>
          <a:lstStyle/>
          <a:p>
            <a:r>
              <a:rPr lang="en-US" sz="1500" dirty="0"/>
              <a:t>Tuna are large, fast-swimming marine fish in the Scombridae family. Several species are commercially important, each with distinct characteristics in flavor, texture, fat content, size, and culinary use.</a:t>
            </a:r>
          </a:p>
          <a:p>
            <a:endParaRPr lang="en-US" sz="1500" dirty="0"/>
          </a:p>
          <a:p>
            <a:r>
              <a:rPr lang="en-US" sz="1500" b="1" dirty="0"/>
              <a:t>Major Types &amp; Varieties of Tuna:</a:t>
            </a:r>
          </a:p>
        </p:txBody>
      </p:sp>
      <p:sp>
        <p:nvSpPr>
          <p:cNvPr id="11" name="TextBox 10">
            <a:extLst>
              <a:ext uri="{FF2B5EF4-FFF2-40B4-BE49-F238E27FC236}">
                <a16:creationId xmlns:a16="http://schemas.microsoft.com/office/drawing/2014/main" id="{99FD61FC-13FC-3286-2B5F-D9317A019774}"/>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TYPES AND VARIETIES</a:t>
            </a:r>
          </a:p>
        </p:txBody>
      </p:sp>
      <p:pic>
        <p:nvPicPr>
          <p:cNvPr id="2" name="Picture 1">
            <a:extLst>
              <a:ext uri="{FF2B5EF4-FFF2-40B4-BE49-F238E27FC236}">
                <a16:creationId xmlns:a16="http://schemas.microsoft.com/office/drawing/2014/main" id="{4E5D6730-0806-9496-8405-1ECACC1EA988}"/>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F517936B-9E12-33E8-45FB-FDB5A4244395}"/>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000F27F2-0F23-1800-F1D3-B1E6BAC85C19}"/>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
        <p:nvSpPr>
          <p:cNvPr id="6" name="TextBox 5">
            <a:extLst>
              <a:ext uri="{FF2B5EF4-FFF2-40B4-BE49-F238E27FC236}">
                <a16:creationId xmlns:a16="http://schemas.microsoft.com/office/drawing/2014/main" id="{7F8BD069-7830-C7BF-5C79-8763DD428B0E}"/>
              </a:ext>
            </a:extLst>
          </p:cNvPr>
          <p:cNvSpPr txBox="1"/>
          <p:nvPr/>
        </p:nvSpPr>
        <p:spPr>
          <a:xfrm>
            <a:off x="3331028" y="2005975"/>
            <a:ext cx="4152614" cy="3801041"/>
          </a:xfrm>
          <a:prstGeom prst="rect">
            <a:avLst/>
          </a:prstGeom>
          <a:noFill/>
        </p:spPr>
        <p:txBody>
          <a:bodyPr wrap="square" rtlCol="0">
            <a:spAutoFit/>
          </a:bodyPr>
          <a:lstStyle/>
          <a:p>
            <a:r>
              <a:rPr lang="en-US" sz="1500" b="1" dirty="0"/>
              <a:t>Skipjack (Katsuwonus pelamis)</a:t>
            </a:r>
          </a:p>
          <a:p>
            <a:pPr marL="285750" indent="-285750">
              <a:buFont typeface="Arial" panose="020B0604020202020204" pitchFamily="34" charset="0"/>
              <a:buChar char="•"/>
            </a:pPr>
            <a:r>
              <a:rPr lang="en-US" sz="1400" dirty="0"/>
              <a:t>Most widely consumed “light” tuna globally</a:t>
            </a:r>
          </a:p>
          <a:p>
            <a:pPr marL="285750" indent="-285750">
              <a:buFont typeface="Arial" panose="020B0604020202020204" pitchFamily="34" charset="0"/>
              <a:buChar char="•"/>
            </a:pPr>
            <a:r>
              <a:rPr lang="en-US" sz="1400" dirty="0"/>
              <a:t>Mild, slightly stronger than albacore, softer texture</a:t>
            </a:r>
          </a:p>
          <a:p>
            <a:pPr marL="285750" indent="-285750">
              <a:buFont typeface="Arial" panose="020B0604020202020204" pitchFamily="34" charset="0"/>
              <a:buChar char="•"/>
            </a:pPr>
            <a:r>
              <a:rPr lang="en-US" sz="1400" dirty="0"/>
              <a:t>Low to moderate fat content</a:t>
            </a:r>
          </a:p>
          <a:p>
            <a:pPr marL="285750" indent="-285750">
              <a:buFont typeface="Arial" panose="020B0604020202020204" pitchFamily="34" charset="0"/>
              <a:buChar char="•"/>
            </a:pPr>
            <a:r>
              <a:rPr lang="en-US" sz="1400" dirty="0"/>
              <a:t>Highly sustainable in many fisheries</a:t>
            </a:r>
          </a:p>
          <a:p>
            <a:pPr marL="285750" indent="-285750">
              <a:buFont typeface="Arial" panose="020B0604020202020204" pitchFamily="34" charset="0"/>
              <a:buChar char="•"/>
            </a:pPr>
            <a:endParaRPr lang="en-US" sz="1400" dirty="0"/>
          </a:p>
          <a:p>
            <a:r>
              <a:rPr lang="en-US" sz="1500" b="1" dirty="0"/>
              <a:t>Albacore (Thunnus alalunga)</a:t>
            </a:r>
          </a:p>
          <a:p>
            <a:pPr marL="285750" indent="-285750">
              <a:buFont typeface="Arial" panose="020B0604020202020204" pitchFamily="34" charset="0"/>
              <a:buChar char="•"/>
            </a:pPr>
            <a:r>
              <a:rPr lang="en-US" sz="1400" dirty="0"/>
              <a:t>Known as “white tuna”</a:t>
            </a:r>
          </a:p>
          <a:p>
            <a:pPr marL="285750" indent="-285750">
              <a:buFont typeface="Arial" panose="020B0604020202020204" pitchFamily="34" charset="0"/>
              <a:buChar char="•"/>
            </a:pPr>
            <a:r>
              <a:rPr lang="en-US" sz="1400" dirty="0"/>
              <a:t>Mild, clean, firm, and lighter-colored flesh</a:t>
            </a:r>
          </a:p>
          <a:p>
            <a:pPr marL="285750" indent="-285750">
              <a:buFont typeface="Arial" panose="020B0604020202020204" pitchFamily="34" charset="0"/>
              <a:buChar char="•"/>
            </a:pPr>
            <a:r>
              <a:rPr lang="en-US" sz="1400" dirty="0"/>
              <a:t>Moderate fat content, higher omega-3s</a:t>
            </a:r>
          </a:p>
          <a:p>
            <a:pPr marL="285750" indent="-285750">
              <a:buFont typeface="Arial" panose="020B0604020202020204" pitchFamily="34" charset="0"/>
              <a:buChar char="•"/>
            </a:pPr>
            <a:r>
              <a:rPr lang="en-US" sz="1400" dirty="0"/>
              <a:t>Popular in U.S. retail markets</a:t>
            </a:r>
          </a:p>
          <a:p>
            <a:pPr marL="285750" indent="-285750">
              <a:buFont typeface="Arial" panose="020B0604020202020204" pitchFamily="34" charset="0"/>
              <a:buChar char="•"/>
            </a:pPr>
            <a:endParaRPr lang="en-US" sz="1400" dirty="0"/>
          </a:p>
          <a:p>
            <a:r>
              <a:rPr lang="en-US" sz="1500" b="1" dirty="0"/>
              <a:t>Yellowfin (Thunnus </a:t>
            </a:r>
            <a:r>
              <a:rPr lang="en-US" sz="1500" b="1" dirty="0" err="1"/>
              <a:t>albacares</a:t>
            </a:r>
            <a:r>
              <a:rPr lang="en-US" sz="1500" b="1" dirty="0"/>
              <a:t>)</a:t>
            </a:r>
          </a:p>
          <a:p>
            <a:pPr marL="285750" indent="-285750">
              <a:buFont typeface="Arial" panose="020B0604020202020204" pitchFamily="34" charset="0"/>
              <a:buChar char="•"/>
            </a:pPr>
            <a:r>
              <a:rPr lang="en-US" sz="1400" dirty="0"/>
              <a:t>Also known as “ahi”</a:t>
            </a:r>
          </a:p>
          <a:p>
            <a:pPr marL="285750" indent="-285750">
              <a:buFont typeface="Arial" panose="020B0604020202020204" pitchFamily="34" charset="0"/>
              <a:buChar char="•"/>
            </a:pPr>
            <a:r>
              <a:rPr lang="en-US" sz="1400" dirty="0"/>
              <a:t>Clean, rich, meaty; deep pink to red flesh</a:t>
            </a:r>
          </a:p>
          <a:p>
            <a:pPr marL="285750" indent="-285750">
              <a:buFont typeface="Arial" panose="020B0604020202020204" pitchFamily="34" charset="0"/>
              <a:buChar char="•"/>
            </a:pPr>
            <a:r>
              <a:rPr lang="en-US" sz="1400" dirty="0"/>
              <a:t>Moderate fat content</a:t>
            </a:r>
          </a:p>
          <a:p>
            <a:pPr marL="285750" indent="-285750">
              <a:buFont typeface="Arial" panose="020B0604020202020204" pitchFamily="34" charset="0"/>
              <a:buChar char="•"/>
            </a:pPr>
            <a:r>
              <a:rPr lang="en-US" sz="1400" dirty="0"/>
              <a:t>Versatile and widely used in foodservice</a:t>
            </a:r>
          </a:p>
        </p:txBody>
      </p:sp>
      <p:sp>
        <p:nvSpPr>
          <p:cNvPr id="12" name="TextBox 11">
            <a:extLst>
              <a:ext uri="{FF2B5EF4-FFF2-40B4-BE49-F238E27FC236}">
                <a16:creationId xmlns:a16="http://schemas.microsoft.com/office/drawing/2014/main" id="{03DAA695-1082-C7A1-0995-8D3F2136FB9B}"/>
              </a:ext>
            </a:extLst>
          </p:cNvPr>
          <p:cNvSpPr txBox="1"/>
          <p:nvPr/>
        </p:nvSpPr>
        <p:spPr>
          <a:xfrm>
            <a:off x="7807068" y="2005975"/>
            <a:ext cx="4152614" cy="3801041"/>
          </a:xfrm>
          <a:prstGeom prst="rect">
            <a:avLst/>
          </a:prstGeom>
          <a:noFill/>
        </p:spPr>
        <p:txBody>
          <a:bodyPr wrap="square" rtlCol="0">
            <a:spAutoFit/>
          </a:bodyPr>
          <a:lstStyle/>
          <a:p>
            <a:r>
              <a:rPr lang="en-US" sz="1500" b="1" dirty="0"/>
              <a:t>Bigeye (Thunnus obesus)</a:t>
            </a:r>
          </a:p>
          <a:p>
            <a:pPr marL="285750" indent="-285750">
              <a:buFont typeface="Arial" panose="020B0604020202020204" pitchFamily="34" charset="0"/>
              <a:buChar char="•"/>
            </a:pPr>
            <a:r>
              <a:rPr lang="en-US" sz="1400" dirty="0"/>
              <a:t>Highly prized for raw preparations</a:t>
            </a:r>
          </a:p>
          <a:p>
            <a:pPr marL="285750" indent="-285750">
              <a:buFont typeface="Arial" panose="020B0604020202020204" pitchFamily="34" charset="0"/>
              <a:buChar char="•"/>
            </a:pPr>
            <a:r>
              <a:rPr lang="en-US" sz="1400" dirty="0"/>
              <a:t>Rich, buttery, and tender</a:t>
            </a:r>
          </a:p>
          <a:p>
            <a:pPr marL="285750" indent="-285750">
              <a:buFont typeface="Arial" panose="020B0604020202020204" pitchFamily="34" charset="0"/>
              <a:buChar char="•"/>
            </a:pPr>
            <a:r>
              <a:rPr lang="en-US" sz="1400" dirty="0"/>
              <a:t>Higher fat content than yellowfin</a:t>
            </a:r>
          </a:p>
          <a:p>
            <a:pPr marL="285750" indent="-285750">
              <a:buFont typeface="Arial" panose="020B0604020202020204" pitchFamily="34" charset="0"/>
              <a:buChar char="•"/>
            </a:pPr>
            <a:r>
              <a:rPr lang="en-US" sz="1400" dirty="0"/>
              <a:t>Careful sourcing due to stock pressures</a:t>
            </a:r>
          </a:p>
          <a:p>
            <a:endParaRPr lang="en-US" sz="1400" dirty="0"/>
          </a:p>
          <a:p>
            <a:r>
              <a:rPr lang="en-US" sz="1500" b="1" dirty="0"/>
              <a:t>Bluefin (Thunnus thynnus)</a:t>
            </a:r>
          </a:p>
          <a:p>
            <a:pPr marL="285750" indent="-285750">
              <a:buFont typeface="Arial" panose="020B0604020202020204" pitchFamily="34" charset="0"/>
              <a:buChar char="•"/>
            </a:pPr>
            <a:r>
              <a:rPr lang="en-US" sz="1400" dirty="0"/>
              <a:t>Most valuable and luxurious tuna</a:t>
            </a:r>
          </a:p>
          <a:p>
            <a:pPr marL="285750" indent="-285750">
              <a:buFont typeface="Arial" panose="020B0604020202020204" pitchFamily="34" charset="0"/>
              <a:buChar char="•"/>
            </a:pPr>
            <a:r>
              <a:rPr lang="en-US" sz="1400" dirty="0"/>
              <a:t>Extremely rich, butter, melt-in-the-mouth</a:t>
            </a:r>
          </a:p>
          <a:p>
            <a:pPr marL="285750" indent="-285750">
              <a:buFont typeface="Arial" panose="020B0604020202020204" pitchFamily="34" charset="0"/>
              <a:buChar char="•"/>
            </a:pPr>
            <a:r>
              <a:rPr lang="en-US" sz="1400" dirty="0"/>
              <a:t>Very high fat content, especially toro cuts</a:t>
            </a:r>
          </a:p>
          <a:p>
            <a:pPr marL="285750" indent="-285750">
              <a:buFont typeface="Arial" panose="020B0604020202020204" pitchFamily="34" charset="0"/>
              <a:buChar char="•"/>
            </a:pPr>
            <a:r>
              <a:rPr lang="en-US" sz="1400" dirty="0"/>
              <a:t>Strictly regulated due to overfishing</a:t>
            </a:r>
          </a:p>
          <a:p>
            <a:endParaRPr lang="en-US" sz="1400" dirty="0"/>
          </a:p>
          <a:p>
            <a:r>
              <a:rPr lang="en-US" sz="1500" b="1" dirty="0"/>
              <a:t>Longtail (Thunnus </a:t>
            </a:r>
            <a:r>
              <a:rPr lang="en-US" sz="1500" b="1" dirty="0" err="1"/>
              <a:t>tonggol</a:t>
            </a:r>
            <a:r>
              <a:rPr lang="en-US" sz="1500" b="1" dirty="0"/>
              <a:t>)</a:t>
            </a:r>
          </a:p>
          <a:p>
            <a:pPr marL="285750" indent="-285750">
              <a:buFont typeface="Arial" panose="020B0604020202020204" pitchFamily="34" charset="0"/>
              <a:buChar char="•"/>
            </a:pPr>
            <a:r>
              <a:rPr lang="en-US" sz="1400" dirty="0"/>
              <a:t>Fresh consumption common in Southeast Asia</a:t>
            </a:r>
          </a:p>
          <a:p>
            <a:pPr marL="285750" indent="-285750">
              <a:buFont typeface="Arial" panose="020B0604020202020204" pitchFamily="34" charset="0"/>
              <a:buChar char="•"/>
            </a:pPr>
            <a:r>
              <a:rPr lang="en-US" sz="1400" dirty="0"/>
              <a:t>Stroger flavor with firm flesh</a:t>
            </a:r>
          </a:p>
          <a:p>
            <a:pPr marL="285750" indent="-285750">
              <a:buFont typeface="Arial" panose="020B0604020202020204" pitchFamily="34" charset="0"/>
              <a:buChar char="•"/>
            </a:pPr>
            <a:r>
              <a:rPr lang="en-US" sz="1400" dirty="0"/>
              <a:t>Relatively low fat content</a:t>
            </a:r>
          </a:p>
          <a:p>
            <a:pPr marL="285750" indent="-285750">
              <a:buFont typeface="Arial" panose="020B0604020202020204" pitchFamily="34" charset="0"/>
              <a:buChar char="•"/>
            </a:pPr>
            <a:r>
              <a:rPr lang="en-US" sz="1400" dirty="0"/>
              <a:t>Less common in Western markets</a:t>
            </a:r>
          </a:p>
        </p:txBody>
      </p:sp>
      <p:sp>
        <p:nvSpPr>
          <p:cNvPr id="13" name="TextBox 12">
            <a:extLst>
              <a:ext uri="{FF2B5EF4-FFF2-40B4-BE49-F238E27FC236}">
                <a16:creationId xmlns:a16="http://schemas.microsoft.com/office/drawing/2014/main" id="{9BCC52FF-E6C1-B5BF-AA7E-A7C5007003A8}"/>
              </a:ext>
            </a:extLst>
          </p:cNvPr>
          <p:cNvSpPr txBox="1"/>
          <p:nvPr/>
        </p:nvSpPr>
        <p:spPr>
          <a:xfrm>
            <a:off x="3331028" y="5878200"/>
            <a:ext cx="8584163" cy="323165"/>
          </a:xfrm>
          <a:prstGeom prst="rect">
            <a:avLst/>
          </a:prstGeom>
          <a:noFill/>
        </p:spPr>
        <p:txBody>
          <a:bodyPr wrap="square" rtlCol="0">
            <a:spAutoFit/>
          </a:bodyPr>
          <a:lstStyle/>
          <a:p>
            <a:r>
              <a:rPr lang="en-US" sz="1500" b="1" dirty="0"/>
              <a:t>Market Categories: </a:t>
            </a:r>
            <a:r>
              <a:rPr lang="en-US" sz="1500" dirty="0"/>
              <a:t>Canned, Shelf-Stable, Fresh, Frozen, Sushi-Grade, Premium </a:t>
            </a:r>
            <a:endParaRPr lang="en-US" sz="1500" b="1" dirty="0"/>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arn(inVertical)">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arn(inVertical)">
                                      <p:cBhvr>
                                        <p:cTn id="21" dur="500"/>
                                        <p:tgtEl>
                                          <p:spTgt spid="6">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arn(inVertical)">
                                      <p:cBhvr>
                                        <p:cTn id="35" dur="500"/>
                                        <p:tgtEl>
                                          <p:spTgt spid="6">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barn(inVertical)">
                                      <p:cBhvr>
                                        <p:cTn id="38" dur="500"/>
                                        <p:tgtEl>
                                          <p:spTgt spid="6">
                                            <p:txEl>
                                              <p:pRg st="8" end="8"/>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barn(inVertical)">
                                      <p:cBhvr>
                                        <p:cTn id="41" dur="500"/>
                                        <p:tgtEl>
                                          <p:spTgt spid="6">
                                            <p:txEl>
                                              <p:pRg st="9" end="9"/>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barn(inVertical)">
                                      <p:cBhvr>
                                        <p:cTn id="44" dur="500"/>
                                        <p:tgtEl>
                                          <p:spTgt spid="6">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barn(inVertical)">
                                      <p:cBhvr>
                                        <p:cTn id="49" dur="500"/>
                                        <p:tgtEl>
                                          <p:spTgt spid="6">
                                            <p:txEl>
                                              <p:pRg st="12" end="12"/>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barn(inVertical)">
                                      <p:cBhvr>
                                        <p:cTn id="52" dur="500"/>
                                        <p:tgtEl>
                                          <p:spTgt spid="6">
                                            <p:txEl>
                                              <p:pRg st="13" end="13"/>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6">
                                            <p:txEl>
                                              <p:pRg st="14" end="14"/>
                                            </p:txEl>
                                          </p:spTgt>
                                        </p:tgtEl>
                                        <p:attrNameLst>
                                          <p:attrName>style.visibility</p:attrName>
                                        </p:attrNameLst>
                                      </p:cBhvr>
                                      <p:to>
                                        <p:strVal val="visible"/>
                                      </p:to>
                                    </p:set>
                                    <p:animEffect transition="in" filter="barn(inVertical)">
                                      <p:cBhvr>
                                        <p:cTn id="55" dur="500"/>
                                        <p:tgtEl>
                                          <p:spTgt spid="6">
                                            <p:txEl>
                                              <p:pRg st="14" end="14"/>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6">
                                            <p:txEl>
                                              <p:pRg st="15" end="15"/>
                                            </p:txEl>
                                          </p:spTgt>
                                        </p:tgtEl>
                                        <p:attrNameLst>
                                          <p:attrName>style.visibility</p:attrName>
                                        </p:attrNameLst>
                                      </p:cBhvr>
                                      <p:to>
                                        <p:strVal val="visible"/>
                                      </p:to>
                                    </p:set>
                                    <p:animEffect transition="in" filter="barn(inVertical)">
                                      <p:cBhvr>
                                        <p:cTn id="58" dur="500"/>
                                        <p:tgtEl>
                                          <p:spTgt spid="6">
                                            <p:txEl>
                                              <p:pRg st="15" end="15"/>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6">
                                            <p:txEl>
                                              <p:pRg st="16" end="16"/>
                                            </p:txEl>
                                          </p:spTgt>
                                        </p:tgtEl>
                                        <p:attrNameLst>
                                          <p:attrName>style.visibility</p:attrName>
                                        </p:attrNameLst>
                                      </p:cBhvr>
                                      <p:to>
                                        <p:strVal val="visible"/>
                                      </p:to>
                                    </p:set>
                                    <p:animEffect transition="in" filter="barn(inVertical)">
                                      <p:cBhvr>
                                        <p:cTn id="61" dur="500"/>
                                        <p:tgtEl>
                                          <p:spTgt spid="6">
                                            <p:txEl>
                                              <p:pRg st="16" end="1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Effect transition="in" filter="barn(inVertical)">
                                      <p:cBhvr>
                                        <p:cTn id="66" dur="500"/>
                                        <p:tgtEl>
                                          <p:spTgt spid="12">
                                            <p:txEl>
                                              <p:pRg st="0" end="0"/>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12">
                                            <p:txEl>
                                              <p:pRg st="1" end="1"/>
                                            </p:txEl>
                                          </p:spTgt>
                                        </p:tgtEl>
                                        <p:attrNameLst>
                                          <p:attrName>style.visibility</p:attrName>
                                        </p:attrNameLst>
                                      </p:cBhvr>
                                      <p:to>
                                        <p:strVal val="visible"/>
                                      </p:to>
                                    </p:set>
                                    <p:animEffect transition="in" filter="barn(inVertical)">
                                      <p:cBhvr>
                                        <p:cTn id="69" dur="500"/>
                                        <p:tgtEl>
                                          <p:spTgt spid="12">
                                            <p:txEl>
                                              <p:pRg st="1" end="1"/>
                                            </p:txEl>
                                          </p:spTgt>
                                        </p:tgtEl>
                                      </p:cBhvr>
                                    </p:animEffect>
                                  </p:childTnLst>
                                </p:cTn>
                              </p:par>
                              <p:par>
                                <p:cTn id="70" presetID="16" presetClass="entr" presetSubtype="21" fill="hold" nodeType="withEffect">
                                  <p:stCondLst>
                                    <p:cond delay="0"/>
                                  </p:stCondLst>
                                  <p:childTnLst>
                                    <p:set>
                                      <p:cBhvr>
                                        <p:cTn id="71" dur="1" fill="hold">
                                          <p:stCondLst>
                                            <p:cond delay="0"/>
                                          </p:stCondLst>
                                        </p:cTn>
                                        <p:tgtEl>
                                          <p:spTgt spid="12">
                                            <p:txEl>
                                              <p:pRg st="2" end="2"/>
                                            </p:txEl>
                                          </p:spTgt>
                                        </p:tgtEl>
                                        <p:attrNameLst>
                                          <p:attrName>style.visibility</p:attrName>
                                        </p:attrNameLst>
                                      </p:cBhvr>
                                      <p:to>
                                        <p:strVal val="visible"/>
                                      </p:to>
                                    </p:set>
                                    <p:animEffect transition="in" filter="barn(inVertical)">
                                      <p:cBhvr>
                                        <p:cTn id="72" dur="500"/>
                                        <p:tgtEl>
                                          <p:spTgt spid="12">
                                            <p:txEl>
                                              <p:pRg st="2" end="2"/>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12">
                                            <p:txEl>
                                              <p:pRg st="3" end="3"/>
                                            </p:txEl>
                                          </p:spTgt>
                                        </p:tgtEl>
                                        <p:attrNameLst>
                                          <p:attrName>style.visibility</p:attrName>
                                        </p:attrNameLst>
                                      </p:cBhvr>
                                      <p:to>
                                        <p:strVal val="visible"/>
                                      </p:to>
                                    </p:set>
                                    <p:animEffect transition="in" filter="barn(inVertical)">
                                      <p:cBhvr>
                                        <p:cTn id="75" dur="500"/>
                                        <p:tgtEl>
                                          <p:spTgt spid="12">
                                            <p:txEl>
                                              <p:pRg st="3" end="3"/>
                                            </p:txEl>
                                          </p:spTgt>
                                        </p:tgtEl>
                                      </p:cBhvr>
                                    </p:animEffect>
                                  </p:childTnLst>
                                </p:cTn>
                              </p:par>
                              <p:par>
                                <p:cTn id="76" presetID="16" presetClass="entr" presetSubtype="21" fill="hold" nodeType="withEffect">
                                  <p:stCondLst>
                                    <p:cond delay="0"/>
                                  </p:stCondLst>
                                  <p:childTnLst>
                                    <p:set>
                                      <p:cBhvr>
                                        <p:cTn id="77" dur="1" fill="hold">
                                          <p:stCondLst>
                                            <p:cond delay="0"/>
                                          </p:stCondLst>
                                        </p:cTn>
                                        <p:tgtEl>
                                          <p:spTgt spid="12">
                                            <p:txEl>
                                              <p:pRg st="4" end="4"/>
                                            </p:txEl>
                                          </p:spTgt>
                                        </p:tgtEl>
                                        <p:attrNameLst>
                                          <p:attrName>style.visibility</p:attrName>
                                        </p:attrNameLst>
                                      </p:cBhvr>
                                      <p:to>
                                        <p:strVal val="visible"/>
                                      </p:to>
                                    </p:set>
                                    <p:animEffect transition="in" filter="barn(inVertical)">
                                      <p:cBhvr>
                                        <p:cTn id="78" dur="500"/>
                                        <p:tgtEl>
                                          <p:spTgt spid="1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12">
                                            <p:txEl>
                                              <p:pRg st="6" end="6"/>
                                            </p:txEl>
                                          </p:spTgt>
                                        </p:tgtEl>
                                        <p:attrNameLst>
                                          <p:attrName>style.visibility</p:attrName>
                                        </p:attrNameLst>
                                      </p:cBhvr>
                                      <p:to>
                                        <p:strVal val="visible"/>
                                      </p:to>
                                    </p:set>
                                    <p:animEffect transition="in" filter="barn(inVertical)">
                                      <p:cBhvr>
                                        <p:cTn id="83" dur="500"/>
                                        <p:tgtEl>
                                          <p:spTgt spid="12">
                                            <p:txEl>
                                              <p:pRg st="6" end="6"/>
                                            </p:txEl>
                                          </p:spTgt>
                                        </p:tgtEl>
                                      </p:cBhvr>
                                    </p:animEffect>
                                  </p:childTnLst>
                                </p:cTn>
                              </p:par>
                              <p:par>
                                <p:cTn id="84" presetID="16" presetClass="entr" presetSubtype="21" fill="hold" nodeType="withEffect">
                                  <p:stCondLst>
                                    <p:cond delay="0"/>
                                  </p:stCondLst>
                                  <p:childTnLst>
                                    <p:set>
                                      <p:cBhvr>
                                        <p:cTn id="85" dur="1" fill="hold">
                                          <p:stCondLst>
                                            <p:cond delay="0"/>
                                          </p:stCondLst>
                                        </p:cTn>
                                        <p:tgtEl>
                                          <p:spTgt spid="12">
                                            <p:txEl>
                                              <p:pRg st="7" end="7"/>
                                            </p:txEl>
                                          </p:spTgt>
                                        </p:tgtEl>
                                        <p:attrNameLst>
                                          <p:attrName>style.visibility</p:attrName>
                                        </p:attrNameLst>
                                      </p:cBhvr>
                                      <p:to>
                                        <p:strVal val="visible"/>
                                      </p:to>
                                    </p:set>
                                    <p:animEffect transition="in" filter="barn(inVertical)">
                                      <p:cBhvr>
                                        <p:cTn id="86" dur="500"/>
                                        <p:tgtEl>
                                          <p:spTgt spid="12">
                                            <p:txEl>
                                              <p:pRg st="7" end="7"/>
                                            </p:txEl>
                                          </p:spTgt>
                                        </p:tgtEl>
                                      </p:cBhvr>
                                    </p:animEffect>
                                  </p:childTnLst>
                                </p:cTn>
                              </p:par>
                              <p:par>
                                <p:cTn id="87" presetID="16" presetClass="entr" presetSubtype="21" fill="hold" nodeType="withEffect">
                                  <p:stCondLst>
                                    <p:cond delay="0"/>
                                  </p:stCondLst>
                                  <p:childTnLst>
                                    <p:set>
                                      <p:cBhvr>
                                        <p:cTn id="88" dur="1" fill="hold">
                                          <p:stCondLst>
                                            <p:cond delay="0"/>
                                          </p:stCondLst>
                                        </p:cTn>
                                        <p:tgtEl>
                                          <p:spTgt spid="12">
                                            <p:txEl>
                                              <p:pRg st="8" end="8"/>
                                            </p:txEl>
                                          </p:spTgt>
                                        </p:tgtEl>
                                        <p:attrNameLst>
                                          <p:attrName>style.visibility</p:attrName>
                                        </p:attrNameLst>
                                      </p:cBhvr>
                                      <p:to>
                                        <p:strVal val="visible"/>
                                      </p:to>
                                    </p:set>
                                    <p:animEffect transition="in" filter="barn(inVertical)">
                                      <p:cBhvr>
                                        <p:cTn id="89" dur="500"/>
                                        <p:tgtEl>
                                          <p:spTgt spid="12">
                                            <p:txEl>
                                              <p:pRg st="8" end="8"/>
                                            </p:txEl>
                                          </p:spTgt>
                                        </p:tgtEl>
                                      </p:cBhvr>
                                    </p:animEffect>
                                  </p:childTnLst>
                                </p:cTn>
                              </p:par>
                              <p:par>
                                <p:cTn id="90" presetID="16" presetClass="entr" presetSubtype="21" fill="hold" nodeType="withEffect">
                                  <p:stCondLst>
                                    <p:cond delay="0"/>
                                  </p:stCondLst>
                                  <p:childTnLst>
                                    <p:set>
                                      <p:cBhvr>
                                        <p:cTn id="91" dur="1" fill="hold">
                                          <p:stCondLst>
                                            <p:cond delay="0"/>
                                          </p:stCondLst>
                                        </p:cTn>
                                        <p:tgtEl>
                                          <p:spTgt spid="12">
                                            <p:txEl>
                                              <p:pRg st="9" end="9"/>
                                            </p:txEl>
                                          </p:spTgt>
                                        </p:tgtEl>
                                        <p:attrNameLst>
                                          <p:attrName>style.visibility</p:attrName>
                                        </p:attrNameLst>
                                      </p:cBhvr>
                                      <p:to>
                                        <p:strVal val="visible"/>
                                      </p:to>
                                    </p:set>
                                    <p:animEffect transition="in" filter="barn(inVertical)">
                                      <p:cBhvr>
                                        <p:cTn id="92" dur="500"/>
                                        <p:tgtEl>
                                          <p:spTgt spid="12">
                                            <p:txEl>
                                              <p:pRg st="9" end="9"/>
                                            </p:txEl>
                                          </p:spTgt>
                                        </p:tgtEl>
                                      </p:cBhvr>
                                    </p:animEffect>
                                  </p:childTnLst>
                                </p:cTn>
                              </p:par>
                              <p:par>
                                <p:cTn id="93" presetID="16" presetClass="entr" presetSubtype="21" fill="hold" nodeType="withEffect">
                                  <p:stCondLst>
                                    <p:cond delay="0"/>
                                  </p:stCondLst>
                                  <p:childTnLst>
                                    <p:set>
                                      <p:cBhvr>
                                        <p:cTn id="94" dur="1" fill="hold">
                                          <p:stCondLst>
                                            <p:cond delay="0"/>
                                          </p:stCondLst>
                                        </p:cTn>
                                        <p:tgtEl>
                                          <p:spTgt spid="12">
                                            <p:txEl>
                                              <p:pRg st="10" end="10"/>
                                            </p:txEl>
                                          </p:spTgt>
                                        </p:tgtEl>
                                        <p:attrNameLst>
                                          <p:attrName>style.visibility</p:attrName>
                                        </p:attrNameLst>
                                      </p:cBhvr>
                                      <p:to>
                                        <p:strVal val="visible"/>
                                      </p:to>
                                    </p:set>
                                    <p:animEffect transition="in" filter="barn(inVertical)">
                                      <p:cBhvr>
                                        <p:cTn id="95" dur="500"/>
                                        <p:tgtEl>
                                          <p:spTgt spid="12">
                                            <p:txEl>
                                              <p:pRg st="10" end="1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12">
                                            <p:txEl>
                                              <p:pRg st="12" end="12"/>
                                            </p:txEl>
                                          </p:spTgt>
                                        </p:tgtEl>
                                        <p:attrNameLst>
                                          <p:attrName>style.visibility</p:attrName>
                                        </p:attrNameLst>
                                      </p:cBhvr>
                                      <p:to>
                                        <p:strVal val="visible"/>
                                      </p:to>
                                    </p:set>
                                    <p:animEffect transition="in" filter="barn(inVertical)">
                                      <p:cBhvr>
                                        <p:cTn id="100" dur="500"/>
                                        <p:tgtEl>
                                          <p:spTgt spid="12">
                                            <p:txEl>
                                              <p:pRg st="12" end="12"/>
                                            </p:txEl>
                                          </p:spTgt>
                                        </p:tgtEl>
                                      </p:cBhvr>
                                    </p:animEffect>
                                  </p:childTnLst>
                                </p:cTn>
                              </p:par>
                              <p:par>
                                <p:cTn id="101" presetID="16" presetClass="entr" presetSubtype="21" fill="hold" nodeType="withEffect">
                                  <p:stCondLst>
                                    <p:cond delay="0"/>
                                  </p:stCondLst>
                                  <p:childTnLst>
                                    <p:set>
                                      <p:cBhvr>
                                        <p:cTn id="102" dur="1" fill="hold">
                                          <p:stCondLst>
                                            <p:cond delay="0"/>
                                          </p:stCondLst>
                                        </p:cTn>
                                        <p:tgtEl>
                                          <p:spTgt spid="12">
                                            <p:txEl>
                                              <p:pRg st="13" end="13"/>
                                            </p:txEl>
                                          </p:spTgt>
                                        </p:tgtEl>
                                        <p:attrNameLst>
                                          <p:attrName>style.visibility</p:attrName>
                                        </p:attrNameLst>
                                      </p:cBhvr>
                                      <p:to>
                                        <p:strVal val="visible"/>
                                      </p:to>
                                    </p:set>
                                    <p:animEffect transition="in" filter="barn(inVertical)">
                                      <p:cBhvr>
                                        <p:cTn id="103" dur="500"/>
                                        <p:tgtEl>
                                          <p:spTgt spid="12">
                                            <p:txEl>
                                              <p:pRg st="13" end="13"/>
                                            </p:txEl>
                                          </p:spTgt>
                                        </p:tgtEl>
                                      </p:cBhvr>
                                    </p:animEffect>
                                  </p:childTnLst>
                                </p:cTn>
                              </p:par>
                              <p:par>
                                <p:cTn id="104" presetID="16" presetClass="entr" presetSubtype="21" fill="hold" nodeType="withEffect">
                                  <p:stCondLst>
                                    <p:cond delay="0"/>
                                  </p:stCondLst>
                                  <p:childTnLst>
                                    <p:set>
                                      <p:cBhvr>
                                        <p:cTn id="105" dur="1" fill="hold">
                                          <p:stCondLst>
                                            <p:cond delay="0"/>
                                          </p:stCondLst>
                                        </p:cTn>
                                        <p:tgtEl>
                                          <p:spTgt spid="12">
                                            <p:txEl>
                                              <p:pRg st="14" end="14"/>
                                            </p:txEl>
                                          </p:spTgt>
                                        </p:tgtEl>
                                        <p:attrNameLst>
                                          <p:attrName>style.visibility</p:attrName>
                                        </p:attrNameLst>
                                      </p:cBhvr>
                                      <p:to>
                                        <p:strVal val="visible"/>
                                      </p:to>
                                    </p:set>
                                    <p:animEffect transition="in" filter="barn(inVertical)">
                                      <p:cBhvr>
                                        <p:cTn id="106" dur="500"/>
                                        <p:tgtEl>
                                          <p:spTgt spid="12">
                                            <p:txEl>
                                              <p:pRg st="14" end="14"/>
                                            </p:txEl>
                                          </p:spTgt>
                                        </p:tgtEl>
                                      </p:cBhvr>
                                    </p:animEffect>
                                  </p:childTnLst>
                                </p:cTn>
                              </p:par>
                              <p:par>
                                <p:cTn id="107" presetID="16" presetClass="entr" presetSubtype="21" fill="hold" nodeType="withEffect">
                                  <p:stCondLst>
                                    <p:cond delay="0"/>
                                  </p:stCondLst>
                                  <p:childTnLst>
                                    <p:set>
                                      <p:cBhvr>
                                        <p:cTn id="108" dur="1" fill="hold">
                                          <p:stCondLst>
                                            <p:cond delay="0"/>
                                          </p:stCondLst>
                                        </p:cTn>
                                        <p:tgtEl>
                                          <p:spTgt spid="12">
                                            <p:txEl>
                                              <p:pRg st="15" end="15"/>
                                            </p:txEl>
                                          </p:spTgt>
                                        </p:tgtEl>
                                        <p:attrNameLst>
                                          <p:attrName>style.visibility</p:attrName>
                                        </p:attrNameLst>
                                      </p:cBhvr>
                                      <p:to>
                                        <p:strVal val="visible"/>
                                      </p:to>
                                    </p:set>
                                    <p:animEffect transition="in" filter="barn(inVertical)">
                                      <p:cBhvr>
                                        <p:cTn id="109" dur="500"/>
                                        <p:tgtEl>
                                          <p:spTgt spid="12">
                                            <p:txEl>
                                              <p:pRg st="15" end="15"/>
                                            </p:txEl>
                                          </p:spTgt>
                                        </p:tgtEl>
                                      </p:cBhvr>
                                    </p:animEffect>
                                  </p:childTnLst>
                                </p:cTn>
                              </p:par>
                              <p:par>
                                <p:cTn id="110" presetID="16" presetClass="entr" presetSubtype="21" fill="hold" nodeType="withEffect">
                                  <p:stCondLst>
                                    <p:cond delay="0"/>
                                  </p:stCondLst>
                                  <p:childTnLst>
                                    <p:set>
                                      <p:cBhvr>
                                        <p:cTn id="111" dur="1" fill="hold">
                                          <p:stCondLst>
                                            <p:cond delay="0"/>
                                          </p:stCondLst>
                                        </p:cTn>
                                        <p:tgtEl>
                                          <p:spTgt spid="12">
                                            <p:txEl>
                                              <p:pRg st="16" end="16"/>
                                            </p:txEl>
                                          </p:spTgt>
                                        </p:tgtEl>
                                        <p:attrNameLst>
                                          <p:attrName>style.visibility</p:attrName>
                                        </p:attrNameLst>
                                      </p:cBhvr>
                                      <p:to>
                                        <p:strVal val="visible"/>
                                      </p:to>
                                    </p:set>
                                    <p:animEffect transition="in" filter="barn(inVertical)">
                                      <p:cBhvr>
                                        <p:cTn id="112" dur="500"/>
                                        <p:tgtEl>
                                          <p:spTgt spid="12">
                                            <p:txEl>
                                              <p:pRg st="16" end="1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3">
                                            <p:txEl>
                                              <p:pRg st="0" end="0"/>
                                            </p:txEl>
                                          </p:spTgt>
                                        </p:tgtEl>
                                        <p:attrNameLst>
                                          <p:attrName>style.visibility</p:attrName>
                                        </p:attrNameLst>
                                      </p:cBhvr>
                                      <p:to>
                                        <p:strVal val="visible"/>
                                      </p:to>
                                    </p:set>
                                    <p:animEffect transition="in" filter="barn(inVertical)">
                                      <p:cBhvr>
                                        <p:cTn id="1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DD075892-35DF-129D-B53D-9FFDFF57677E}"/>
              </a:ext>
            </a:extLst>
          </p:cNvPr>
          <p:cNvSpPr txBox="1"/>
          <p:nvPr/>
        </p:nvSpPr>
        <p:spPr>
          <a:xfrm>
            <a:off x="3331029" y="627268"/>
            <a:ext cx="8584163" cy="5909310"/>
          </a:xfrm>
          <a:prstGeom prst="rect">
            <a:avLst/>
          </a:prstGeom>
          <a:noFill/>
        </p:spPr>
        <p:txBody>
          <a:bodyPr wrap="square" rtlCol="0">
            <a:spAutoFit/>
          </a:bodyPr>
          <a:lstStyle/>
          <a:p>
            <a:r>
              <a:rPr lang="en-US" sz="1400" b="1" i="0" dirty="0">
                <a:effectLst/>
              </a:rPr>
              <a:t>Selecting Tuna:</a:t>
            </a:r>
            <a:br>
              <a:rPr lang="en-US" sz="1400" b="1" i="0" dirty="0">
                <a:effectLst/>
              </a:rPr>
            </a:br>
            <a:endParaRPr lang="en-US" sz="1400" b="1" i="0" dirty="0">
              <a:effectLst/>
            </a:endParaRPr>
          </a:p>
          <a:p>
            <a:pPr marL="285750" indent="-285750">
              <a:buFont typeface="Arial" panose="020B0604020202020204" pitchFamily="34" charset="0"/>
              <a:buChar char="•"/>
            </a:pPr>
            <a:r>
              <a:rPr lang="en-US" sz="1400" b="1" dirty="0"/>
              <a:t>Fresh</a:t>
            </a:r>
          </a:p>
          <a:p>
            <a:pPr marL="742950" lvl="1" indent="-285750">
              <a:buFont typeface="Arial" panose="020B0604020202020204" pitchFamily="34" charset="0"/>
              <a:buChar char="•"/>
            </a:pPr>
            <a:r>
              <a:rPr lang="en-US" sz="1400" dirty="0"/>
              <a:t>Yellowfin/Bigeye (bright red to pink) and Albacore (pale pink to ivory)</a:t>
            </a:r>
          </a:p>
          <a:p>
            <a:pPr marL="742950" lvl="1" indent="-285750">
              <a:buFont typeface="Arial" panose="020B0604020202020204" pitchFamily="34" charset="0"/>
              <a:buChar char="•"/>
            </a:pPr>
            <a:r>
              <a:rPr lang="en-US" sz="1400" dirty="0"/>
              <a:t>Avoid excessive rainbow sheen or dull discoloration</a:t>
            </a:r>
          </a:p>
          <a:p>
            <a:pPr marL="742950" lvl="1" indent="-285750">
              <a:buFont typeface="Arial" panose="020B0604020202020204" pitchFamily="34" charset="0"/>
              <a:buChar char="•"/>
            </a:pPr>
            <a:r>
              <a:rPr lang="en-US" sz="1400" b="0" i="0" dirty="0">
                <a:effectLst/>
              </a:rPr>
              <a:t>Flesh should be firm, elastic, and moist; not mushy or slimy</a:t>
            </a:r>
          </a:p>
          <a:p>
            <a:pPr marL="742950" lvl="1" indent="-285750">
              <a:buFont typeface="Arial" panose="020B0604020202020204" pitchFamily="34" charset="0"/>
              <a:buChar char="•"/>
            </a:pPr>
            <a:r>
              <a:rPr lang="en-US" sz="1400" dirty="0"/>
              <a:t>Aroma should be clean, mild, and ocean-like</a:t>
            </a:r>
          </a:p>
          <a:p>
            <a:pPr marL="742950" lvl="1" indent="-285750">
              <a:buFont typeface="Arial" panose="020B0604020202020204" pitchFamily="34" charset="0"/>
              <a:buChar char="•"/>
            </a:pPr>
            <a:r>
              <a:rPr lang="en-US" sz="1400" b="0" i="0" dirty="0">
                <a:effectLst/>
              </a:rPr>
              <a:t>No gaping, excessive purge (liquid), or dry edges</a:t>
            </a:r>
          </a:p>
          <a:p>
            <a:pPr marL="742950" lvl="1" indent="-285750">
              <a:buFont typeface="Arial" panose="020B0604020202020204" pitchFamily="34" charset="0"/>
              <a:buChar char="•"/>
            </a:pPr>
            <a:r>
              <a:rPr lang="en-US" sz="1400" dirty="0"/>
              <a:t>Tuna should have clear labeling for species, harvest method, and origin</a:t>
            </a:r>
          </a:p>
          <a:p>
            <a:pPr marL="285750" indent="-285750">
              <a:buFont typeface="Arial" panose="020B0604020202020204" pitchFamily="34" charset="0"/>
              <a:buChar char="•"/>
            </a:pPr>
            <a:r>
              <a:rPr lang="en-US" sz="1400" b="1" dirty="0"/>
              <a:t>Frozen</a:t>
            </a:r>
          </a:p>
          <a:p>
            <a:pPr marL="742950" lvl="1" indent="-285750">
              <a:buFont typeface="Arial" panose="020B0604020202020204" pitchFamily="34" charset="0"/>
              <a:buChar char="•"/>
            </a:pPr>
            <a:r>
              <a:rPr lang="en-US" sz="1400" dirty="0"/>
              <a:t>Solidly frozen with no soft spots or freezer burn</a:t>
            </a:r>
          </a:p>
          <a:p>
            <a:pPr marL="742950" lvl="1" indent="-285750">
              <a:buFont typeface="Arial" panose="020B0604020202020204" pitchFamily="34" charset="0"/>
              <a:buChar char="•"/>
            </a:pPr>
            <a:r>
              <a:rPr lang="en-US" sz="1400" dirty="0"/>
              <a:t>Minimal ice crystals in packaging</a:t>
            </a:r>
          </a:p>
          <a:p>
            <a:pPr marL="742950" lvl="1" indent="-285750">
              <a:buFont typeface="Arial" panose="020B0604020202020204" pitchFamily="34" charset="0"/>
              <a:buChar char="•"/>
            </a:pPr>
            <a:r>
              <a:rPr lang="en-US" sz="1400" dirty="0"/>
              <a:t>Vacuum-sealed or tightly wrapped</a:t>
            </a:r>
          </a:p>
          <a:p>
            <a:pPr marL="285750" indent="-285750">
              <a:buFont typeface="Arial" panose="020B0604020202020204" pitchFamily="34" charset="0"/>
              <a:buChar char="•"/>
            </a:pPr>
            <a:endParaRPr lang="en-US" sz="1400" dirty="0"/>
          </a:p>
          <a:p>
            <a:r>
              <a:rPr lang="en-US" sz="1400" b="1" dirty="0"/>
              <a:t>Storing Tuna:</a:t>
            </a:r>
            <a:br>
              <a:rPr lang="en-US" sz="1400" b="1" dirty="0"/>
            </a:br>
            <a:endParaRPr lang="en-US" sz="1400" b="1" dirty="0"/>
          </a:p>
          <a:p>
            <a:pPr marL="285750" indent="-285750">
              <a:buFont typeface="Arial" panose="020B0604020202020204" pitchFamily="34" charset="0"/>
              <a:buChar char="•"/>
            </a:pPr>
            <a:r>
              <a:rPr lang="en-US" sz="1400" b="1" dirty="0"/>
              <a:t>Fresh</a:t>
            </a:r>
          </a:p>
          <a:p>
            <a:pPr marL="742950" lvl="1" indent="-285750">
              <a:buFont typeface="Arial" panose="020B0604020202020204" pitchFamily="34" charset="0"/>
              <a:buChar char="•"/>
            </a:pPr>
            <a:r>
              <a:rPr lang="en-US" sz="1400" dirty="0"/>
              <a:t>Store at 32–36°F (0–2°C), colder than standard refrigeration</a:t>
            </a:r>
          </a:p>
          <a:p>
            <a:pPr marL="742950" lvl="1" indent="-285750">
              <a:buFont typeface="Arial" panose="020B0604020202020204" pitchFamily="34" charset="0"/>
              <a:buChar char="•"/>
            </a:pPr>
            <a:r>
              <a:rPr lang="en-US" sz="1400" dirty="0"/>
              <a:t>Preferred method: Keep tuna on crushed ice (drained) and change ice daily</a:t>
            </a:r>
          </a:p>
          <a:p>
            <a:pPr marL="742950" lvl="1" indent="-285750">
              <a:buFont typeface="Arial" panose="020B0604020202020204" pitchFamily="34" charset="0"/>
              <a:buChar char="•"/>
            </a:pPr>
            <a:r>
              <a:rPr lang="en-US" sz="1400" dirty="0"/>
              <a:t>Wrap tightly in plastic wrap or parchment + plastic</a:t>
            </a:r>
          </a:p>
          <a:p>
            <a:pPr marL="742950" lvl="1" indent="-285750">
              <a:buFont typeface="Arial" panose="020B0604020202020204" pitchFamily="34" charset="0"/>
              <a:buChar char="•"/>
            </a:pPr>
            <a:r>
              <a:rPr lang="en-US" sz="1400" dirty="0"/>
              <a:t>Best used within 24-48 hours</a:t>
            </a:r>
          </a:p>
          <a:p>
            <a:pPr marL="285750" indent="-285750">
              <a:buFont typeface="Arial" panose="020B0604020202020204" pitchFamily="34" charset="0"/>
              <a:buChar char="•"/>
            </a:pPr>
            <a:r>
              <a:rPr lang="en-US" sz="1400" b="1" dirty="0"/>
              <a:t>Frozen</a:t>
            </a:r>
          </a:p>
          <a:p>
            <a:pPr marL="742950" lvl="1" indent="-285750">
              <a:buFont typeface="Arial" panose="020B0604020202020204" pitchFamily="34" charset="0"/>
              <a:buChar char="•"/>
            </a:pPr>
            <a:r>
              <a:rPr lang="en-US" sz="1400" dirty="0"/>
              <a:t>Store at 0°F / -18°C or lower</a:t>
            </a:r>
          </a:p>
          <a:p>
            <a:pPr marL="742950" lvl="1" indent="-285750">
              <a:buFont typeface="Arial" panose="020B0604020202020204" pitchFamily="34" charset="0"/>
              <a:buChar char="•"/>
            </a:pPr>
            <a:r>
              <a:rPr lang="en-US" sz="1400" dirty="0"/>
              <a:t>Frozen tuna should be used within 6-8 months for lean and 2-3 months for fatty</a:t>
            </a:r>
          </a:p>
          <a:p>
            <a:pPr marL="742950" lvl="1" indent="-285750">
              <a:buFont typeface="Arial" panose="020B0604020202020204" pitchFamily="34" charset="0"/>
              <a:buChar char="•"/>
            </a:pPr>
            <a:r>
              <a:rPr lang="en-US" sz="1400" dirty="0"/>
              <a:t>Thaw slowly under refrigeration</a:t>
            </a:r>
          </a:p>
          <a:p>
            <a:pPr marL="742950" lvl="1" indent="-285750">
              <a:buFont typeface="Arial" panose="020B0604020202020204" pitchFamily="34" charset="0"/>
              <a:buChar char="•"/>
            </a:pPr>
            <a:r>
              <a:rPr lang="en-US" sz="1400" dirty="0"/>
              <a:t>Never refreeze once thawed</a:t>
            </a:r>
          </a:p>
        </p:txBody>
      </p:sp>
      <p:sp>
        <p:nvSpPr>
          <p:cNvPr id="11" name="TextBox 10">
            <a:extLst>
              <a:ext uri="{FF2B5EF4-FFF2-40B4-BE49-F238E27FC236}">
                <a16:creationId xmlns:a16="http://schemas.microsoft.com/office/drawing/2014/main" id="{29638AFC-2444-9478-B46B-98CEB28DA2F0}"/>
              </a:ext>
            </a:extLst>
          </p:cNvPr>
          <p:cNvSpPr txBox="1"/>
          <p:nvPr/>
        </p:nvSpPr>
        <p:spPr>
          <a:xfrm>
            <a:off x="3331029" y="53640"/>
            <a:ext cx="8628653" cy="707886"/>
          </a:xfrm>
          <a:prstGeom prst="rect">
            <a:avLst/>
          </a:prstGeom>
          <a:noFill/>
        </p:spPr>
        <p:txBody>
          <a:bodyPr wrap="square" rtlCol="0">
            <a:spAutoFit/>
          </a:bodyPr>
          <a:lstStyle/>
          <a:p>
            <a:pPr algn="ctr"/>
            <a:r>
              <a:rPr lang="en-US" sz="4000" b="1" dirty="0"/>
              <a:t>SELECTING AND STORING</a:t>
            </a:r>
          </a:p>
        </p:txBody>
      </p:sp>
      <p:pic>
        <p:nvPicPr>
          <p:cNvPr id="2" name="Picture 1">
            <a:extLst>
              <a:ext uri="{FF2B5EF4-FFF2-40B4-BE49-F238E27FC236}">
                <a16:creationId xmlns:a16="http://schemas.microsoft.com/office/drawing/2014/main" id="{8C051B26-89A7-BFC5-B38C-DBD755324F2E}"/>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66F0707B-7A9E-1E95-5481-602E57082A34}"/>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EF569FE7-1766-FB20-8485-FDC0AFC9A775}"/>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barn(inVertical)">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barn(inVertical)">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xEl>
                                              <p:pRg st="13" end="13"/>
                                            </p:txEl>
                                          </p:spTgt>
                                        </p:tgtEl>
                                        <p:attrNameLst>
                                          <p:attrName>style.visibility</p:attrName>
                                        </p:attrNameLst>
                                      </p:cBhvr>
                                      <p:to>
                                        <p:strVal val="visible"/>
                                      </p:to>
                                    </p:set>
                                    <p:animEffect transition="in" filter="barn(inVertical)">
                                      <p:cBhvr>
                                        <p:cTn id="67" dur="500"/>
                                        <p:tgtEl>
                                          <p:spTgt spid="7">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4" end="14"/>
                                            </p:txEl>
                                          </p:spTgt>
                                        </p:tgtEl>
                                        <p:attrNameLst>
                                          <p:attrName>style.visibility</p:attrName>
                                        </p:attrNameLst>
                                      </p:cBhvr>
                                      <p:to>
                                        <p:strVal val="visible"/>
                                      </p:to>
                                    </p:set>
                                    <p:animEffect transition="in" filter="barn(inVertical)">
                                      <p:cBhvr>
                                        <p:cTn id="72" dur="500"/>
                                        <p:tgtEl>
                                          <p:spTgt spid="7">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15" end="15"/>
                                            </p:txEl>
                                          </p:spTgt>
                                        </p:tgtEl>
                                        <p:attrNameLst>
                                          <p:attrName>style.visibility</p:attrName>
                                        </p:attrNameLst>
                                      </p:cBhvr>
                                      <p:to>
                                        <p:strVal val="visible"/>
                                      </p:to>
                                    </p:set>
                                    <p:animEffect transition="in" filter="barn(inVertical)">
                                      <p:cBhvr>
                                        <p:cTn id="77" dur="500"/>
                                        <p:tgtEl>
                                          <p:spTgt spid="7">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16" end="16"/>
                                            </p:txEl>
                                          </p:spTgt>
                                        </p:tgtEl>
                                        <p:attrNameLst>
                                          <p:attrName>style.visibility</p:attrName>
                                        </p:attrNameLst>
                                      </p:cBhvr>
                                      <p:to>
                                        <p:strVal val="visible"/>
                                      </p:to>
                                    </p:set>
                                    <p:animEffect transition="in" filter="barn(inVertical)">
                                      <p:cBhvr>
                                        <p:cTn id="82" dur="500"/>
                                        <p:tgtEl>
                                          <p:spTgt spid="7">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
                                            <p:txEl>
                                              <p:pRg st="17" end="17"/>
                                            </p:txEl>
                                          </p:spTgt>
                                        </p:tgtEl>
                                        <p:attrNameLst>
                                          <p:attrName>style.visibility</p:attrName>
                                        </p:attrNameLst>
                                      </p:cBhvr>
                                      <p:to>
                                        <p:strVal val="visible"/>
                                      </p:to>
                                    </p:set>
                                    <p:animEffect transition="in" filter="barn(inVertical)">
                                      <p:cBhvr>
                                        <p:cTn id="87" dur="500"/>
                                        <p:tgtEl>
                                          <p:spTgt spid="7">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xEl>
                                              <p:pRg st="18" end="18"/>
                                            </p:txEl>
                                          </p:spTgt>
                                        </p:tgtEl>
                                        <p:attrNameLst>
                                          <p:attrName>style.visibility</p:attrName>
                                        </p:attrNameLst>
                                      </p:cBhvr>
                                      <p:to>
                                        <p:strVal val="visible"/>
                                      </p:to>
                                    </p:set>
                                    <p:animEffect transition="in" filter="barn(inVertical)">
                                      <p:cBhvr>
                                        <p:cTn id="92" dur="500"/>
                                        <p:tgtEl>
                                          <p:spTgt spid="7">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
                                            <p:txEl>
                                              <p:pRg st="19" end="19"/>
                                            </p:txEl>
                                          </p:spTgt>
                                        </p:tgtEl>
                                        <p:attrNameLst>
                                          <p:attrName>style.visibility</p:attrName>
                                        </p:attrNameLst>
                                      </p:cBhvr>
                                      <p:to>
                                        <p:strVal val="visible"/>
                                      </p:to>
                                    </p:set>
                                    <p:animEffect transition="in" filter="barn(inVertical)">
                                      <p:cBhvr>
                                        <p:cTn id="97" dur="500"/>
                                        <p:tgtEl>
                                          <p:spTgt spid="7">
                                            <p:txEl>
                                              <p:pRg st="19" end="1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
                                            <p:txEl>
                                              <p:pRg st="20" end="20"/>
                                            </p:txEl>
                                          </p:spTgt>
                                        </p:tgtEl>
                                        <p:attrNameLst>
                                          <p:attrName>style.visibility</p:attrName>
                                        </p:attrNameLst>
                                      </p:cBhvr>
                                      <p:to>
                                        <p:strVal val="visible"/>
                                      </p:to>
                                    </p:set>
                                    <p:animEffect transition="in" filter="barn(inVertical)">
                                      <p:cBhvr>
                                        <p:cTn id="102" dur="500"/>
                                        <p:tgtEl>
                                          <p:spTgt spid="7">
                                            <p:txEl>
                                              <p:pRg st="20" end="2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7">
                                            <p:txEl>
                                              <p:pRg st="21" end="21"/>
                                            </p:txEl>
                                          </p:spTgt>
                                        </p:tgtEl>
                                        <p:attrNameLst>
                                          <p:attrName>style.visibility</p:attrName>
                                        </p:attrNameLst>
                                      </p:cBhvr>
                                      <p:to>
                                        <p:strVal val="visible"/>
                                      </p:to>
                                    </p:set>
                                    <p:animEffect transition="in" filter="barn(inVertical)">
                                      <p:cBhvr>
                                        <p:cTn id="107" dur="500"/>
                                        <p:tgtEl>
                                          <p:spTgt spid="7">
                                            <p:txEl>
                                              <p:pRg st="21" end="2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7">
                                            <p:txEl>
                                              <p:pRg st="22" end="22"/>
                                            </p:txEl>
                                          </p:spTgt>
                                        </p:tgtEl>
                                        <p:attrNameLst>
                                          <p:attrName>style.visibility</p:attrName>
                                        </p:attrNameLst>
                                      </p:cBhvr>
                                      <p:to>
                                        <p:strVal val="visible"/>
                                      </p:to>
                                    </p:set>
                                    <p:animEffect transition="in" filter="barn(inVertical)">
                                      <p:cBhvr>
                                        <p:cTn id="112" dur="500"/>
                                        <p:tgtEl>
                                          <p:spTgt spid="7">
                                            <p:txEl>
                                              <p:pRg st="22" end="2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7">
                                            <p:txEl>
                                              <p:pRg st="23" end="23"/>
                                            </p:txEl>
                                          </p:spTgt>
                                        </p:tgtEl>
                                        <p:attrNameLst>
                                          <p:attrName>style.visibility</p:attrName>
                                        </p:attrNameLst>
                                      </p:cBhvr>
                                      <p:to>
                                        <p:strVal val="visible"/>
                                      </p:to>
                                    </p:set>
                                    <p:animEffect transition="in" filter="barn(inVertical)">
                                      <p:cBhvr>
                                        <p:cTn id="117" dur="500"/>
                                        <p:tgtEl>
                                          <p:spTgt spid="7">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9" name="TextBox 8">
            <a:extLst>
              <a:ext uri="{FF2B5EF4-FFF2-40B4-BE49-F238E27FC236}">
                <a16:creationId xmlns:a16="http://schemas.microsoft.com/office/drawing/2014/main" id="{395C0633-D831-3175-0E8A-0698B7925D93}"/>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CULINARY USES</a:t>
            </a:r>
          </a:p>
        </p:txBody>
      </p:sp>
      <p:pic>
        <p:nvPicPr>
          <p:cNvPr id="2" name="Picture 1">
            <a:extLst>
              <a:ext uri="{FF2B5EF4-FFF2-40B4-BE49-F238E27FC236}">
                <a16:creationId xmlns:a16="http://schemas.microsoft.com/office/drawing/2014/main" id="{E997B382-64C8-0408-ADCC-2F921C229810}"/>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5990F479-EEF8-199C-68F8-E310A47C9D8B}"/>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51694178-A470-0D58-13CC-C5A41A39E693}"/>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
        <p:nvSpPr>
          <p:cNvPr id="6" name="TextBox 5">
            <a:extLst>
              <a:ext uri="{FF2B5EF4-FFF2-40B4-BE49-F238E27FC236}">
                <a16:creationId xmlns:a16="http://schemas.microsoft.com/office/drawing/2014/main" id="{4F89AAC4-E8FD-54AF-783F-3A22B28DA6BF}"/>
              </a:ext>
            </a:extLst>
          </p:cNvPr>
          <p:cNvSpPr txBox="1"/>
          <p:nvPr/>
        </p:nvSpPr>
        <p:spPr>
          <a:xfrm>
            <a:off x="7989441" y="1549685"/>
            <a:ext cx="4122348" cy="3662541"/>
          </a:xfrm>
          <a:prstGeom prst="rect">
            <a:avLst/>
          </a:prstGeom>
          <a:noFill/>
        </p:spPr>
        <p:txBody>
          <a:bodyPr wrap="square" rtlCol="0">
            <a:spAutoFit/>
          </a:bodyPr>
          <a:lstStyle/>
          <a:p>
            <a:r>
              <a:rPr lang="en-US" sz="1500" b="1" i="0" dirty="0">
                <a:effectLst/>
              </a:rPr>
              <a:t>Canned &amp; Processed</a:t>
            </a:r>
          </a:p>
          <a:p>
            <a:pPr marL="285750" indent="-285750">
              <a:buFont typeface="Arial" panose="020B0604020202020204" pitchFamily="34" charset="0"/>
              <a:buChar char="•"/>
            </a:pPr>
            <a:r>
              <a:rPr lang="en-US" sz="1400" dirty="0"/>
              <a:t>Salads, rillettes, croquettes, pasta, spreads</a:t>
            </a:r>
          </a:p>
          <a:p>
            <a:pPr marL="285750" indent="-285750">
              <a:buFont typeface="Arial" panose="020B0604020202020204" pitchFamily="34" charset="0"/>
              <a:buChar char="•"/>
            </a:pPr>
            <a:r>
              <a:rPr lang="en-US" sz="1400" dirty="0"/>
              <a:t>Skipjack for bold flavor</a:t>
            </a:r>
          </a:p>
          <a:p>
            <a:pPr marL="285750" indent="-285750">
              <a:buFont typeface="Arial" panose="020B0604020202020204" pitchFamily="34" charset="0"/>
              <a:buChar char="•"/>
            </a:pPr>
            <a:r>
              <a:rPr lang="en-US" sz="1400" dirty="0"/>
              <a:t>Albacore for clean profile</a:t>
            </a:r>
          </a:p>
          <a:p>
            <a:endParaRPr lang="en-US" sz="1400" dirty="0"/>
          </a:p>
          <a:p>
            <a:r>
              <a:rPr lang="en-US" sz="1500" b="1" dirty="0"/>
              <a:t>Global Culinary Inspiration</a:t>
            </a:r>
          </a:p>
          <a:p>
            <a:pPr marL="285750" indent="-285750">
              <a:buFont typeface="Arial" panose="020B0604020202020204" pitchFamily="34" charset="0"/>
              <a:buChar char="•"/>
            </a:pPr>
            <a:r>
              <a:rPr lang="en-US" sz="1400" dirty="0"/>
              <a:t>Niçoise (France)</a:t>
            </a:r>
          </a:p>
          <a:p>
            <a:pPr marL="285750" indent="-285750">
              <a:buFont typeface="Arial" panose="020B0604020202020204" pitchFamily="34" charset="0"/>
              <a:buChar char="•"/>
            </a:pPr>
            <a:r>
              <a:rPr lang="en-US" sz="1400" dirty="0"/>
              <a:t>Maguro don &amp; tekka maki (Japan)</a:t>
            </a:r>
          </a:p>
          <a:p>
            <a:pPr marL="285750" indent="-285750">
              <a:buFont typeface="Arial" panose="020B0604020202020204" pitchFamily="34" charset="0"/>
              <a:buChar char="•"/>
            </a:pPr>
            <a:r>
              <a:rPr lang="en-US" sz="1400" dirty="0"/>
              <a:t>Tuna curry (Sri Lanka / India)</a:t>
            </a:r>
          </a:p>
          <a:p>
            <a:endParaRPr lang="en-US" sz="1400" dirty="0"/>
          </a:p>
          <a:p>
            <a:r>
              <a:rPr lang="en-US" sz="1500" b="1" dirty="0"/>
              <a:t>Modern Menu Innovation</a:t>
            </a:r>
          </a:p>
          <a:p>
            <a:pPr marL="285750" indent="-285750">
              <a:buFont typeface="Arial" panose="020B0604020202020204" pitchFamily="34" charset="0"/>
              <a:buChar char="•"/>
            </a:pPr>
            <a:r>
              <a:rPr lang="en-US" sz="1500" dirty="0"/>
              <a:t>Tuna burgers</a:t>
            </a:r>
          </a:p>
          <a:p>
            <a:pPr marL="285750" indent="-285750">
              <a:buFont typeface="Arial" panose="020B0604020202020204" pitchFamily="34" charset="0"/>
              <a:buChar char="•"/>
            </a:pPr>
            <a:r>
              <a:rPr lang="en-US" sz="1500" dirty="0"/>
              <a:t>Tartare cones</a:t>
            </a:r>
          </a:p>
          <a:p>
            <a:pPr marL="285750" indent="-285750">
              <a:buFont typeface="Arial" panose="020B0604020202020204" pitchFamily="34" charset="0"/>
              <a:buChar char="•"/>
            </a:pPr>
            <a:r>
              <a:rPr lang="en-US" sz="1500" dirty="0"/>
              <a:t>Smoked collars</a:t>
            </a:r>
          </a:p>
          <a:p>
            <a:pPr marL="285750" indent="-285750">
              <a:buFont typeface="Arial" panose="020B0604020202020204" pitchFamily="34" charset="0"/>
              <a:buChar char="•"/>
            </a:pPr>
            <a:r>
              <a:rPr lang="en-US" sz="1500" dirty="0"/>
              <a:t>Crudo + fermentation</a:t>
            </a:r>
          </a:p>
          <a:p>
            <a:pPr marL="285750" indent="-285750">
              <a:buFont typeface="Arial" panose="020B0604020202020204" pitchFamily="34" charset="0"/>
              <a:buChar char="•"/>
            </a:pPr>
            <a:r>
              <a:rPr lang="en-US" sz="1500" dirty="0"/>
              <a:t>Cross-utilization of trim for sustainability</a:t>
            </a:r>
          </a:p>
        </p:txBody>
      </p:sp>
      <p:sp>
        <p:nvSpPr>
          <p:cNvPr id="11" name="TextBox 10">
            <a:extLst>
              <a:ext uri="{FF2B5EF4-FFF2-40B4-BE49-F238E27FC236}">
                <a16:creationId xmlns:a16="http://schemas.microsoft.com/office/drawing/2014/main" id="{1861B16F-2DC9-42B0-3C99-19E442F30517}"/>
              </a:ext>
            </a:extLst>
          </p:cNvPr>
          <p:cNvSpPr txBox="1"/>
          <p:nvPr/>
        </p:nvSpPr>
        <p:spPr>
          <a:xfrm>
            <a:off x="3658073" y="1549685"/>
            <a:ext cx="4122348" cy="4462760"/>
          </a:xfrm>
          <a:prstGeom prst="rect">
            <a:avLst/>
          </a:prstGeom>
          <a:noFill/>
        </p:spPr>
        <p:txBody>
          <a:bodyPr wrap="square" rtlCol="0">
            <a:spAutoFit/>
          </a:bodyPr>
          <a:lstStyle/>
          <a:p>
            <a:r>
              <a:rPr lang="en-US" sz="1500" b="1" i="0" dirty="0">
                <a:effectLst/>
              </a:rPr>
              <a:t>Raw &amp; Minimal Manipulation</a:t>
            </a:r>
          </a:p>
          <a:p>
            <a:pPr marL="285750" indent="-285750">
              <a:buFont typeface="Arial" panose="020B0604020202020204" pitchFamily="34" charset="0"/>
              <a:buChar char="•"/>
            </a:pPr>
            <a:r>
              <a:rPr lang="en-US" sz="1400" b="0" i="0" dirty="0">
                <a:effectLst/>
              </a:rPr>
              <a:t>Sushi, sashimi, crudo, tartare, poke, carpaccio</a:t>
            </a:r>
          </a:p>
          <a:p>
            <a:pPr marL="285750" indent="-285750">
              <a:buFont typeface="Arial" panose="020B0604020202020204" pitchFamily="34" charset="0"/>
              <a:buChar char="•"/>
            </a:pPr>
            <a:r>
              <a:rPr lang="en-US" sz="1400" dirty="0"/>
              <a:t>Bluefin/Bigeye= richness, fat, mouthfeel</a:t>
            </a:r>
          </a:p>
          <a:p>
            <a:pPr marL="285750" indent="-285750">
              <a:buFont typeface="Arial" panose="020B0604020202020204" pitchFamily="34" charset="0"/>
              <a:buChar char="•"/>
            </a:pPr>
            <a:r>
              <a:rPr lang="en-US" sz="1400" b="0" i="0" dirty="0">
                <a:effectLst/>
              </a:rPr>
              <a:t>Yellowfin= clean flavor, firm texture</a:t>
            </a:r>
          </a:p>
          <a:p>
            <a:endParaRPr lang="en-US" sz="1400" b="0" i="0" dirty="0">
              <a:effectLst/>
            </a:endParaRPr>
          </a:p>
          <a:p>
            <a:r>
              <a:rPr lang="en-US" sz="1500" b="1" dirty="0"/>
              <a:t>Seared, Grilled, &amp; High Heat</a:t>
            </a:r>
          </a:p>
          <a:p>
            <a:pPr marL="285750" indent="-285750">
              <a:buFont typeface="Arial" panose="020B0604020202020204" pitchFamily="34" charset="0"/>
              <a:buChar char="•"/>
            </a:pPr>
            <a:r>
              <a:rPr lang="en-US" sz="1400" dirty="0"/>
              <a:t>Tataki, rare-seared, binchotan grilling</a:t>
            </a:r>
          </a:p>
          <a:p>
            <a:pPr marL="285750" indent="-285750">
              <a:buFont typeface="Arial" panose="020B0604020202020204" pitchFamily="34" charset="0"/>
              <a:buChar char="•"/>
            </a:pPr>
            <a:r>
              <a:rPr lang="en-US" sz="1400" dirty="0"/>
              <a:t>Maximizes Maillard on exterior</a:t>
            </a:r>
          </a:p>
          <a:p>
            <a:pPr marL="285750" indent="-285750">
              <a:buFont typeface="Arial" panose="020B0604020202020204" pitchFamily="34" charset="0"/>
              <a:buChar char="•"/>
            </a:pPr>
            <a:r>
              <a:rPr lang="en-US" sz="1400" dirty="0"/>
              <a:t>Ideal for yellowfin and albacore loins</a:t>
            </a:r>
          </a:p>
          <a:p>
            <a:endParaRPr lang="en-US" sz="1400" dirty="0"/>
          </a:p>
          <a:p>
            <a:r>
              <a:rPr lang="en-US" sz="1500" b="1" dirty="0"/>
              <a:t>Gentle Cooking Methods</a:t>
            </a:r>
          </a:p>
          <a:p>
            <a:pPr marL="285750" indent="-285750">
              <a:buFont typeface="Arial" panose="020B0604020202020204" pitchFamily="34" charset="0"/>
              <a:buChar char="•"/>
            </a:pPr>
            <a:r>
              <a:rPr lang="en-US" sz="1400" dirty="0"/>
              <a:t>Poaching, oil confit, low-temp roasting</a:t>
            </a:r>
          </a:p>
          <a:p>
            <a:pPr marL="285750" indent="-285750">
              <a:buFont typeface="Arial" panose="020B0604020202020204" pitchFamily="34" charset="0"/>
              <a:buChar char="•"/>
            </a:pPr>
            <a:r>
              <a:rPr lang="en-US" sz="1400" dirty="0"/>
              <a:t>Retains moisture and prevents protein tightening</a:t>
            </a:r>
          </a:p>
          <a:p>
            <a:pPr marL="285750" indent="-285750">
              <a:buFont typeface="Arial" panose="020B0604020202020204" pitchFamily="34" charset="0"/>
              <a:buChar char="•"/>
            </a:pPr>
            <a:r>
              <a:rPr lang="en-US" sz="1400" dirty="0"/>
              <a:t>Paired with aromatics, olive oil, herbs, or dashi</a:t>
            </a:r>
          </a:p>
          <a:p>
            <a:endParaRPr lang="en-US" sz="1400" dirty="0"/>
          </a:p>
          <a:p>
            <a:r>
              <a:rPr lang="en-US" sz="1500" b="1" dirty="0"/>
              <a:t>Cured, Smoked, &amp; Preserved</a:t>
            </a:r>
          </a:p>
          <a:p>
            <a:pPr marL="285750" indent="-285750">
              <a:buFont typeface="Arial" panose="020B0604020202020204" pitchFamily="34" charset="0"/>
              <a:buChar char="•"/>
            </a:pPr>
            <a:r>
              <a:rPr lang="en-US" sz="1400" dirty="0"/>
              <a:t>Salt curing, cold smoking, bottarga-style</a:t>
            </a:r>
          </a:p>
          <a:p>
            <a:pPr marL="285750" indent="-285750">
              <a:buFont typeface="Arial" panose="020B0604020202020204" pitchFamily="34" charset="0"/>
              <a:buChar char="•"/>
            </a:pPr>
            <a:r>
              <a:rPr lang="en-US" sz="1400" dirty="0"/>
              <a:t>Italian tonno sott’olio, Spanish escabeche</a:t>
            </a:r>
          </a:p>
          <a:p>
            <a:pPr marL="285750" indent="-285750">
              <a:buFont typeface="Arial" panose="020B0604020202020204" pitchFamily="34" charset="0"/>
              <a:buChar char="•"/>
            </a:pPr>
            <a:r>
              <a:rPr lang="en-US" sz="1400" dirty="0"/>
              <a:t>Extends shelf life while intensifying umami</a:t>
            </a:r>
          </a:p>
          <a:p>
            <a:endParaRPr lang="en-US" sz="1400" dirty="0"/>
          </a:p>
        </p:txBody>
      </p:sp>
      <p:sp>
        <p:nvSpPr>
          <p:cNvPr id="13" name="TextBox 12">
            <a:extLst>
              <a:ext uri="{FF2B5EF4-FFF2-40B4-BE49-F238E27FC236}">
                <a16:creationId xmlns:a16="http://schemas.microsoft.com/office/drawing/2014/main" id="{8DB0D43D-6D37-AD69-E19F-D7F2D934B4C0}"/>
              </a:ext>
            </a:extLst>
          </p:cNvPr>
          <p:cNvSpPr txBox="1"/>
          <p:nvPr/>
        </p:nvSpPr>
        <p:spPr>
          <a:xfrm>
            <a:off x="3353273" y="948108"/>
            <a:ext cx="8584163" cy="553998"/>
          </a:xfrm>
          <a:prstGeom prst="rect">
            <a:avLst/>
          </a:prstGeom>
          <a:noFill/>
        </p:spPr>
        <p:txBody>
          <a:bodyPr wrap="square" rtlCol="0">
            <a:spAutoFit/>
          </a:bodyPr>
          <a:lstStyle/>
          <a:p>
            <a:r>
              <a:rPr lang="en-US" sz="1500" dirty="0"/>
              <a:t>Tuna’s value lies in its species-specific versatility, performing equally well in raw, high-heat, preserved, and convenience-driven applications, making it one of the most adaptable proteins in professional kitchens.</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arn(inVertical)">
                                      <p:cBhvr>
                                        <p:cTn id="20" dur="500"/>
                                        <p:tgtEl>
                                          <p:spTgt spid="11">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barn(inVertical)">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barn(inVertical)">
                                      <p:cBhvr>
                                        <p:cTn id="28" dur="500"/>
                                        <p:tgtEl>
                                          <p:spTgt spid="1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barn(inVertical)">
                                      <p:cBhvr>
                                        <p:cTn id="33" dur="500"/>
                                        <p:tgtEl>
                                          <p:spTgt spid="11">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barn(inVertical)">
                                      <p:cBhvr>
                                        <p:cTn id="36" dur="500"/>
                                        <p:tgtEl>
                                          <p:spTgt spid="11">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barn(inVertical)">
                                      <p:cBhvr>
                                        <p:cTn id="39" dur="500"/>
                                        <p:tgtEl>
                                          <p:spTgt spid="1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barn(inVertical)">
                                      <p:cBhvr>
                                        <p:cTn id="44" dur="500"/>
                                        <p:tgtEl>
                                          <p:spTgt spid="11">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1">
                                            <p:txEl>
                                              <p:pRg st="11" end="11"/>
                                            </p:txEl>
                                          </p:spTgt>
                                        </p:tgtEl>
                                        <p:attrNameLst>
                                          <p:attrName>style.visibility</p:attrName>
                                        </p:attrNameLst>
                                      </p:cBhvr>
                                      <p:to>
                                        <p:strVal val="visible"/>
                                      </p:to>
                                    </p:set>
                                    <p:animEffect transition="in" filter="barn(inVertical)">
                                      <p:cBhvr>
                                        <p:cTn id="49" dur="500"/>
                                        <p:tgtEl>
                                          <p:spTgt spid="11">
                                            <p:txEl>
                                              <p:pRg st="11" end="11"/>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11">
                                            <p:txEl>
                                              <p:pRg st="12" end="12"/>
                                            </p:txEl>
                                          </p:spTgt>
                                        </p:tgtEl>
                                        <p:attrNameLst>
                                          <p:attrName>style.visibility</p:attrName>
                                        </p:attrNameLst>
                                      </p:cBhvr>
                                      <p:to>
                                        <p:strVal val="visible"/>
                                      </p:to>
                                    </p:set>
                                    <p:animEffect transition="in" filter="barn(inVertical)">
                                      <p:cBhvr>
                                        <p:cTn id="52" dur="500"/>
                                        <p:tgtEl>
                                          <p:spTgt spid="11">
                                            <p:txEl>
                                              <p:pRg st="12" end="12"/>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11">
                                            <p:txEl>
                                              <p:pRg st="13" end="13"/>
                                            </p:txEl>
                                          </p:spTgt>
                                        </p:tgtEl>
                                        <p:attrNameLst>
                                          <p:attrName>style.visibility</p:attrName>
                                        </p:attrNameLst>
                                      </p:cBhvr>
                                      <p:to>
                                        <p:strVal val="visible"/>
                                      </p:to>
                                    </p:set>
                                    <p:animEffect transition="in" filter="barn(inVertical)">
                                      <p:cBhvr>
                                        <p:cTn id="55" dur="500"/>
                                        <p:tgtEl>
                                          <p:spTgt spid="11">
                                            <p:txEl>
                                              <p:pRg st="13"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1">
                                            <p:txEl>
                                              <p:pRg st="15" end="15"/>
                                            </p:txEl>
                                          </p:spTgt>
                                        </p:tgtEl>
                                        <p:attrNameLst>
                                          <p:attrName>style.visibility</p:attrName>
                                        </p:attrNameLst>
                                      </p:cBhvr>
                                      <p:to>
                                        <p:strVal val="visible"/>
                                      </p:to>
                                    </p:set>
                                    <p:animEffect transition="in" filter="barn(inVertical)">
                                      <p:cBhvr>
                                        <p:cTn id="60" dur="500"/>
                                        <p:tgtEl>
                                          <p:spTgt spid="11">
                                            <p:txEl>
                                              <p:pRg st="15" end="1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1">
                                            <p:txEl>
                                              <p:pRg st="16" end="16"/>
                                            </p:txEl>
                                          </p:spTgt>
                                        </p:tgtEl>
                                        <p:attrNameLst>
                                          <p:attrName>style.visibility</p:attrName>
                                        </p:attrNameLst>
                                      </p:cBhvr>
                                      <p:to>
                                        <p:strVal val="visible"/>
                                      </p:to>
                                    </p:set>
                                    <p:animEffect transition="in" filter="barn(inVertical)">
                                      <p:cBhvr>
                                        <p:cTn id="65" dur="500"/>
                                        <p:tgtEl>
                                          <p:spTgt spid="11">
                                            <p:txEl>
                                              <p:pRg st="16" end="16"/>
                                            </p:txEl>
                                          </p:spTgt>
                                        </p:tgtEl>
                                      </p:cBhvr>
                                    </p:animEffect>
                                  </p:childTnLst>
                                </p:cTn>
                              </p:par>
                              <p:par>
                                <p:cTn id="66" presetID="16" presetClass="entr" presetSubtype="21" fill="hold" nodeType="withEffect">
                                  <p:stCondLst>
                                    <p:cond delay="0"/>
                                  </p:stCondLst>
                                  <p:childTnLst>
                                    <p:set>
                                      <p:cBhvr>
                                        <p:cTn id="67" dur="1" fill="hold">
                                          <p:stCondLst>
                                            <p:cond delay="0"/>
                                          </p:stCondLst>
                                        </p:cTn>
                                        <p:tgtEl>
                                          <p:spTgt spid="11">
                                            <p:txEl>
                                              <p:pRg st="17" end="17"/>
                                            </p:txEl>
                                          </p:spTgt>
                                        </p:tgtEl>
                                        <p:attrNameLst>
                                          <p:attrName>style.visibility</p:attrName>
                                        </p:attrNameLst>
                                      </p:cBhvr>
                                      <p:to>
                                        <p:strVal val="visible"/>
                                      </p:to>
                                    </p:set>
                                    <p:animEffect transition="in" filter="barn(inVertical)">
                                      <p:cBhvr>
                                        <p:cTn id="68" dur="500"/>
                                        <p:tgtEl>
                                          <p:spTgt spid="11">
                                            <p:txEl>
                                              <p:pRg st="17" end="17"/>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11">
                                            <p:txEl>
                                              <p:pRg st="18" end="18"/>
                                            </p:txEl>
                                          </p:spTgt>
                                        </p:tgtEl>
                                        <p:attrNameLst>
                                          <p:attrName>style.visibility</p:attrName>
                                        </p:attrNameLst>
                                      </p:cBhvr>
                                      <p:to>
                                        <p:strVal val="visible"/>
                                      </p:to>
                                    </p:set>
                                    <p:animEffect transition="in" filter="barn(inVertical)">
                                      <p:cBhvr>
                                        <p:cTn id="71" dur="500"/>
                                        <p:tgtEl>
                                          <p:spTgt spid="11">
                                            <p:txEl>
                                              <p:pRg st="18" end="1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6">
                                            <p:txEl>
                                              <p:pRg st="0" end="0"/>
                                            </p:txEl>
                                          </p:spTgt>
                                        </p:tgtEl>
                                        <p:attrNameLst>
                                          <p:attrName>style.visibility</p:attrName>
                                        </p:attrNameLst>
                                      </p:cBhvr>
                                      <p:to>
                                        <p:strVal val="visible"/>
                                      </p:to>
                                    </p:set>
                                    <p:animEffect transition="in" filter="barn(inVertical)">
                                      <p:cBhvr>
                                        <p:cTn id="76" dur="500"/>
                                        <p:tgtEl>
                                          <p:spTgt spid="6">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6">
                                            <p:txEl>
                                              <p:pRg st="1" end="1"/>
                                            </p:txEl>
                                          </p:spTgt>
                                        </p:tgtEl>
                                        <p:attrNameLst>
                                          <p:attrName>style.visibility</p:attrName>
                                        </p:attrNameLst>
                                      </p:cBhvr>
                                      <p:to>
                                        <p:strVal val="visible"/>
                                      </p:to>
                                    </p:set>
                                    <p:animEffect transition="in" filter="barn(inVertical)">
                                      <p:cBhvr>
                                        <p:cTn id="81" dur="500"/>
                                        <p:tgtEl>
                                          <p:spTgt spid="6">
                                            <p:txEl>
                                              <p:pRg st="1" end="1"/>
                                            </p:txEl>
                                          </p:spTgt>
                                        </p:tgtEl>
                                      </p:cBhvr>
                                    </p:animEffect>
                                  </p:childTnLst>
                                </p:cTn>
                              </p:par>
                              <p:par>
                                <p:cTn id="82" presetID="16" presetClass="entr" presetSubtype="21" fill="hold" nodeType="withEffect">
                                  <p:stCondLst>
                                    <p:cond delay="0"/>
                                  </p:stCondLst>
                                  <p:childTnLst>
                                    <p:set>
                                      <p:cBhvr>
                                        <p:cTn id="83" dur="1" fill="hold">
                                          <p:stCondLst>
                                            <p:cond delay="0"/>
                                          </p:stCondLst>
                                        </p:cTn>
                                        <p:tgtEl>
                                          <p:spTgt spid="6">
                                            <p:txEl>
                                              <p:pRg st="2" end="2"/>
                                            </p:txEl>
                                          </p:spTgt>
                                        </p:tgtEl>
                                        <p:attrNameLst>
                                          <p:attrName>style.visibility</p:attrName>
                                        </p:attrNameLst>
                                      </p:cBhvr>
                                      <p:to>
                                        <p:strVal val="visible"/>
                                      </p:to>
                                    </p:set>
                                    <p:animEffect transition="in" filter="barn(inVertical)">
                                      <p:cBhvr>
                                        <p:cTn id="84" dur="500"/>
                                        <p:tgtEl>
                                          <p:spTgt spid="6">
                                            <p:txEl>
                                              <p:pRg st="2" end="2"/>
                                            </p:txEl>
                                          </p:spTgt>
                                        </p:tgtEl>
                                      </p:cBhvr>
                                    </p:animEffect>
                                  </p:childTnLst>
                                </p:cTn>
                              </p:par>
                              <p:par>
                                <p:cTn id="85" presetID="16" presetClass="entr" presetSubtype="21" fill="hold" nodeType="withEffect">
                                  <p:stCondLst>
                                    <p:cond delay="0"/>
                                  </p:stCondLst>
                                  <p:childTnLst>
                                    <p:set>
                                      <p:cBhvr>
                                        <p:cTn id="86" dur="1" fill="hold">
                                          <p:stCondLst>
                                            <p:cond delay="0"/>
                                          </p:stCondLst>
                                        </p:cTn>
                                        <p:tgtEl>
                                          <p:spTgt spid="6">
                                            <p:txEl>
                                              <p:pRg st="3" end="3"/>
                                            </p:txEl>
                                          </p:spTgt>
                                        </p:tgtEl>
                                        <p:attrNameLst>
                                          <p:attrName>style.visibility</p:attrName>
                                        </p:attrNameLst>
                                      </p:cBhvr>
                                      <p:to>
                                        <p:strVal val="visible"/>
                                      </p:to>
                                    </p:set>
                                    <p:animEffect transition="in" filter="barn(inVertical)">
                                      <p:cBhvr>
                                        <p:cTn id="87" dur="500"/>
                                        <p:tgtEl>
                                          <p:spTgt spid="6">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
                                            <p:txEl>
                                              <p:pRg st="5" end="5"/>
                                            </p:txEl>
                                          </p:spTgt>
                                        </p:tgtEl>
                                        <p:attrNameLst>
                                          <p:attrName>style.visibility</p:attrName>
                                        </p:attrNameLst>
                                      </p:cBhvr>
                                      <p:to>
                                        <p:strVal val="visible"/>
                                      </p:to>
                                    </p:set>
                                    <p:animEffect transition="in" filter="barn(inVertical)">
                                      <p:cBhvr>
                                        <p:cTn id="92" dur="500"/>
                                        <p:tgtEl>
                                          <p:spTgt spid="6">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6">
                                            <p:txEl>
                                              <p:pRg st="6" end="6"/>
                                            </p:txEl>
                                          </p:spTgt>
                                        </p:tgtEl>
                                        <p:attrNameLst>
                                          <p:attrName>style.visibility</p:attrName>
                                        </p:attrNameLst>
                                      </p:cBhvr>
                                      <p:to>
                                        <p:strVal val="visible"/>
                                      </p:to>
                                    </p:set>
                                    <p:animEffect transition="in" filter="barn(inVertical)">
                                      <p:cBhvr>
                                        <p:cTn id="97" dur="500"/>
                                        <p:tgtEl>
                                          <p:spTgt spid="6">
                                            <p:txEl>
                                              <p:pRg st="6" end="6"/>
                                            </p:txEl>
                                          </p:spTgt>
                                        </p:tgtEl>
                                      </p:cBhvr>
                                    </p:animEffect>
                                  </p:childTnLst>
                                </p:cTn>
                              </p:par>
                              <p:par>
                                <p:cTn id="98" presetID="16" presetClass="entr" presetSubtype="21" fill="hold" nodeType="withEffect">
                                  <p:stCondLst>
                                    <p:cond delay="0"/>
                                  </p:stCondLst>
                                  <p:childTnLst>
                                    <p:set>
                                      <p:cBhvr>
                                        <p:cTn id="99" dur="1" fill="hold">
                                          <p:stCondLst>
                                            <p:cond delay="0"/>
                                          </p:stCondLst>
                                        </p:cTn>
                                        <p:tgtEl>
                                          <p:spTgt spid="6">
                                            <p:txEl>
                                              <p:pRg st="7" end="7"/>
                                            </p:txEl>
                                          </p:spTgt>
                                        </p:tgtEl>
                                        <p:attrNameLst>
                                          <p:attrName>style.visibility</p:attrName>
                                        </p:attrNameLst>
                                      </p:cBhvr>
                                      <p:to>
                                        <p:strVal val="visible"/>
                                      </p:to>
                                    </p:set>
                                    <p:animEffect transition="in" filter="barn(inVertical)">
                                      <p:cBhvr>
                                        <p:cTn id="100" dur="500"/>
                                        <p:tgtEl>
                                          <p:spTgt spid="6">
                                            <p:txEl>
                                              <p:pRg st="7" end="7"/>
                                            </p:txEl>
                                          </p:spTgt>
                                        </p:tgtEl>
                                      </p:cBhvr>
                                    </p:animEffect>
                                  </p:childTnLst>
                                </p:cTn>
                              </p:par>
                              <p:par>
                                <p:cTn id="101" presetID="16" presetClass="entr" presetSubtype="21" fill="hold" nodeType="withEffect">
                                  <p:stCondLst>
                                    <p:cond delay="0"/>
                                  </p:stCondLst>
                                  <p:childTnLst>
                                    <p:set>
                                      <p:cBhvr>
                                        <p:cTn id="102" dur="1" fill="hold">
                                          <p:stCondLst>
                                            <p:cond delay="0"/>
                                          </p:stCondLst>
                                        </p:cTn>
                                        <p:tgtEl>
                                          <p:spTgt spid="6">
                                            <p:txEl>
                                              <p:pRg st="8" end="8"/>
                                            </p:txEl>
                                          </p:spTgt>
                                        </p:tgtEl>
                                        <p:attrNameLst>
                                          <p:attrName>style.visibility</p:attrName>
                                        </p:attrNameLst>
                                      </p:cBhvr>
                                      <p:to>
                                        <p:strVal val="visible"/>
                                      </p:to>
                                    </p:set>
                                    <p:animEffect transition="in" filter="barn(inVertical)">
                                      <p:cBhvr>
                                        <p:cTn id="103" dur="500"/>
                                        <p:tgtEl>
                                          <p:spTgt spid="6">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6">
                                            <p:txEl>
                                              <p:pRg st="10" end="10"/>
                                            </p:txEl>
                                          </p:spTgt>
                                        </p:tgtEl>
                                        <p:attrNameLst>
                                          <p:attrName>style.visibility</p:attrName>
                                        </p:attrNameLst>
                                      </p:cBhvr>
                                      <p:to>
                                        <p:strVal val="visible"/>
                                      </p:to>
                                    </p:set>
                                    <p:animEffect transition="in" filter="barn(inVertical)">
                                      <p:cBhvr>
                                        <p:cTn id="108" dur="500"/>
                                        <p:tgtEl>
                                          <p:spTgt spid="6">
                                            <p:txEl>
                                              <p:pRg st="10" end="1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nodeType="clickEffect">
                                  <p:stCondLst>
                                    <p:cond delay="0"/>
                                  </p:stCondLst>
                                  <p:childTnLst>
                                    <p:set>
                                      <p:cBhvr>
                                        <p:cTn id="112" dur="1" fill="hold">
                                          <p:stCondLst>
                                            <p:cond delay="0"/>
                                          </p:stCondLst>
                                        </p:cTn>
                                        <p:tgtEl>
                                          <p:spTgt spid="6">
                                            <p:txEl>
                                              <p:pRg st="11" end="11"/>
                                            </p:txEl>
                                          </p:spTgt>
                                        </p:tgtEl>
                                        <p:attrNameLst>
                                          <p:attrName>style.visibility</p:attrName>
                                        </p:attrNameLst>
                                      </p:cBhvr>
                                      <p:to>
                                        <p:strVal val="visible"/>
                                      </p:to>
                                    </p:set>
                                    <p:animEffect transition="in" filter="barn(inVertical)">
                                      <p:cBhvr>
                                        <p:cTn id="113" dur="500"/>
                                        <p:tgtEl>
                                          <p:spTgt spid="6">
                                            <p:txEl>
                                              <p:pRg st="11" end="11"/>
                                            </p:txEl>
                                          </p:spTgt>
                                        </p:tgtEl>
                                      </p:cBhvr>
                                    </p:animEffect>
                                  </p:childTnLst>
                                </p:cTn>
                              </p:par>
                              <p:par>
                                <p:cTn id="114" presetID="16" presetClass="entr" presetSubtype="21" fill="hold" nodeType="withEffect">
                                  <p:stCondLst>
                                    <p:cond delay="0"/>
                                  </p:stCondLst>
                                  <p:childTnLst>
                                    <p:set>
                                      <p:cBhvr>
                                        <p:cTn id="115" dur="1" fill="hold">
                                          <p:stCondLst>
                                            <p:cond delay="0"/>
                                          </p:stCondLst>
                                        </p:cTn>
                                        <p:tgtEl>
                                          <p:spTgt spid="6">
                                            <p:txEl>
                                              <p:pRg st="12" end="12"/>
                                            </p:txEl>
                                          </p:spTgt>
                                        </p:tgtEl>
                                        <p:attrNameLst>
                                          <p:attrName>style.visibility</p:attrName>
                                        </p:attrNameLst>
                                      </p:cBhvr>
                                      <p:to>
                                        <p:strVal val="visible"/>
                                      </p:to>
                                    </p:set>
                                    <p:animEffect transition="in" filter="barn(inVertical)">
                                      <p:cBhvr>
                                        <p:cTn id="116" dur="500"/>
                                        <p:tgtEl>
                                          <p:spTgt spid="6">
                                            <p:txEl>
                                              <p:pRg st="12" end="12"/>
                                            </p:txEl>
                                          </p:spTgt>
                                        </p:tgtEl>
                                      </p:cBhvr>
                                    </p:animEffect>
                                  </p:childTnLst>
                                </p:cTn>
                              </p:par>
                              <p:par>
                                <p:cTn id="117" presetID="16" presetClass="entr" presetSubtype="21" fill="hold" nodeType="withEffect">
                                  <p:stCondLst>
                                    <p:cond delay="0"/>
                                  </p:stCondLst>
                                  <p:childTnLst>
                                    <p:set>
                                      <p:cBhvr>
                                        <p:cTn id="118" dur="1" fill="hold">
                                          <p:stCondLst>
                                            <p:cond delay="0"/>
                                          </p:stCondLst>
                                        </p:cTn>
                                        <p:tgtEl>
                                          <p:spTgt spid="6">
                                            <p:txEl>
                                              <p:pRg st="13" end="13"/>
                                            </p:txEl>
                                          </p:spTgt>
                                        </p:tgtEl>
                                        <p:attrNameLst>
                                          <p:attrName>style.visibility</p:attrName>
                                        </p:attrNameLst>
                                      </p:cBhvr>
                                      <p:to>
                                        <p:strVal val="visible"/>
                                      </p:to>
                                    </p:set>
                                    <p:animEffect transition="in" filter="barn(inVertical)">
                                      <p:cBhvr>
                                        <p:cTn id="119" dur="500"/>
                                        <p:tgtEl>
                                          <p:spTgt spid="6">
                                            <p:txEl>
                                              <p:pRg st="13" end="13"/>
                                            </p:txEl>
                                          </p:spTgt>
                                        </p:tgtEl>
                                      </p:cBhvr>
                                    </p:animEffect>
                                  </p:childTnLst>
                                </p:cTn>
                              </p:par>
                              <p:par>
                                <p:cTn id="120" presetID="16" presetClass="entr" presetSubtype="21" fill="hold" nodeType="withEffect">
                                  <p:stCondLst>
                                    <p:cond delay="0"/>
                                  </p:stCondLst>
                                  <p:childTnLst>
                                    <p:set>
                                      <p:cBhvr>
                                        <p:cTn id="121" dur="1" fill="hold">
                                          <p:stCondLst>
                                            <p:cond delay="0"/>
                                          </p:stCondLst>
                                        </p:cTn>
                                        <p:tgtEl>
                                          <p:spTgt spid="6">
                                            <p:txEl>
                                              <p:pRg st="14" end="14"/>
                                            </p:txEl>
                                          </p:spTgt>
                                        </p:tgtEl>
                                        <p:attrNameLst>
                                          <p:attrName>style.visibility</p:attrName>
                                        </p:attrNameLst>
                                      </p:cBhvr>
                                      <p:to>
                                        <p:strVal val="visible"/>
                                      </p:to>
                                    </p:set>
                                    <p:animEffect transition="in" filter="barn(inVertical)">
                                      <p:cBhvr>
                                        <p:cTn id="122" dur="500"/>
                                        <p:tgtEl>
                                          <p:spTgt spid="6">
                                            <p:txEl>
                                              <p:pRg st="14" end="14"/>
                                            </p:txEl>
                                          </p:spTgt>
                                        </p:tgtEl>
                                      </p:cBhvr>
                                    </p:animEffect>
                                  </p:childTnLst>
                                </p:cTn>
                              </p:par>
                              <p:par>
                                <p:cTn id="123" presetID="16" presetClass="entr" presetSubtype="21" fill="hold" nodeType="withEffect">
                                  <p:stCondLst>
                                    <p:cond delay="0"/>
                                  </p:stCondLst>
                                  <p:childTnLst>
                                    <p:set>
                                      <p:cBhvr>
                                        <p:cTn id="124" dur="1" fill="hold">
                                          <p:stCondLst>
                                            <p:cond delay="0"/>
                                          </p:stCondLst>
                                        </p:cTn>
                                        <p:tgtEl>
                                          <p:spTgt spid="6">
                                            <p:txEl>
                                              <p:pRg st="15" end="15"/>
                                            </p:txEl>
                                          </p:spTgt>
                                        </p:tgtEl>
                                        <p:attrNameLst>
                                          <p:attrName>style.visibility</p:attrName>
                                        </p:attrNameLst>
                                      </p:cBhvr>
                                      <p:to>
                                        <p:strVal val="visible"/>
                                      </p:to>
                                    </p:set>
                                    <p:animEffect transition="in" filter="barn(inVertical)">
                                      <p:cBhvr>
                                        <p:cTn id="125"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8B10F41D-F246-3DE3-7D70-89D8701F78AB}"/>
              </a:ext>
            </a:extLst>
          </p:cNvPr>
          <p:cNvSpPr txBox="1"/>
          <p:nvPr/>
        </p:nvSpPr>
        <p:spPr>
          <a:xfrm>
            <a:off x="3353273" y="948108"/>
            <a:ext cx="8584163" cy="4478149"/>
          </a:xfrm>
          <a:prstGeom prst="rect">
            <a:avLst/>
          </a:prstGeom>
          <a:noFill/>
        </p:spPr>
        <p:txBody>
          <a:bodyPr wrap="square" rtlCol="0">
            <a:spAutoFit/>
          </a:bodyPr>
          <a:lstStyle/>
          <a:p>
            <a:pPr marL="285750" indent="-285750">
              <a:buFont typeface="Arial" panose="020B0604020202020204" pitchFamily="34" charset="0"/>
              <a:buChar char="•"/>
            </a:pPr>
            <a:r>
              <a:rPr lang="en-US" sz="1500" dirty="0"/>
              <a:t>Tuna hatch smaller than a grain of rice, yet bluefin can grow over 1,500 pounds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Tuna sit near the top of the marine food chain, rivaled mainly by sharks and marine mammals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Tuna muscles are rich in myoglobin, giving their flesh its deep red color and endurance power</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Tuna can swim up to 45–50 mph, making them among the fastest fish in the ocean</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Some tuna species migrate thousands of miles each year, crossing entire oceans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Tuna must keep moving to force water over their gills or risk suffocating</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Tuna consume 10–25% of their body weight daily to fuel their constant movement</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Unlike most fish, tuna can warm their muscles and organs, allowing them to hunt in cold, deep waters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A single bluefin tuna has sold for millions of dollars at Japanese fish auctions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Shelf-stable tuna helped make protein affordable and accessible worldwide in the 20th century</a:t>
            </a:r>
          </a:p>
        </p:txBody>
      </p:sp>
      <p:sp>
        <p:nvSpPr>
          <p:cNvPr id="11" name="TextBox 10">
            <a:extLst>
              <a:ext uri="{FF2B5EF4-FFF2-40B4-BE49-F238E27FC236}">
                <a16:creationId xmlns:a16="http://schemas.microsoft.com/office/drawing/2014/main" id="{7B05CA44-D701-ABE4-8FDC-88E303F30ED6}"/>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INTERESTING FACTS</a:t>
            </a:r>
          </a:p>
        </p:txBody>
      </p:sp>
      <p:pic>
        <p:nvPicPr>
          <p:cNvPr id="2" name="Picture 1">
            <a:extLst>
              <a:ext uri="{FF2B5EF4-FFF2-40B4-BE49-F238E27FC236}">
                <a16:creationId xmlns:a16="http://schemas.microsoft.com/office/drawing/2014/main" id="{2336ABC6-4AE3-C4D8-8B51-0B4FCCAC5C80}"/>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CA98464C-7E74-CD97-5900-216E68E0BFFC}"/>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5" name="TextBox 4">
            <a:extLst>
              <a:ext uri="{FF2B5EF4-FFF2-40B4-BE49-F238E27FC236}">
                <a16:creationId xmlns:a16="http://schemas.microsoft.com/office/drawing/2014/main" id="{C3CF6DDA-072F-1732-E747-7A2693D7C3BB}"/>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arn(inVertic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arn(inVertical)">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barn(inVertical)">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barn(inVertical)">
                                      <p:cBhvr>
                                        <p:cTn id="37" dur="500"/>
                                        <p:tgtEl>
                                          <p:spTgt spid="7">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14" end="14"/>
                                            </p:txEl>
                                          </p:spTgt>
                                        </p:tgtEl>
                                        <p:attrNameLst>
                                          <p:attrName>style.visibility</p:attrName>
                                        </p:attrNameLst>
                                      </p:cBhvr>
                                      <p:to>
                                        <p:strVal val="visible"/>
                                      </p:to>
                                    </p:set>
                                    <p:animEffect transition="in" filter="barn(inVertical)">
                                      <p:cBhvr>
                                        <p:cTn id="42" dur="500"/>
                                        <p:tgtEl>
                                          <p:spTgt spid="7">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16" end="16"/>
                                            </p:txEl>
                                          </p:spTgt>
                                        </p:tgtEl>
                                        <p:attrNameLst>
                                          <p:attrName>style.visibility</p:attrName>
                                        </p:attrNameLst>
                                      </p:cBhvr>
                                      <p:to>
                                        <p:strVal val="visible"/>
                                      </p:to>
                                    </p:set>
                                    <p:animEffect transition="in" filter="barn(inVertical)">
                                      <p:cBhvr>
                                        <p:cTn id="47" dur="500"/>
                                        <p:tgtEl>
                                          <p:spTgt spid="7">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18" end="18"/>
                                            </p:txEl>
                                          </p:spTgt>
                                        </p:tgtEl>
                                        <p:attrNameLst>
                                          <p:attrName>style.visibility</p:attrName>
                                        </p:attrNameLst>
                                      </p:cBhvr>
                                      <p:to>
                                        <p:strVal val="visible"/>
                                      </p:to>
                                    </p:set>
                                    <p:animEffect transition="in" filter="barn(inVertical)">
                                      <p:cBhvr>
                                        <p:cTn id="52" dur="500"/>
                                        <p:tgtEl>
                                          <p:spTgt spid="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729448"/>
            <a:ext cx="87581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Sicilian-Style Tuna with Olives &amp; Capers</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4</a:t>
            </a:r>
            <a:r>
              <a:rPr lang="en-US" sz="1600" dirty="0">
                <a:solidFill>
                  <a:prstClr val="black"/>
                </a:solidFill>
                <a:latin typeface="Calibri" panose="020F0502020204030204"/>
              </a:rPr>
              <a:t> Servings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314223"/>
            <a:ext cx="3791818"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4 6-ounce tuna steaks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1/2 cup extra virgin olive oil, divided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6 cloves garlic, sliced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4 small anchovy fillets or 2 tsp anchovy paste</a:t>
            </a:r>
          </a:p>
          <a:p>
            <a:pPr>
              <a:defRPr/>
            </a:pPr>
            <a:r>
              <a:rPr lang="en-US" sz="1350" dirty="0">
                <a:solidFill>
                  <a:prstClr val="black"/>
                </a:solidFill>
              </a:rPr>
              <a:t>1/2 tsp red pepper flakes</a:t>
            </a:r>
            <a:endParaRPr lang="en-US" sz="135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1/2 cup dry white wine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1 pound cherry tomatoes, halved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3 tbsp capers, rinsed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3/4 cup Sicilian olives pitted, chopped, and rinsed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3 tbsp pine nuts, toasted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1/4 cup flat-leaf Italian parsley, minced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Calibri" panose="020F0502020204030204"/>
              </a:rPr>
              <a:t>salt and pepper, to taste</a:t>
            </a: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1330732"/>
            <a:ext cx="4912321" cy="52860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effectLst/>
                <a:uLnTx/>
                <a:uFillTx/>
                <a:latin typeface="Calibri" panose="020F0502020204030204"/>
                <a:ea typeface="+mn-ea"/>
                <a:cs typeface="+mn-cs"/>
              </a:rPr>
              <a:t>Directions: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50" dirty="0">
                <a:latin typeface="Calibri" panose="020F0502020204030204"/>
              </a:rPr>
              <a:t>Heat a large nonstick pan to medium heat with 3 tablespoons of extra virgin olive oil. Pat the tuna steaks dry then season with salt and pepper.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50" dirty="0">
                <a:latin typeface="Calibri" panose="020F0502020204030204"/>
              </a:rPr>
              <a:t>Add the steaks to the pan and sear for 2-3 minutes per side or until browned on the outside but still raw on the inside. Remove the tuna steaks to a plate and tent with foil.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50" dirty="0">
                <a:latin typeface="Calibri" panose="020F0502020204030204"/>
              </a:rPr>
              <a:t>Add the remaining extra virgin olive oil to the pan along with the garlic and anchovies. Break up the anchovies with a wooden spoon and continue to sauté until the garlic is golden.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50" dirty="0">
                <a:latin typeface="Calibri" panose="020F0502020204030204"/>
              </a:rPr>
              <a:t>Add the red pepper flakes and cook for 30 seconds. Add the white wine and turn the heat to high and cook for 1 minute. Add the tomatoes, capers, and olives and bring the sauce to a simmer.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50" dirty="0">
                <a:latin typeface="Calibri" panose="020F0502020204030204"/>
              </a:rPr>
              <a:t>Once the sauce starts to thicken a bit (2-3 minutes) turn the heat to a low simmer and add the tuna steaks back to the pan along with the pine nuts. Spoon the sauce on top of the steaks and cook until your liking (125-130°F for medium-rare or 145-150°F for well done).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50" dirty="0">
                <a:latin typeface="Calibri" panose="020F0502020204030204"/>
              </a:rPr>
              <a:t>Turn off the heat and mix in the parsley. Taste test the sauce and season with salt and pepper if required. There will be enough sauce for roughly a half pound of pasta or serve with crusty bread. Enjoy!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350" dirty="0">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350" dirty="0">
              <a:latin typeface="Calibri" panose="020F0502020204030204"/>
            </a:endParaRPr>
          </a:p>
        </p:txBody>
      </p:sp>
      <p:pic>
        <p:nvPicPr>
          <p:cNvPr id="6" name="Picture 5">
            <a:extLst>
              <a:ext uri="{FF2B5EF4-FFF2-40B4-BE49-F238E27FC236}">
                <a16:creationId xmlns:a16="http://schemas.microsoft.com/office/drawing/2014/main" id="{8B12BD9A-798B-C147-2062-8F5DC9935346}"/>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A24D82EB-01F3-F948-E8C8-7A160D21DC37}"/>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9" name="TextBox 8">
            <a:extLst>
              <a:ext uri="{FF2B5EF4-FFF2-40B4-BE49-F238E27FC236}">
                <a16:creationId xmlns:a16="http://schemas.microsoft.com/office/drawing/2014/main" id="{422DB457-A54E-1E48-24DB-942F6EF7B568}"/>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9C440053-C226-BDCF-E866-99235EA696E0}"/>
              </a:ext>
            </a:extLst>
          </p:cNvPr>
          <p:cNvPicPr>
            <a:picLocks noChangeAspect="1"/>
          </p:cNvPicPr>
          <p:nvPr/>
        </p:nvPicPr>
        <p:blipFill>
          <a:blip r:embed="rId2">
            <a:extLst>
              <a:ext uri="{28A0092B-C50C-407E-A947-70E740481C1C}">
                <a14:useLocalDpi xmlns:a14="http://schemas.microsoft.com/office/drawing/2010/main" val="0"/>
              </a:ext>
            </a:extLst>
          </a:blip>
          <a:srcRect l="21182" r="21182"/>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8B7D0207-CA14-602B-BD8E-8EA8BFE7411D}"/>
              </a:ext>
            </a:extLst>
          </p:cNvPr>
          <p:cNvSpPr txBox="1"/>
          <p:nvPr/>
        </p:nvSpPr>
        <p:spPr>
          <a:xfrm>
            <a:off x="5149516" y="6218080"/>
            <a:ext cx="1588168" cy="369332"/>
          </a:xfrm>
          <a:prstGeom prst="rect">
            <a:avLst/>
          </a:prstGeom>
          <a:noFill/>
        </p:spPr>
        <p:txBody>
          <a:bodyPr wrap="square" rtlCol="0">
            <a:spAutoFit/>
          </a:bodyPr>
          <a:lstStyle/>
          <a:p>
            <a:r>
              <a:rPr lang="en-US" b="1" dirty="0">
                <a:solidFill>
                  <a:schemeClr val="bg1"/>
                </a:solidFill>
              </a:rPr>
              <a:t>JANUARY 2026</a:t>
            </a:r>
          </a:p>
        </p:txBody>
      </p:sp>
      <p:sp>
        <p:nvSpPr>
          <p:cNvPr id="6" name="TextBox 5">
            <a:extLst>
              <a:ext uri="{FF2B5EF4-FFF2-40B4-BE49-F238E27FC236}">
                <a16:creationId xmlns:a16="http://schemas.microsoft.com/office/drawing/2014/main" id="{47B63442-B88F-16D7-C808-FBE087DFE35B}"/>
              </a:ext>
            </a:extLst>
          </p:cNvPr>
          <p:cNvSpPr txBox="1"/>
          <p:nvPr/>
        </p:nvSpPr>
        <p:spPr>
          <a:xfrm>
            <a:off x="11165304" y="6232368"/>
            <a:ext cx="749889" cy="369332"/>
          </a:xfrm>
          <a:prstGeom prst="rect">
            <a:avLst/>
          </a:prstGeom>
          <a:noFill/>
        </p:spPr>
        <p:txBody>
          <a:bodyPr wrap="square" rtlCol="0">
            <a:spAutoFit/>
          </a:bodyPr>
          <a:lstStyle/>
          <a:p>
            <a:r>
              <a:rPr lang="en-US" b="1" dirty="0">
                <a:solidFill>
                  <a:schemeClr val="bg1"/>
                </a:solidFill>
              </a:rPr>
              <a:t>TUNA</a:t>
            </a:r>
          </a:p>
        </p:txBody>
      </p:sp>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c401bb3f20b5d46314986efa71c409ca">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676334c05d377c04485be675208ddb05"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562220-A0FE-440B-A758-DA4907A1F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EED28-AE83-4805-8396-3771E29FFD74}">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customXml/itemProps3.xml><?xml version="1.0" encoding="utf-8"?>
<ds:datastoreItem xmlns:ds="http://schemas.openxmlformats.org/officeDocument/2006/customXml" ds:itemID="{E1794226-77C4-4FE7-AC74-7B29CF186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727</TotalTime>
  <Words>2153</Words>
  <Application>Microsoft Office PowerPoint</Application>
  <PresentationFormat>Widescreen</PresentationFormat>
  <Paragraphs>325</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4</cp:revision>
  <dcterms:created xsi:type="dcterms:W3CDTF">2022-12-20T14:16:03Z</dcterms:created>
  <dcterms:modified xsi:type="dcterms:W3CDTF">2026-01-08T19:39:25Z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