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D8C25-DB6D-4187-B5B8-4B2A08D2735C}" v="10" dt="2025-01-02T17:59:05.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snapToGrid="0">
      <p:cViewPr varScale="1">
        <p:scale>
          <a:sx n="108" d="100"/>
          <a:sy n="108" d="100"/>
        </p:scale>
        <p:origin x="492" y="102"/>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AFBD8C25-DB6D-4187-B5B8-4B2A08D2735C}"/>
    <pc:docChg chg="undo custSel modSld">
      <pc:chgData name="Robert Penry" userId="eb3a0382-c13a-4994-844e-3f19251ea911" providerId="ADAL" clId="{AFBD8C25-DB6D-4187-B5B8-4B2A08D2735C}" dt="2025-01-02T17:59:05.704" v="11" actId="20577"/>
      <pc:docMkLst>
        <pc:docMk/>
      </pc:docMkLst>
      <pc:sldChg chg="modSp modAnim">
        <pc:chgData name="Robert Penry" userId="eb3a0382-c13a-4994-844e-3f19251ea911" providerId="ADAL" clId="{AFBD8C25-DB6D-4187-B5B8-4B2A08D2735C}" dt="2025-01-02T17:58:22.858" v="0" actId="20577"/>
        <pc:sldMkLst>
          <pc:docMk/>
          <pc:sldMk cId="2493828021" sldId="264"/>
        </pc:sldMkLst>
        <pc:spChg chg="mod">
          <ac:chgData name="Robert Penry" userId="eb3a0382-c13a-4994-844e-3f19251ea911" providerId="ADAL" clId="{AFBD8C25-DB6D-4187-B5B8-4B2A08D2735C}" dt="2025-01-02T17:58:22.858" v="0" actId="20577"/>
          <ac:spMkLst>
            <pc:docMk/>
            <pc:sldMk cId="2493828021" sldId="264"/>
            <ac:spMk id="12" creationId="{514D8AA3-BC47-74EC-7D2A-A7E7BAB0F0F6}"/>
          </ac:spMkLst>
        </pc:spChg>
      </pc:sldChg>
      <pc:sldChg chg="modSp modAnim">
        <pc:chgData name="Robert Penry" userId="eb3a0382-c13a-4994-844e-3f19251ea911" providerId="ADAL" clId="{AFBD8C25-DB6D-4187-B5B8-4B2A08D2735C}" dt="2025-01-02T17:58:28.439" v="1" actId="20577"/>
        <pc:sldMkLst>
          <pc:docMk/>
          <pc:sldMk cId="387256581" sldId="278"/>
        </pc:sldMkLst>
        <pc:spChg chg="mod">
          <ac:chgData name="Robert Penry" userId="eb3a0382-c13a-4994-844e-3f19251ea911" providerId="ADAL" clId="{AFBD8C25-DB6D-4187-B5B8-4B2A08D2735C}" dt="2025-01-02T17:58:28.439" v="1" actId="20577"/>
          <ac:spMkLst>
            <pc:docMk/>
            <pc:sldMk cId="387256581" sldId="278"/>
            <ac:spMk id="2" creationId="{71086B28-EBE7-A5A3-A09E-E0389D13FD4B}"/>
          </ac:spMkLst>
        </pc:spChg>
      </pc:sldChg>
      <pc:sldChg chg="modSp modAnim">
        <pc:chgData name="Robert Penry" userId="eb3a0382-c13a-4994-844e-3f19251ea911" providerId="ADAL" clId="{AFBD8C25-DB6D-4187-B5B8-4B2A08D2735C}" dt="2025-01-02T17:58:31.297" v="2" actId="20577"/>
        <pc:sldMkLst>
          <pc:docMk/>
          <pc:sldMk cId="3541295189" sldId="280"/>
        </pc:sldMkLst>
        <pc:spChg chg="mod">
          <ac:chgData name="Robert Penry" userId="eb3a0382-c13a-4994-844e-3f19251ea911" providerId="ADAL" clId="{AFBD8C25-DB6D-4187-B5B8-4B2A08D2735C}" dt="2025-01-02T17:58:31.297" v="2" actId="20577"/>
          <ac:spMkLst>
            <pc:docMk/>
            <pc:sldMk cId="3541295189" sldId="280"/>
            <ac:spMk id="2" creationId="{A3120E3D-0402-B90B-7362-A4D8C899F342}"/>
          </ac:spMkLst>
        </pc:spChg>
      </pc:sldChg>
      <pc:sldChg chg="modSp modAnim">
        <pc:chgData name="Robert Penry" userId="eb3a0382-c13a-4994-844e-3f19251ea911" providerId="ADAL" clId="{AFBD8C25-DB6D-4187-B5B8-4B2A08D2735C}" dt="2025-01-02T17:58:35.219" v="3" actId="20577"/>
        <pc:sldMkLst>
          <pc:docMk/>
          <pc:sldMk cId="2524471291" sldId="281"/>
        </pc:sldMkLst>
        <pc:spChg chg="mod">
          <ac:chgData name="Robert Penry" userId="eb3a0382-c13a-4994-844e-3f19251ea911" providerId="ADAL" clId="{AFBD8C25-DB6D-4187-B5B8-4B2A08D2735C}" dt="2025-01-02T17:58:35.219" v="3" actId="20577"/>
          <ac:spMkLst>
            <pc:docMk/>
            <pc:sldMk cId="2524471291" sldId="281"/>
            <ac:spMk id="2" creationId="{1C3AA4F5-787C-6B0D-3EB2-E4EF963E9332}"/>
          </ac:spMkLst>
        </pc:spChg>
      </pc:sldChg>
      <pc:sldChg chg="modSp modAnim">
        <pc:chgData name="Robert Penry" userId="eb3a0382-c13a-4994-844e-3f19251ea911" providerId="ADAL" clId="{AFBD8C25-DB6D-4187-B5B8-4B2A08D2735C}" dt="2025-01-02T17:58:38.077" v="4" actId="20577"/>
        <pc:sldMkLst>
          <pc:docMk/>
          <pc:sldMk cId="3308327918" sldId="282"/>
        </pc:sldMkLst>
        <pc:spChg chg="mod">
          <ac:chgData name="Robert Penry" userId="eb3a0382-c13a-4994-844e-3f19251ea911" providerId="ADAL" clId="{AFBD8C25-DB6D-4187-B5B8-4B2A08D2735C}" dt="2025-01-02T17:58:38.077" v="4" actId="20577"/>
          <ac:spMkLst>
            <pc:docMk/>
            <pc:sldMk cId="3308327918" sldId="282"/>
            <ac:spMk id="2" creationId="{B888577B-C92D-3D6C-8E5C-B41C003A278F}"/>
          </ac:spMkLst>
        </pc:spChg>
      </pc:sldChg>
      <pc:sldChg chg="modSp modAnim">
        <pc:chgData name="Robert Penry" userId="eb3a0382-c13a-4994-844e-3f19251ea911" providerId="ADAL" clId="{AFBD8C25-DB6D-4187-B5B8-4B2A08D2735C}" dt="2025-01-02T17:58:42.824" v="5" actId="20577"/>
        <pc:sldMkLst>
          <pc:docMk/>
          <pc:sldMk cId="3019642694" sldId="283"/>
        </pc:sldMkLst>
        <pc:spChg chg="mod">
          <ac:chgData name="Robert Penry" userId="eb3a0382-c13a-4994-844e-3f19251ea911" providerId="ADAL" clId="{AFBD8C25-DB6D-4187-B5B8-4B2A08D2735C}" dt="2025-01-02T17:58:42.824" v="5" actId="20577"/>
          <ac:spMkLst>
            <pc:docMk/>
            <pc:sldMk cId="3019642694" sldId="283"/>
            <ac:spMk id="2" creationId="{C31F342D-9938-CDC4-B32C-EF0C6AF079FC}"/>
          </ac:spMkLst>
        </pc:spChg>
      </pc:sldChg>
      <pc:sldChg chg="modSp modAnim">
        <pc:chgData name="Robert Penry" userId="eb3a0382-c13a-4994-844e-3f19251ea911" providerId="ADAL" clId="{AFBD8C25-DB6D-4187-B5B8-4B2A08D2735C}" dt="2025-01-02T17:58:46.811" v="6" actId="20577"/>
        <pc:sldMkLst>
          <pc:docMk/>
          <pc:sldMk cId="2274582294" sldId="284"/>
        </pc:sldMkLst>
        <pc:spChg chg="mod">
          <ac:chgData name="Robert Penry" userId="eb3a0382-c13a-4994-844e-3f19251ea911" providerId="ADAL" clId="{AFBD8C25-DB6D-4187-B5B8-4B2A08D2735C}" dt="2025-01-02T17:58:46.811" v="6" actId="20577"/>
          <ac:spMkLst>
            <pc:docMk/>
            <pc:sldMk cId="2274582294" sldId="284"/>
            <ac:spMk id="2" creationId="{1DD098FC-D8F6-8E78-ADAF-69081F4FB6DF}"/>
          </ac:spMkLst>
        </pc:spChg>
      </pc:sldChg>
      <pc:sldChg chg="modSp modAnim">
        <pc:chgData name="Robert Penry" userId="eb3a0382-c13a-4994-844e-3f19251ea911" providerId="ADAL" clId="{AFBD8C25-DB6D-4187-B5B8-4B2A08D2735C}" dt="2025-01-02T17:58:52.450" v="7" actId="20577"/>
        <pc:sldMkLst>
          <pc:docMk/>
          <pc:sldMk cId="475075082" sldId="285"/>
        </pc:sldMkLst>
        <pc:spChg chg="mod">
          <ac:chgData name="Robert Penry" userId="eb3a0382-c13a-4994-844e-3f19251ea911" providerId="ADAL" clId="{AFBD8C25-DB6D-4187-B5B8-4B2A08D2735C}" dt="2025-01-02T17:58:52.450" v="7" actId="20577"/>
          <ac:spMkLst>
            <pc:docMk/>
            <pc:sldMk cId="475075082" sldId="285"/>
            <ac:spMk id="2" creationId="{D102BD60-B7BF-056E-62DD-52E359B3436D}"/>
          </ac:spMkLst>
        </pc:spChg>
      </pc:sldChg>
      <pc:sldChg chg="modSp mod modAnim">
        <pc:chgData name="Robert Penry" userId="eb3a0382-c13a-4994-844e-3f19251ea911" providerId="ADAL" clId="{AFBD8C25-DB6D-4187-B5B8-4B2A08D2735C}" dt="2025-01-02T17:59:01.481" v="10" actId="20577"/>
        <pc:sldMkLst>
          <pc:docMk/>
          <pc:sldMk cId="4193291238" sldId="286"/>
        </pc:sldMkLst>
        <pc:spChg chg="mod">
          <ac:chgData name="Robert Penry" userId="eb3a0382-c13a-4994-844e-3f19251ea911" providerId="ADAL" clId="{AFBD8C25-DB6D-4187-B5B8-4B2A08D2735C}" dt="2025-01-02T17:59:01.481" v="10" actId="20577"/>
          <ac:spMkLst>
            <pc:docMk/>
            <pc:sldMk cId="4193291238" sldId="286"/>
            <ac:spMk id="2" creationId="{C04673A4-9E2A-3E09-D532-40BD601E4A3E}"/>
          </ac:spMkLst>
        </pc:spChg>
      </pc:sldChg>
      <pc:sldChg chg="modSp modAnim">
        <pc:chgData name="Robert Penry" userId="eb3a0382-c13a-4994-844e-3f19251ea911" providerId="ADAL" clId="{AFBD8C25-DB6D-4187-B5B8-4B2A08D2735C}" dt="2025-01-02T17:59:05.704" v="11" actId="20577"/>
        <pc:sldMkLst>
          <pc:docMk/>
          <pc:sldMk cId="2304512983" sldId="287"/>
        </pc:sldMkLst>
        <pc:spChg chg="mod">
          <ac:chgData name="Robert Penry" userId="eb3a0382-c13a-4994-844e-3f19251ea911" providerId="ADAL" clId="{AFBD8C25-DB6D-4187-B5B8-4B2A08D2735C}" dt="2025-01-02T17:59:05.704" v="11"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1/2/2025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1/2/2025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2677656"/>
          </a:xfrm>
          <a:prstGeom prst="rect">
            <a:avLst/>
          </a:prstGeom>
          <a:noFill/>
        </p:spPr>
        <p:txBody>
          <a:bodyPr wrap="square" rtlCol="0">
            <a:spAutoFit/>
          </a:bodyPr>
          <a:lstStyle/>
          <a:p>
            <a:r>
              <a:rPr lang="en-US" sz="2400" dirty="0"/>
              <a:t>Question #1</a:t>
            </a:r>
          </a:p>
          <a:p>
            <a:endParaRPr lang="en-US" sz="2400" dirty="0"/>
          </a:p>
          <a:p>
            <a:r>
              <a:rPr lang="en-US" sz="2400" dirty="0"/>
              <a:t>Jackfruit’s popularity has grown due to its potential as a sustainable, plant-based meat alternative.</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C9C78C37-0099-E292-7712-A6C05937499D}"/>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5747078D-C6FF-6921-3C36-50903F177ADB}"/>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6F8DD5D0-184A-470E-23ED-83C46C96080F}"/>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How long does it typically take for jackfruit seedlings to begin fruiting?</a:t>
            </a:r>
          </a:p>
          <a:p>
            <a:endParaRPr lang="en-US" sz="2400" dirty="0"/>
          </a:p>
          <a:p>
            <a:pPr marL="342900" indent="-342900">
              <a:buAutoNum type="alphaUcPeriod"/>
            </a:pPr>
            <a:r>
              <a:rPr lang="en-US" sz="2400" dirty="0"/>
              <a:t>1-2 years</a:t>
            </a:r>
          </a:p>
          <a:p>
            <a:pPr marL="342900" indent="-342900">
              <a:buAutoNum type="alphaUcPeriod"/>
            </a:pPr>
            <a:r>
              <a:rPr lang="en-US" sz="2400" dirty="0"/>
              <a:t>3-6 years</a:t>
            </a:r>
          </a:p>
          <a:p>
            <a:pPr marL="342900" indent="-342900">
              <a:buAutoNum type="alphaUcPeriod"/>
            </a:pPr>
            <a:r>
              <a:rPr lang="en-US" sz="2400" dirty="0"/>
              <a:t>6-8 years</a:t>
            </a:r>
          </a:p>
          <a:p>
            <a:pPr marL="342900" indent="-342900">
              <a:buAutoNum type="alphaUcPeriod"/>
            </a:pPr>
            <a:r>
              <a:rPr lang="en-US" sz="2400" dirty="0"/>
              <a:t>Over 10 years</a:t>
            </a:r>
          </a:p>
        </p:txBody>
      </p:sp>
      <p:sp>
        <p:nvSpPr>
          <p:cNvPr id="9" name="TextBox 8">
            <a:extLst>
              <a:ext uri="{FF2B5EF4-FFF2-40B4-BE49-F238E27FC236}">
                <a16:creationId xmlns:a16="http://schemas.microsoft.com/office/drawing/2014/main" id="{ED52A722-0129-A02C-AFF1-62F9D0D85C8D}"/>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6C18AAB7-53E8-BA1C-1B39-E64670252CC7}"/>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F346F7C1-0DB0-ADF7-5D24-4E31FCA9D76E}"/>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3046988"/>
          </a:xfrm>
          <a:prstGeom prst="rect">
            <a:avLst/>
          </a:prstGeom>
          <a:noFill/>
        </p:spPr>
        <p:txBody>
          <a:bodyPr wrap="square" rtlCol="0">
            <a:spAutoFit/>
          </a:bodyPr>
          <a:lstStyle/>
          <a:p>
            <a:r>
              <a:rPr lang="en-US" sz="2400" dirty="0"/>
              <a:t>Question #3</a:t>
            </a:r>
          </a:p>
          <a:p>
            <a:endParaRPr lang="en-US" sz="2400" dirty="0"/>
          </a:p>
          <a:p>
            <a:r>
              <a:rPr lang="en-US" sz="2400" dirty="0"/>
              <a:t>How much dietary fiber is found in one cup of raw, sliced jackfruit?</a:t>
            </a:r>
          </a:p>
          <a:p>
            <a:endParaRPr lang="en-US" sz="2400" dirty="0"/>
          </a:p>
          <a:p>
            <a:pPr marL="342900" indent="-342900">
              <a:buAutoNum type="alphaUcPeriod"/>
            </a:pPr>
            <a:r>
              <a:rPr lang="en-US" sz="2400" dirty="0"/>
              <a:t>1 gram</a:t>
            </a:r>
          </a:p>
          <a:p>
            <a:pPr marL="342900" indent="-342900">
              <a:buAutoNum type="alphaUcPeriod"/>
            </a:pPr>
            <a:r>
              <a:rPr lang="en-US" sz="2400" dirty="0"/>
              <a:t>2.5 grams</a:t>
            </a:r>
          </a:p>
          <a:p>
            <a:pPr marL="342900" indent="-342900">
              <a:buAutoNum type="alphaUcPeriod"/>
            </a:pPr>
            <a:r>
              <a:rPr lang="en-US" sz="2400" dirty="0"/>
              <a:t>5 grams</a:t>
            </a:r>
          </a:p>
          <a:p>
            <a:pPr marL="342900" indent="-342900">
              <a:buAutoNum type="alphaUcPeriod"/>
            </a:pPr>
            <a:r>
              <a:rPr lang="en-US" sz="2400" dirty="0"/>
              <a:t>7.5 grams</a:t>
            </a:r>
          </a:p>
        </p:txBody>
      </p:sp>
      <p:sp>
        <p:nvSpPr>
          <p:cNvPr id="9" name="TextBox 8">
            <a:extLst>
              <a:ext uri="{FF2B5EF4-FFF2-40B4-BE49-F238E27FC236}">
                <a16:creationId xmlns:a16="http://schemas.microsoft.com/office/drawing/2014/main" id="{9CD496B0-1C78-8443-0077-C1CF7878DCC3}"/>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B7C6476F-88A1-3D0A-CE38-6A62593074E2}"/>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9944FD93-54B4-DB17-5054-A5BC96980E0A}"/>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3416320"/>
          </a:xfrm>
          <a:prstGeom prst="rect">
            <a:avLst/>
          </a:prstGeom>
          <a:noFill/>
        </p:spPr>
        <p:txBody>
          <a:bodyPr wrap="square" rtlCol="0">
            <a:spAutoFit/>
          </a:bodyPr>
          <a:lstStyle/>
          <a:p>
            <a:r>
              <a:rPr lang="en-US" sz="2400" dirty="0"/>
              <a:t>Question #4</a:t>
            </a:r>
          </a:p>
          <a:p>
            <a:endParaRPr lang="en-US" sz="2400" dirty="0"/>
          </a:p>
          <a:p>
            <a:r>
              <a:rPr lang="en-US" sz="2400" dirty="0"/>
              <a:t>What makes jackfruit a good vegan substitute for traditional meat options?</a:t>
            </a:r>
          </a:p>
          <a:p>
            <a:endParaRPr lang="en-US" sz="2400" dirty="0"/>
          </a:p>
          <a:p>
            <a:pPr marL="342900" indent="-342900">
              <a:buAutoNum type="alphaUcPeriod"/>
            </a:pPr>
            <a:r>
              <a:rPr lang="en-US" sz="2400" dirty="0"/>
              <a:t>Its high calcium content</a:t>
            </a:r>
          </a:p>
          <a:p>
            <a:pPr marL="342900" indent="-342900">
              <a:buAutoNum type="alphaUcPeriod"/>
            </a:pPr>
            <a:r>
              <a:rPr lang="en-US" sz="2400" dirty="0"/>
              <a:t>The protein found in its seeds</a:t>
            </a:r>
          </a:p>
          <a:p>
            <a:pPr marL="342900" indent="-342900">
              <a:buAutoNum type="alphaUcPeriod"/>
            </a:pPr>
            <a:r>
              <a:rPr lang="en-US" sz="2400" dirty="0"/>
              <a:t>Its meaty texture</a:t>
            </a:r>
          </a:p>
          <a:p>
            <a:pPr marL="342900" indent="-342900">
              <a:buAutoNum type="alphaUcPeriod"/>
            </a:pPr>
            <a:r>
              <a:rPr lang="en-US" sz="2400" dirty="0"/>
              <a:t>All of the above</a:t>
            </a:r>
          </a:p>
        </p:txBody>
      </p:sp>
      <p:sp>
        <p:nvSpPr>
          <p:cNvPr id="9" name="TextBox 8">
            <a:extLst>
              <a:ext uri="{FF2B5EF4-FFF2-40B4-BE49-F238E27FC236}">
                <a16:creationId xmlns:a16="http://schemas.microsoft.com/office/drawing/2014/main" id="{94D4715A-D4DC-726E-5397-31455265D5F3}"/>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CBB16896-D2C9-39A2-1AD2-FEF9AED38593}"/>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3C82179E-B5F2-8AC0-F538-51CA4941C5A6}"/>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2308324"/>
          </a:xfrm>
          <a:prstGeom prst="rect">
            <a:avLst/>
          </a:prstGeom>
          <a:noFill/>
        </p:spPr>
        <p:txBody>
          <a:bodyPr wrap="square" rtlCol="0">
            <a:spAutoFit/>
          </a:bodyPr>
          <a:lstStyle/>
          <a:p>
            <a:r>
              <a:rPr lang="en-US" sz="2400" dirty="0"/>
              <a:t>Question #5</a:t>
            </a:r>
          </a:p>
          <a:p>
            <a:endParaRPr lang="en-US" sz="2400" dirty="0"/>
          </a:p>
          <a:p>
            <a:r>
              <a:rPr lang="en-US" sz="2400" dirty="0"/>
              <a:t>Ripe jackfruit is most commonly used in savory dishes.</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1" name="TextBox 10">
            <a:extLst>
              <a:ext uri="{FF2B5EF4-FFF2-40B4-BE49-F238E27FC236}">
                <a16:creationId xmlns:a16="http://schemas.microsoft.com/office/drawing/2014/main" id="{EFE60561-B848-DAF6-4AF9-26EE80770FD6}"/>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3" name="Picture 2">
            <a:extLst>
              <a:ext uri="{FF2B5EF4-FFF2-40B4-BE49-F238E27FC236}">
                <a16:creationId xmlns:a16="http://schemas.microsoft.com/office/drawing/2014/main" id="{4A3067BB-F4FA-3DE9-92EC-F0817B43E7CD}"/>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63D77723-9199-154F-B42C-2CF777AE9099}"/>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3416320"/>
          </a:xfrm>
          <a:prstGeom prst="rect">
            <a:avLst/>
          </a:prstGeom>
          <a:noFill/>
        </p:spPr>
        <p:txBody>
          <a:bodyPr wrap="square" rtlCol="0">
            <a:spAutoFit/>
          </a:bodyPr>
          <a:lstStyle/>
          <a:p>
            <a:r>
              <a:rPr lang="en-US" sz="2400" dirty="0"/>
              <a:t>Question #6</a:t>
            </a:r>
          </a:p>
          <a:p>
            <a:endParaRPr lang="en-US" sz="2400" dirty="0"/>
          </a:p>
          <a:p>
            <a:r>
              <a:rPr lang="en-US" sz="2400" dirty="0"/>
              <a:t>Which regional variety of jackfruit is widely exported and known for being crunchy and sweet?</a:t>
            </a:r>
          </a:p>
          <a:p>
            <a:endParaRPr lang="en-US" sz="2400" dirty="0"/>
          </a:p>
          <a:p>
            <a:pPr marL="342900" indent="-342900">
              <a:buAutoNum type="alphaUcPeriod"/>
            </a:pPr>
            <a:r>
              <a:rPr lang="en-US" sz="2400" dirty="0"/>
              <a:t>Thong </a:t>
            </a:r>
            <a:r>
              <a:rPr lang="en-US" sz="2400" dirty="0" err="1"/>
              <a:t>Prasert</a:t>
            </a:r>
            <a:endParaRPr lang="en-US" sz="2400" dirty="0"/>
          </a:p>
          <a:p>
            <a:pPr marL="342900" indent="-342900">
              <a:buAutoNum type="alphaUcPeriod"/>
            </a:pPr>
            <a:r>
              <a:rPr lang="en-US" sz="2400" dirty="0"/>
              <a:t>Koozha</a:t>
            </a:r>
          </a:p>
          <a:p>
            <a:pPr marL="342900" indent="-342900">
              <a:buAutoNum type="alphaUcPeriod"/>
            </a:pPr>
            <a:r>
              <a:rPr lang="en-US" sz="2400" dirty="0"/>
              <a:t>Varikka</a:t>
            </a:r>
          </a:p>
          <a:p>
            <a:pPr marL="342900" indent="-342900">
              <a:buAutoNum type="alphaUcPeriod"/>
            </a:pPr>
            <a:r>
              <a:rPr lang="en-US" sz="2400" dirty="0"/>
              <a:t>Cempedak</a:t>
            </a:r>
          </a:p>
        </p:txBody>
      </p:sp>
      <p:sp>
        <p:nvSpPr>
          <p:cNvPr id="9" name="TextBox 8">
            <a:extLst>
              <a:ext uri="{FF2B5EF4-FFF2-40B4-BE49-F238E27FC236}">
                <a16:creationId xmlns:a16="http://schemas.microsoft.com/office/drawing/2014/main" id="{DFECA937-0003-7F3A-7068-4FA0AFDF32FA}"/>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2FED9745-4831-41D7-080D-2AE1D1A49E02}"/>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56478640-46A4-DCDC-16DF-4F562EA0C281}"/>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3046988"/>
          </a:xfrm>
          <a:prstGeom prst="rect">
            <a:avLst/>
          </a:prstGeom>
          <a:noFill/>
        </p:spPr>
        <p:txBody>
          <a:bodyPr wrap="square" rtlCol="0">
            <a:spAutoFit/>
          </a:bodyPr>
          <a:lstStyle/>
          <a:p>
            <a:r>
              <a:rPr lang="en-US" sz="2400" dirty="0"/>
              <a:t>Question #7</a:t>
            </a:r>
          </a:p>
          <a:p>
            <a:endParaRPr lang="en-US" sz="2400" dirty="0"/>
          </a:p>
          <a:p>
            <a:r>
              <a:rPr lang="en-US" sz="2400" dirty="0"/>
              <a:t>How should you store whole jackfruit if it is not ripe?</a:t>
            </a:r>
          </a:p>
          <a:p>
            <a:endParaRPr lang="en-US" sz="2400" dirty="0"/>
          </a:p>
          <a:p>
            <a:pPr marL="342900" indent="-342900">
              <a:buAutoNum type="alphaUcPeriod"/>
            </a:pPr>
            <a:r>
              <a:rPr lang="en-US" sz="2400" dirty="0"/>
              <a:t>In the refrigerator</a:t>
            </a:r>
          </a:p>
          <a:p>
            <a:pPr marL="342900" indent="-342900">
              <a:buAutoNum type="alphaUcPeriod"/>
            </a:pPr>
            <a:r>
              <a:rPr lang="en-US" sz="2400" dirty="0"/>
              <a:t>In an airtight container</a:t>
            </a:r>
          </a:p>
          <a:p>
            <a:pPr marL="342900" indent="-342900">
              <a:buAutoNum type="alphaUcPeriod"/>
            </a:pPr>
            <a:r>
              <a:rPr lang="en-US" sz="2400" dirty="0"/>
              <a:t>In the freezer</a:t>
            </a:r>
          </a:p>
          <a:p>
            <a:pPr marL="342900" indent="-342900">
              <a:buAutoNum type="alphaUcPeriod"/>
            </a:pPr>
            <a:r>
              <a:rPr lang="en-US" sz="2400" dirty="0"/>
              <a:t>At room temperature</a:t>
            </a:r>
          </a:p>
        </p:txBody>
      </p:sp>
      <p:sp>
        <p:nvSpPr>
          <p:cNvPr id="9" name="TextBox 8">
            <a:extLst>
              <a:ext uri="{FF2B5EF4-FFF2-40B4-BE49-F238E27FC236}">
                <a16:creationId xmlns:a16="http://schemas.microsoft.com/office/drawing/2014/main" id="{2D101333-2AE8-D4D1-4CC1-5EAD290953A8}"/>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FC158B79-D899-633D-B3B3-D1E02C39AB3E}"/>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783A53E3-1CB9-0919-2BFA-FD163C83E62E}"/>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3416320"/>
          </a:xfrm>
          <a:prstGeom prst="rect">
            <a:avLst/>
          </a:prstGeom>
          <a:noFill/>
        </p:spPr>
        <p:txBody>
          <a:bodyPr wrap="square" rtlCol="0">
            <a:spAutoFit/>
          </a:bodyPr>
          <a:lstStyle/>
          <a:p>
            <a:r>
              <a:rPr lang="en-US" sz="2400" dirty="0"/>
              <a:t>Question #8</a:t>
            </a:r>
          </a:p>
          <a:p>
            <a:endParaRPr lang="en-US" sz="2400" dirty="0"/>
          </a:p>
          <a:p>
            <a:r>
              <a:rPr lang="en-US" sz="2400" dirty="0"/>
              <a:t>Jackfruit seeds, when boiled or roasted, have a flavor similar to what?</a:t>
            </a:r>
          </a:p>
          <a:p>
            <a:endParaRPr lang="en-US" sz="2400" dirty="0"/>
          </a:p>
          <a:p>
            <a:pPr marL="342900" indent="-342900">
              <a:buAutoNum type="alphaUcPeriod"/>
            </a:pPr>
            <a:r>
              <a:rPr lang="en-US" sz="2400" dirty="0"/>
              <a:t>Almonds</a:t>
            </a:r>
          </a:p>
          <a:p>
            <a:pPr marL="342900" indent="-342900">
              <a:buAutoNum type="alphaUcPeriod"/>
            </a:pPr>
            <a:r>
              <a:rPr lang="en-US" sz="2400" dirty="0"/>
              <a:t>Chestnuts</a:t>
            </a:r>
          </a:p>
          <a:p>
            <a:pPr marL="342900" indent="-342900">
              <a:buAutoNum type="alphaUcPeriod"/>
            </a:pPr>
            <a:r>
              <a:rPr lang="en-US" sz="2400" dirty="0"/>
              <a:t>Pecans</a:t>
            </a:r>
          </a:p>
          <a:p>
            <a:pPr marL="342900" indent="-342900">
              <a:buAutoNum type="alphaUcPeriod"/>
            </a:pPr>
            <a:r>
              <a:rPr lang="en-US" sz="2400" dirty="0"/>
              <a:t>Macadamia nuts</a:t>
            </a:r>
          </a:p>
        </p:txBody>
      </p:sp>
      <p:sp>
        <p:nvSpPr>
          <p:cNvPr id="9" name="TextBox 8">
            <a:extLst>
              <a:ext uri="{FF2B5EF4-FFF2-40B4-BE49-F238E27FC236}">
                <a16:creationId xmlns:a16="http://schemas.microsoft.com/office/drawing/2014/main" id="{830F38BF-E29D-6805-0C34-7140749BDAFB}"/>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512FF7F4-1D43-E1B5-5E39-5EF31E186F8E}"/>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5B7375B7-FC19-E440-F904-322C8C657A31}"/>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3046988"/>
          </a:xfrm>
          <a:prstGeom prst="rect">
            <a:avLst/>
          </a:prstGeom>
          <a:noFill/>
        </p:spPr>
        <p:txBody>
          <a:bodyPr wrap="square" rtlCol="0">
            <a:spAutoFit/>
          </a:bodyPr>
          <a:lstStyle/>
          <a:p>
            <a:r>
              <a:rPr lang="en-US" sz="2400" dirty="0"/>
              <a:t>Question #9</a:t>
            </a:r>
          </a:p>
          <a:p>
            <a:endParaRPr lang="en-US" sz="2400" dirty="0"/>
          </a:p>
          <a:p>
            <a:r>
              <a:rPr lang="en-US" sz="2400" dirty="0"/>
              <a:t>What is the origin of the name jackfruit?</a:t>
            </a:r>
          </a:p>
          <a:p>
            <a:endParaRPr lang="en-US" sz="2400" dirty="0"/>
          </a:p>
          <a:p>
            <a:pPr marL="342900" indent="-342900">
              <a:buAutoNum type="alphaUcPeriod"/>
            </a:pPr>
            <a:r>
              <a:rPr lang="en-US" sz="2400" dirty="0"/>
              <a:t>Hindi word “</a:t>
            </a:r>
            <a:r>
              <a:rPr lang="en-US" sz="2400" dirty="0" err="1"/>
              <a:t>Jakka</a:t>
            </a:r>
            <a:r>
              <a:rPr lang="en-US" sz="2400" dirty="0"/>
              <a:t>”</a:t>
            </a:r>
          </a:p>
          <a:p>
            <a:pPr marL="342900" indent="-342900">
              <a:buAutoNum type="alphaUcPeriod"/>
            </a:pPr>
            <a:r>
              <a:rPr lang="en-US" sz="2400" dirty="0"/>
              <a:t>Portuguese word “Jaca”</a:t>
            </a:r>
          </a:p>
          <a:p>
            <a:pPr marL="342900" indent="-342900">
              <a:buAutoNum type="alphaUcPeriod"/>
            </a:pPr>
            <a:r>
              <a:rPr lang="en-US" sz="2400" dirty="0"/>
              <a:t>Tamil word “</a:t>
            </a:r>
            <a:r>
              <a:rPr lang="en-US" sz="2400" dirty="0" err="1"/>
              <a:t>Kakka</a:t>
            </a:r>
            <a:r>
              <a:rPr lang="en-US" sz="2400" dirty="0"/>
              <a:t>”</a:t>
            </a:r>
          </a:p>
          <a:p>
            <a:pPr marL="342900" indent="-342900">
              <a:buAutoNum type="alphaUcPeriod"/>
            </a:pPr>
            <a:r>
              <a:rPr lang="en-US" sz="2400" dirty="0"/>
              <a:t>Bengali word “Chakka”</a:t>
            </a:r>
          </a:p>
        </p:txBody>
      </p:sp>
      <p:sp>
        <p:nvSpPr>
          <p:cNvPr id="9" name="TextBox 8">
            <a:extLst>
              <a:ext uri="{FF2B5EF4-FFF2-40B4-BE49-F238E27FC236}">
                <a16:creationId xmlns:a16="http://schemas.microsoft.com/office/drawing/2014/main" id="{5CF44349-E0E8-4A28-C690-EA6FB9580A8E}"/>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A8BED015-8394-9FEF-B87A-C02F8A384666}"/>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2D86BDC7-99A1-8494-EE20-F03CFFC16E9E}"/>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What is another name for the Kaffir lime leaves used in the recipe for Jackfruit Pad Prik King?</a:t>
            </a:r>
          </a:p>
          <a:p>
            <a:endParaRPr lang="en-US" sz="2400" dirty="0"/>
          </a:p>
          <a:p>
            <a:pPr marL="342900" indent="-342900">
              <a:buAutoNum type="alphaUcPeriod"/>
            </a:pPr>
            <a:r>
              <a:rPr lang="en-US" sz="2400" dirty="0"/>
              <a:t>Persian</a:t>
            </a:r>
          </a:p>
          <a:p>
            <a:pPr marL="342900" indent="-342900">
              <a:buAutoNum type="alphaUcPeriod"/>
            </a:pPr>
            <a:r>
              <a:rPr lang="en-US" sz="2400" dirty="0"/>
              <a:t>Hystrix</a:t>
            </a:r>
          </a:p>
          <a:p>
            <a:pPr marL="342900" indent="-342900">
              <a:buAutoNum type="alphaUcPeriod"/>
            </a:pPr>
            <a:r>
              <a:rPr lang="en-US" sz="2400" dirty="0"/>
              <a:t>Makrut</a:t>
            </a:r>
          </a:p>
          <a:p>
            <a:pPr marL="342900" indent="-342900">
              <a:buAutoNum type="alphaUcPeriod"/>
            </a:pPr>
            <a:r>
              <a:rPr lang="en-US" sz="2400" dirty="0"/>
              <a:t>Key Lime</a:t>
            </a:r>
          </a:p>
        </p:txBody>
      </p:sp>
      <p:sp>
        <p:nvSpPr>
          <p:cNvPr id="2" name="TextBox 1">
            <a:extLst>
              <a:ext uri="{FF2B5EF4-FFF2-40B4-BE49-F238E27FC236}">
                <a16:creationId xmlns:a16="http://schemas.microsoft.com/office/drawing/2014/main" id="{96E246AF-3D6A-C25F-5F01-58BDB7B36C17}"/>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55E60B78-3F81-CD17-0A36-6CF05A87E8A3}"/>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A60843FD-724A-1D05-8F4C-0D79625DD648}"/>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948108"/>
            <a:ext cx="8584163" cy="5309146"/>
          </a:xfrm>
          <a:prstGeom prst="rect">
            <a:avLst/>
          </a:prstGeom>
          <a:noFill/>
        </p:spPr>
        <p:txBody>
          <a:bodyPr wrap="square" rtlCol="0">
            <a:spAutoFit/>
          </a:bodyPr>
          <a:lstStyle/>
          <a:p>
            <a:r>
              <a:rPr lang="en-US" sz="1550" b="0" i="0" dirty="0">
                <a:effectLst/>
              </a:rPr>
              <a:t>Cultivated for over 3,000-6,000 years, jackfruit (</a:t>
            </a:r>
            <a:r>
              <a:rPr lang="en-US" sz="1550" dirty="0"/>
              <a:t>Artocarpus heterophyllus), is one of the oldest known fruits. Believed to have originated in the rainforests of Western Ghats in southern India, jackfruit spread to Southeast Asia, Africa, and Brazil through Portuguese colonizers in the 16th century. Today, it is widely grown in tropical regions, including the Caribbean, Central, and South America. Valued as a staple food, particularly during famines, jackfruit's abundance, versatility, and resilience have made it a significant crop across many cultures.</a:t>
            </a:r>
          </a:p>
          <a:p>
            <a:endParaRPr lang="en-US" sz="1550" dirty="0"/>
          </a:p>
          <a:p>
            <a:r>
              <a:rPr lang="en-US" sz="1550" dirty="0"/>
              <a:t>Jackfruit thrives in tropical and subtropical climates with temperatures between 77°F–95°F and gros best in well-drained, sandy soils. The jackfruit tree, an evergreen species, can reach heights of 65–100 feet and bears both male and female flowers. Seedlings begin fruiting within 3–6 years, and a mature tree can produce 100–200 fruits annually. Each fruit, weighing between 22–110 lbs and reaching up to 35 inches in length, is the largest tree-borne fruit in the world.</a:t>
            </a:r>
          </a:p>
          <a:p>
            <a:endParaRPr lang="en-US" sz="1550" dirty="0"/>
          </a:p>
          <a:p>
            <a:r>
              <a:rPr lang="en-US" sz="1550" dirty="0"/>
              <a:t>Economically, jackfruit provides an essential income source for farmers in tropical regions and has seen growing demand in international markets as a sustainable, nutritious meat alternative. However, challenges persist, including its short shelf life, labor-intensive harvesting and processing, pest and disease susceptibility, and infrastructure limitations in developing regions.</a:t>
            </a:r>
          </a:p>
          <a:p>
            <a:endParaRPr lang="en-US" sz="1550" dirty="0"/>
          </a:p>
          <a:p>
            <a:r>
              <a:rPr lang="en-US" sz="1550" dirty="0"/>
              <a:t>Despite these challenges, jackfruit remains a vital crop due to its role in food security, nutrition, and economic development. Its climate resilience and versatility have earned it a reputation as a “miracle fruit” capable of addressing both local and global food demands, particularly as plant-based diets gain popularity worldwide.</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98018"/>
            <a:ext cx="8628653" cy="707886"/>
          </a:xfrm>
          <a:prstGeom prst="rect">
            <a:avLst/>
          </a:prstGeom>
          <a:noFill/>
        </p:spPr>
        <p:txBody>
          <a:bodyPr wrap="square" rtlCol="0">
            <a:spAutoFit/>
          </a:bodyPr>
          <a:lstStyle/>
          <a:p>
            <a:pPr algn="ctr"/>
            <a:r>
              <a:rPr lang="en-US" sz="4000" b="1" dirty="0"/>
              <a:t>ALL ABOUT JACKFRUIT</a:t>
            </a:r>
          </a:p>
        </p:txBody>
      </p:sp>
      <p:sp>
        <p:nvSpPr>
          <p:cNvPr id="7" name="TextBox 6">
            <a:extLst>
              <a:ext uri="{FF2B5EF4-FFF2-40B4-BE49-F238E27FC236}">
                <a16:creationId xmlns:a16="http://schemas.microsoft.com/office/drawing/2014/main" id="{87851EF7-3EDA-2BF5-2909-BA521D546369}"/>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5" name="TextBox 4">
            <a:extLst>
              <a:ext uri="{FF2B5EF4-FFF2-40B4-BE49-F238E27FC236}">
                <a16:creationId xmlns:a16="http://schemas.microsoft.com/office/drawing/2014/main" id="{9A6D631A-A1E6-E1C5-DB8A-2E92D6F54534}"/>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2" name="Picture 1">
            <a:extLst>
              <a:ext uri="{FF2B5EF4-FFF2-40B4-BE49-F238E27FC236}">
                <a16:creationId xmlns:a16="http://schemas.microsoft.com/office/drawing/2014/main" id="{CF3B5164-3EE6-4F55-FD8B-BD1F2DA8CAAF}"/>
              </a:ext>
            </a:extLst>
          </p:cNvPr>
          <p:cNvPicPr>
            <a:picLocks noChangeAspect="1"/>
          </p:cNvPicPr>
          <p:nvPr/>
        </p:nvPicPr>
        <p:blipFill>
          <a:blip r:embed="rId5">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9" name="TextBox 8">
            <a:extLst>
              <a:ext uri="{FF2B5EF4-FFF2-40B4-BE49-F238E27FC236}">
                <a16:creationId xmlns:a16="http://schemas.microsoft.com/office/drawing/2014/main" id="{5F2B8C73-EC0A-7D47-702F-2B067BA6DCC2}"/>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HEALTHY INGREDIENT CONTRIBUTION</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7" name="TextBox 6">
            <a:extLst>
              <a:ext uri="{FF2B5EF4-FFF2-40B4-BE49-F238E27FC236}">
                <a16:creationId xmlns:a16="http://schemas.microsoft.com/office/drawing/2014/main" id="{644B7AA7-C5A1-B5F9-DD25-3657E9011588}"/>
              </a:ext>
            </a:extLst>
          </p:cNvPr>
          <p:cNvSpPr txBox="1"/>
          <p:nvPr/>
        </p:nvSpPr>
        <p:spPr>
          <a:xfrm>
            <a:off x="3353273" y="1020678"/>
            <a:ext cx="8584163" cy="4585871"/>
          </a:xfrm>
          <a:prstGeom prst="rect">
            <a:avLst/>
          </a:prstGeom>
          <a:noFill/>
        </p:spPr>
        <p:txBody>
          <a:bodyPr wrap="square" rtlCol="0">
            <a:spAutoFit/>
          </a:bodyPr>
          <a:lstStyle/>
          <a:p>
            <a:r>
              <a:rPr lang="en-US" sz="1400" dirty="0"/>
              <a:t>Jackfruit is a nutrient-rich, low-calorie fruit loaded with fiber, vitamins, minerals, and antioxidants, supporting digestion, heart health, immunity, and skin. Its low calories, antioxidants, and low glycemic index support weight management and blood sugar regulation. The seeds provide plant-based protein, while unripe jackfruit’s meaty texture makes it a popular vegan substitute.</a:t>
            </a:r>
          </a:p>
          <a:p>
            <a:endParaRPr lang="en-US" sz="1400" dirty="0"/>
          </a:p>
          <a:p>
            <a:r>
              <a:rPr lang="en-US" sz="1400" b="1" dirty="0"/>
              <a:t>Calcium: </a:t>
            </a:r>
            <a:r>
              <a:rPr lang="en-US" sz="1400" dirty="0"/>
              <a:t>A one cup serving of raw jackfruit contains approximately 40mg of calcium. Including this source of calcium in your regular diet can help build, maintain and strengthen bones in addition to helping with muscle contractions, preventing blood clots, and maintaining blood pressure.</a:t>
            </a:r>
            <a:endParaRPr lang="en-US" sz="1400" b="1" dirty="0"/>
          </a:p>
          <a:p>
            <a:endParaRPr lang="en-US" sz="1400" b="1" dirty="0"/>
          </a:p>
          <a:p>
            <a:r>
              <a:rPr lang="en-US" sz="1400" b="1" dirty="0"/>
              <a:t>Dietary Fiber: </a:t>
            </a:r>
            <a:r>
              <a:rPr lang="en-US" sz="1400" dirty="0"/>
              <a:t>1 cup of raw, sliced jackfruit can provide approximately 2.5 grams of fiber, or roughly 9% of the DV. Fiber is essential for digestive health, helps regulate blood sugar levels, potentially reduces risk of heart disease, and helps people with the feeling of being full.</a:t>
            </a:r>
          </a:p>
          <a:p>
            <a:endParaRPr lang="en-US" sz="1400" dirty="0"/>
          </a:p>
          <a:p>
            <a:r>
              <a:rPr lang="en-US" sz="1400" b="1" dirty="0"/>
              <a:t>Magnesium: </a:t>
            </a:r>
            <a:r>
              <a:rPr lang="en-US" sz="1400" dirty="0"/>
              <a:t>Corn tortillas are a good source of magnesium which plays crucial roles in the body such as energy production and muscle and nerve function. Chronically low levels of magnesium can increase the risk of high blood pressure, heart disease, type-2 diabetes and osteoporosis. One cup of raw jackfruit contains 48mg, or 11% of the recommended daily value (DV), of magnesium.</a:t>
            </a:r>
          </a:p>
          <a:p>
            <a:endParaRPr lang="en-US" sz="1200" dirty="0"/>
          </a:p>
          <a:p>
            <a:r>
              <a:rPr lang="en-US" sz="1400" b="1" dirty="0"/>
              <a:t>Potassium: </a:t>
            </a:r>
            <a:r>
              <a:rPr lang="en-US" sz="1400" dirty="0"/>
              <a:t>Needed for the normal functioning of the heart, the potassium found in jackfruit can aid in reducing blood pressure by balancing the sodium found in the body. One cup of raw, sliced jackfruit equates to approximately 740mg of potassium, which is nearly double the amount found in a medium banana.</a:t>
            </a:r>
            <a:endParaRPr lang="en-US" sz="1200" dirty="0"/>
          </a:p>
        </p:txBody>
      </p:sp>
      <p:sp>
        <p:nvSpPr>
          <p:cNvPr id="9" name="TextBox 8">
            <a:extLst>
              <a:ext uri="{FF2B5EF4-FFF2-40B4-BE49-F238E27FC236}">
                <a16:creationId xmlns:a16="http://schemas.microsoft.com/office/drawing/2014/main" id="{96EC868D-377A-AAFA-CFC7-60F8E437C545}"/>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759563FE-9C2B-0162-634F-ABAF06A1E366}"/>
              </a:ext>
            </a:extLst>
          </p:cNvPr>
          <p:cNvPicPr>
            <a:picLocks noChangeAspect="1"/>
          </p:cNvPicPr>
          <p:nvPr/>
        </p:nvPicPr>
        <p:blipFill>
          <a:blip r:embed="rId3">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12" name="TextBox 11">
            <a:extLst>
              <a:ext uri="{FF2B5EF4-FFF2-40B4-BE49-F238E27FC236}">
                <a16:creationId xmlns:a16="http://schemas.microsoft.com/office/drawing/2014/main" id="{F79953C8-F6DA-FD98-5BC0-B413D2FC886A}"/>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arn(inVertical)">
                                      <p:cBhvr>
                                        <p:cTn id="2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120038"/>
            <a:ext cx="8628653" cy="707886"/>
          </a:xfrm>
          <a:prstGeom prst="rect">
            <a:avLst/>
          </a:prstGeom>
          <a:noFill/>
        </p:spPr>
        <p:txBody>
          <a:bodyPr wrap="square" rtlCol="0">
            <a:spAutoFit/>
          </a:bodyPr>
          <a:lstStyle/>
          <a:p>
            <a:pPr algn="ctr"/>
            <a:r>
              <a:rPr lang="en-US" sz="4000" b="1" dirty="0"/>
              <a:t>TYPES AND VARIETIES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D8F4852-A8A8-1DF4-0F6B-5590697051E2}"/>
              </a:ext>
            </a:extLst>
          </p:cNvPr>
          <p:cNvSpPr txBox="1"/>
          <p:nvPr/>
        </p:nvSpPr>
        <p:spPr>
          <a:xfrm>
            <a:off x="3353273" y="780048"/>
            <a:ext cx="8584163" cy="5401479"/>
          </a:xfrm>
          <a:prstGeom prst="rect">
            <a:avLst/>
          </a:prstGeom>
          <a:noFill/>
        </p:spPr>
        <p:txBody>
          <a:bodyPr wrap="square" rtlCol="0">
            <a:spAutoFit/>
          </a:bodyPr>
          <a:lstStyle/>
          <a:p>
            <a:r>
              <a:rPr lang="en-US" sz="1500" dirty="0"/>
              <a:t>Jackfruit comes in various types and varieties, primarily distinguished by texture, flavor, and intended culinary uses. The main types are soft flesh (honey or butter jackfruit) and firm flesh (crunchy jackfruit) as well as select regional varieties. Unripe (green) jackfruit has a neutral taste and fibrous texture, making it a popular choice for savory dishes and a versatile plant-based meat alternative. In contrast, ripe jackfruit is sweet and aromatic, commonly eaten fresh or used in desserts. The seeds of jackfruit are also edible and highly nutritious, often boiled, roasted, or ground into flour. They offer a nutty flavor and are a rich source of plant-based protein, adding to the fruit’s versatility.</a:t>
            </a:r>
          </a:p>
          <a:p>
            <a:endParaRPr lang="en-US" sz="1500" dirty="0"/>
          </a:p>
          <a:p>
            <a:r>
              <a:rPr lang="en-US" sz="1500" b="1" dirty="0"/>
              <a:t>Soft Flesh (Honey/Butter)</a:t>
            </a:r>
          </a:p>
          <a:p>
            <a:pPr marL="285750" indent="-285750">
              <a:buFont typeface="Arial" panose="020B0604020202020204" pitchFamily="34" charset="0"/>
              <a:buChar char="•"/>
            </a:pPr>
            <a:r>
              <a:rPr lang="en-US" sz="1500" b="1" dirty="0"/>
              <a:t>Characteristics: </a:t>
            </a:r>
            <a:r>
              <a:rPr lang="en-US" sz="1500" dirty="0"/>
              <a:t>Sweet, soft, and juicy with a creamy texture.</a:t>
            </a:r>
          </a:p>
          <a:p>
            <a:pPr marL="285750" indent="-285750">
              <a:buFont typeface="Arial" panose="020B0604020202020204" pitchFamily="34" charset="0"/>
              <a:buChar char="•"/>
            </a:pPr>
            <a:r>
              <a:rPr lang="en-US" sz="1500" b="1" dirty="0"/>
              <a:t>Flavor: </a:t>
            </a:r>
            <a:r>
              <a:rPr lang="en-US" sz="1500" dirty="0"/>
              <a:t>Extremely sweet and aromatic.</a:t>
            </a:r>
          </a:p>
          <a:p>
            <a:pPr marL="285750" indent="-285750">
              <a:buFont typeface="Arial" panose="020B0604020202020204" pitchFamily="34" charset="0"/>
              <a:buChar char="•"/>
            </a:pPr>
            <a:r>
              <a:rPr lang="en-US" sz="1500" b="1" dirty="0"/>
              <a:t>Uses: </a:t>
            </a:r>
            <a:r>
              <a:rPr lang="en-US" sz="1500" dirty="0"/>
              <a:t>Best for eating fresh or in sweet preparations like jams, smoothies, and puddings.</a:t>
            </a:r>
          </a:p>
          <a:p>
            <a:pPr marL="285750" indent="-285750">
              <a:buFont typeface="Arial" panose="020B0604020202020204" pitchFamily="34" charset="0"/>
              <a:buChar char="•"/>
            </a:pPr>
            <a:endParaRPr lang="en-US" sz="1500" dirty="0"/>
          </a:p>
          <a:p>
            <a:r>
              <a:rPr lang="en-US" sz="1500" b="1" dirty="0"/>
              <a:t>Firm Flesh (Crunchy)</a:t>
            </a:r>
          </a:p>
          <a:p>
            <a:pPr marL="285750" indent="-285750">
              <a:buFont typeface="Arial" panose="020B0604020202020204" pitchFamily="34" charset="0"/>
              <a:buChar char="•"/>
            </a:pPr>
            <a:r>
              <a:rPr lang="en-US" sz="1500" b="1" dirty="0"/>
              <a:t>Characteristics: </a:t>
            </a:r>
            <a:r>
              <a:rPr lang="en-US" sz="1500" dirty="0"/>
              <a:t>Firmer texture with a less juicy, crisp bite.</a:t>
            </a:r>
          </a:p>
          <a:p>
            <a:pPr marL="285750" indent="-285750">
              <a:buFont typeface="Arial" panose="020B0604020202020204" pitchFamily="34" charset="0"/>
              <a:buChar char="•"/>
            </a:pPr>
            <a:r>
              <a:rPr lang="en-US" sz="1500" b="1" dirty="0"/>
              <a:t>Flavor: </a:t>
            </a:r>
            <a:r>
              <a:rPr lang="en-US" sz="1500" dirty="0"/>
              <a:t>Mild sweetness with a neutral profile that absorbs flavors.</a:t>
            </a:r>
          </a:p>
          <a:p>
            <a:pPr marL="285750" indent="-285750">
              <a:buFont typeface="Arial" panose="020B0604020202020204" pitchFamily="34" charset="0"/>
              <a:buChar char="•"/>
            </a:pPr>
            <a:r>
              <a:rPr lang="en-US" sz="1500" b="1" dirty="0"/>
              <a:t>Uses: </a:t>
            </a:r>
            <a:r>
              <a:rPr lang="en-US" sz="1500" dirty="0"/>
              <a:t>Ideal for cooking in savory dishes, particularly as a meat substitute.</a:t>
            </a:r>
          </a:p>
          <a:p>
            <a:pPr marL="285750" indent="-285750">
              <a:buFont typeface="Arial" panose="020B0604020202020204" pitchFamily="34" charset="0"/>
              <a:buChar char="•"/>
            </a:pPr>
            <a:endParaRPr lang="en-US" sz="1500" dirty="0"/>
          </a:p>
          <a:p>
            <a:r>
              <a:rPr lang="en-US" sz="1500" b="1" dirty="0"/>
              <a:t>Regional Varieties</a:t>
            </a:r>
          </a:p>
          <a:p>
            <a:pPr marL="285750" indent="-285750">
              <a:buFont typeface="Arial" panose="020B0604020202020204" pitchFamily="34" charset="0"/>
              <a:buChar char="•"/>
            </a:pPr>
            <a:r>
              <a:rPr lang="en-US" sz="1500" b="1" dirty="0" err="1"/>
              <a:t>Varikka</a:t>
            </a:r>
            <a:r>
              <a:rPr lang="en-US" sz="1500" b="1" dirty="0"/>
              <a:t> (India): </a:t>
            </a:r>
            <a:r>
              <a:rPr lang="en-US" sz="1500" dirty="0"/>
              <a:t>Firm and less sweet, often used in cooking.</a:t>
            </a:r>
          </a:p>
          <a:p>
            <a:pPr marL="285750" indent="-285750">
              <a:buFont typeface="Arial" panose="020B0604020202020204" pitchFamily="34" charset="0"/>
              <a:buChar char="•"/>
            </a:pPr>
            <a:r>
              <a:rPr lang="en-US" sz="1500" b="1" dirty="0" err="1"/>
              <a:t>Koozha</a:t>
            </a:r>
            <a:r>
              <a:rPr lang="en-US" sz="1500" b="1" dirty="0"/>
              <a:t>: </a:t>
            </a:r>
            <a:r>
              <a:rPr lang="en-US" sz="1500" dirty="0"/>
              <a:t>Soft and sweet, mostly consumed fresh.</a:t>
            </a:r>
          </a:p>
          <a:p>
            <a:pPr marL="285750" indent="-285750">
              <a:buFont typeface="Arial" panose="020B0604020202020204" pitchFamily="34" charset="0"/>
              <a:buChar char="•"/>
            </a:pPr>
            <a:r>
              <a:rPr lang="en-US" sz="1500" b="1" dirty="0"/>
              <a:t>Thong </a:t>
            </a:r>
            <a:r>
              <a:rPr lang="en-US" sz="1500" b="1" dirty="0" err="1"/>
              <a:t>Prasert</a:t>
            </a:r>
            <a:r>
              <a:rPr lang="en-US" sz="1500" b="1" dirty="0"/>
              <a:t> (Thailand): </a:t>
            </a:r>
            <a:r>
              <a:rPr lang="en-US" sz="1500" dirty="0"/>
              <a:t>Crunchy and sweet, widely exported.</a:t>
            </a:r>
          </a:p>
          <a:p>
            <a:pPr marL="285750" indent="-285750">
              <a:buFont typeface="Arial" panose="020B0604020202020204" pitchFamily="34" charset="0"/>
              <a:buChar char="•"/>
            </a:pPr>
            <a:r>
              <a:rPr lang="en-US" sz="1500" b="1" dirty="0" err="1"/>
              <a:t>Cempedak</a:t>
            </a:r>
            <a:r>
              <a:rPr lang="en-US" sz="1500" b="1" dirty="0"/>
              <a:t> (Indonesia): </a:t>
            </a:r>
            <a:r>
              <a:rPr lang="en-US" sz="1500" dirty="0"/>
              <a:t>Small and soft, with a unique aroma.</a:t>
            </a:r>
          </a:p>
        </p:txBody>
      </p:sp>
      <p:sp>
        <p:nvSpPr>
          <p:cNvPr id="9" name="TextBox 8">
            <a:extLst>
              <a:ext uri="{FF2B5EF4-FFF2-40B4-BE49-F238E27FC236}">
                <a16:creationId xmlns:a16="http://schemas.microsoft.com/office/drawing/2014/main" id="{4D73F4C8-CBF1-B9F2-E449-87F7F02FE47E}"/>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8575FF59-0782-DC88-C18B-8C1E61C3D30C}"/>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71C1B6AB-75D1-3330-9423-7548F35DF685}"/>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barn(inVertical)">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barn(inVertical)">
                                      <p:cBhvr>
                                        <p:cTn id="52" dur="500"/>
                                        <p:tgtEl>
                                          <p:spTgt spid="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3" end="13"/>
                                            </p:txEl>
                                          </p:spTgt>
                                        </p:tgtEl>
                                        <p:attrNameLst>
                                          <p:attrName>style.visibility</p:attrName>
                                        </p:attrNameLst>
                                      </p:cBhvr>
                                      <p:to>
                                        <p:strVal val="visible"/>
                                      </p:to>
                                    </p:set>
                                    <p:animEffect transition="in" filter="barn(inVertical)">
                                      <p:cBhvr>
                                        <p:cTn id="57" dur="500"/>
                                        <p:tgtEl>
                                          <p:spTgt spid="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4" end="14"/>
                                            </p:txEl>
                                          </p:spTgt>
                                        </p:tgtEl>
                                        <p:attrNameLst>
                                          <p:attrName>style.visibility</p:attrName>
                                        </p:attrNameLst>
                                      </p:cBhvr>
                                      <p:to>
                                        <p:strVal val="visible"/>
                                      </p:to>
                                    </p:set>
                                    <p:animEffect transition="in" filter="barn(inVertical)">
                                      <p:cBhvr>
                                        <p:cTn id="62" dur="500"/>
                                        <p:tgtEl>
                                          <p:spTgt spid="2">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Effect transition="in" filter="barn(inVertical)">
                                      <p:cBhvr>
                                        <p:cTn id="67" dur="500"/>
                                        <p:tgtEl>
                                          <p:spTgt spid="2">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6" end="16"/>
                                            </p:txEl>
                                          </p:spTgt>
                                        </p:tgtEl>
                                        <p:attrNameLst>
                                          <p:attrName>style.visibility</p:attrName>
                                        </p:attrNameLst>
                                      </p:cBhvr>
                                      <p:to>
                                        <p:strVal val="visible"/>
                                      </p:to>
                                    </p:set>
                                    <p:animEffect transition="in" filter="barn(inVertical)">
                                      <p:cBhvr>
                                        <p:cTn id="7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59568"/>
            <a:ext cx="8628653" cy="707886"/>
          </a:xfrm>
          <a:prstGeom prst="rect">
            <a:avLst/>
          </a:prstGeom>
          <a:noFill/>
        </p:spPr>
        <p:txBody>
          <a:bodyPr wrap="square" rtlCol="0">
            <a:spAutoFit/>
          </a:bodyPr>
          <a:lstStyle/>
          <a:p>
            <a:pPr algn="ctr"/>
            <a:r>
              <a:rPr lang="en-US" sz="4000" b="1" dirty="0"/>
              <a:t>SELECTING AND STORING</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1108F08A-3D7D-D940-BA01-5DF951E90935}"/>
              </a:ext>
            </a:extLst>
          </p:cNvPr>
          <p:cNvSpPr txBox="1"/>
          <p:nvPr/>
        </p:nvSpPr>
        <p:spPr>
          <a:xfrm>
            <a:off x="3353273" y="715880"/>
            <a:ext cx="8584163" cy="5578450"/>
          </a:xfrm>
          <a:prstGeom prst="rect">
            <a:avLst/>
          </a:prstGeom>
          <a:noFill/>
        </p:spPr>
        <p:txBody>
          <a:bodyPr wrap="square" rtlCol="0">
            <a:spAutoFit/>
          </a:bodyPr>
          <a:lstStyle/>
          <a:p>
            <a:r>
              <a:rPr lang="en-US" sz="1550" b="1" i="0" dirty="0">
                <a:effectLst/>
              </a:rPr>
              <a:t>Selecting Jackfruit:</a:t>
            </a:r>
          </a:p>
          <a:p>
            <a:pPr marL="285750" indent="-285750">
              <a:buFont typeface="Arial" panose="020B0604020202020204" pitchFamily="34" charset="0"/>
              <a:buChar char="•"/>
            </a:pPr>
            <a:r>
              <a:rPr lang="en-US" sz="1550" b="1" dirty="0"/>
              <a:t>Freshness: </a:t>
            </a:r>
            <a:r>
              <a:rPr lang="en-US" sz="1550" dirty="0"/>
              <a:t>Choose a jackfruit with a consistent green to yellowish-brown skin tone. Avoid fruit with overly dark or soft spots which might indicate over-ripeness or decay.</a:t>
            </a:r>
          </a:p>
          <a:p>
            <a:pPr marL="285750" indent="-285750">
              <a:buFont typeface="Arial" panose="020B0604020202020204" pitchFamily="34" charset="0"/>
              <a:buChar char="•"/>
            </a:pPr>
            <a:r>
              <a:rPr lang="en-US" sz="1550" b="1" i="0" dirty="0">
                <a:effectLst/>
              </a:rPr>
              <a:t>Aroma: </a:t>
            </a:r>
            <a:r>
              <a:rPr lang="en-US" sz="1550" b="0" i="0" dirty="0">
                <a:effectLst/>
              </a:rPr>
              <a:t>Ripe jackfruit emits a sweet, fruit fragrance. If it smells overly pungent or fermented, it may be a sign of over-ripeness. Unripe jackfruit often has little to no smell.</a:t>
            </a:r>
          </a:p>
          <a:p>
            <a:pPr marL="285750" indent="-285750">
              <a:buFont typeface="Arial" panose="020B0604020202020204" pitchFamily="34" charset="0"/>
              <a:buChar char="•"/>
            </a:pPr>
            <a:r>
              <a:rPr lang="en-US" sz="1550" b="1" dirty="0"/>
              <a:t>Firmness: </a:t>
            </a:r>
            <a:r>
              <a:rPr lang="en-US" sz="1550" dirty="0"/>
              <a:t>For ripe jackfruit, the skin should give slightly when pressed whereas unripe jackfruit should be firmer to the touch.</a:t>
            </a:r>
          </a:p>
          <a:p>
            <a:pPr marL="285750" indent="-285750">
              <a:buFont typeface="Arial" panose="020B0604020202020204" pitchFamily="34" charset="0"/>
              <a:buChar char="•"/>
            </a:pPr>
            <a:r>
              <a:rPr lang="en-US" sz="1550" b="1" i="0" dirty="0">
                <a:effectLst/>
              </a:rPr>
              <a:t>Size: </a:t>
            </a:r>
            <a:r>
              <a:rPr lang="en-US" sz="1550" b="0" i="0" dirty="0">
                <a:effectLst/>
              </a:rPr>
              <a:t>Jackfruit can vary immensely in size, ranging from 10 to 50 pounds. Choose a size based on your needs to minimize waste.</a:t>
            </a:r>
          </a:p>
          <a:p>
            <a:pPr marL="285750" indent="-285750">
              <a:buFont typeface="Arial" panose="020B0604020202020204" pitchFamily="34" charset="0"/>
              <a:buChar char="•"/>
            </a:pPr>
            <a:r>
              <a:rPr lang="en-US" sz="1550" b="1" dirty="0"/>
              <a:t>Tapping Sound: </a:t>
            </a:r>
            <a:r>
              <a:rPr lang="en-US" sz="1550" dirty="0"/>
              <a:t>A hollow sound when a jackfruit is tapped indicates ripeness.</a:t>
            </a:r>
            <a:endParaRPr lang="en-US" sz="1550" b="0" i="0" dirty="0">
              <a:effectLst/>
            </a:endParaRPr>
          </a:p>
          <a:p>
            <a:endParaRPr lang="en-US" sz="1550" dirty="0"/>
          </a:p>
          <a:p>
            <a:r>
              <a:rPr lang="en-US" sz="1550" b="1" dirty="0"/>
              <a:t>Storing Jackfruit:</a:t>
            </a:r>
          </a:p>
          <a:p>
            <a:pPr marL="285750" indent="-285750">
              <a:buFont typeface="Arial" panose="020B0604020202020204" pitchFamily="34" charset="0"/>
              <a:buChar char="•"/>
            </a:pPr>
            <a:r>
              <a:rPr lang="en-US" sz="1550" b="1" dirty="0"/>
              <a:t>Whole Jackfruit: </a:t>
            </a:r>
            <a:r>
              <a:rPr lang="en-US" sz="1550" dirty="0"/>
              <a:t>Store at room temperature if unripe, as it will continue to ripen. If it’s already ripe, store the jackfruit in the refrigerator for up to 5-7 days to prevent the jackfruit from becoming over-ripe.</a:t>
            </a:r>
          </a:p>
          <a:p>
            <a:pPr marL="285750" indent="-285750">
              <a:buFont typeface="Arial" panose="020B0604020202020204" pitchFamily="34" charset="0"/>
              <a:buChar char="•"/>
            </a:pPr>
            <a:r>
              <a:rPr lang="en-US" sz="1550" b="1" dirty="0"/>
              <a:t>Cut Jackfruit: </a:t>
            </a:r>
            <a:r>
              <a:rPr lang="en-US" sz="1550" dirty="0"/>
              <a:t>Wrap cut pieces tightly in plastic wrap or store in airtight containers. Keep cut jackfruit stored in the refrigerator and consume it within 5-7 days.</a:t>
            </a:r>
          </a:p>
          <a:p>
            <a:pPr marL="285750" indent="-285750">
              <a:buFont typeface="Arial" panose="020B0604020202020204" pitchFamily="34" charset="0"/>
              <a:buChar char="•"/>
            </a:pPr>
            <a:r>
              <a:rPr lang="en-US" sz="1550" b="1" dirty="0"/>
              <a:t>Jackfruit Pods: </a:t>
            </a:r>
            <a:r>
              <a:rPr lang="en-US" sz="1550" dirty="0"/>
              <a:t>Remove the pods (flesh) from the rind and store them in an airtight container. Pods can also be frozen for long-term storage of up to 6 months.</a:t>
            </a:r>
          </a:p>
          <a:p>
            <a:pPr marL="285750" indent="-285750">
              <a:buFont typeface="Arial" panose="020B0604020202020204" pitchFamily="34" charset="0"/>
              <a:buChar char="•"/>
            </a:pPr>
            <a:r>
              <a:rPr lang="en-US" sz="1550" b="1" dirty="0"/>
              <a:t>Seeds: </a:t>
            </a:r>
            <a:r>
              <a:rPr lang="en-US" sz="1550" dirty="0"/>
              <a:t>Jackfruit seeds can be boiled or roasted. Store them in the refrigerator for up to a week or freeze them for extended storage.</a:t>
            </a:r>
          </a:p>
          <a:p>
            <a:pPr marL="285750" indent="-285750">
              <a:buFont typeface="Arial" panose="020B0604020202020204" pitchFamily="34" charset="0"/>
              <a:buChar char="•"/>
            </a:pPr>
            <a:r>
              <a:rPr lang="en-US" sz="1550" b="1" dirty="0"/>
              <a:t>Frozen Jackfruit: </a:t>
            </a:r>
            <a:r>
              <a:rPr lang="en-US" sz="1550" dirty="0"/>
              <a:t>If purchased frozen, keep it in the freezer and only thaw the portion needed for immediate use in cooking or for consumption.</a:t>
            </a:r>
          </a:p>
        </p:txBody>
      </p:sp>
      <p:sp>
        <p:nvSpPr>
          <p:cNvPr id="9" name="TextBox 8">
            <a:extLst>
              <a:ext uri="{FF2B5EF4-FFF2-40B4-BE49-F238E27FC236}">
                <a16:creationId xmlns:a16="http://schemas.microsoft.com/office/drawing/2014/main" id="{E0904BB3-030F-EFEA-B630-91408B2040ED}"/>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A6F909EC-292B-C49B-FD58-FE473FFD90FD}"/>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0C83F165-5BCA-39D5-A1F6-921FDAB8DC5C}"/>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barn(inVertical)">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barn(inVertical)">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Effect transition="in" filter="barn(inVertical)">
                                      <p:cBhvr>
                                        <p:cTn id="6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87704"/>
            <a:ext cx="8628653" cy="707886"/>
          </a:xfrm>
          <a:prstGeom prst="rect">
            <a:avLst/>
          </a:prstGeom>
          <a:noFill/>
        </p:spPr>
        <p:txBody>
          <a:bodyPr wrap="square" rtlCol="0">
            <a:spAutoFit/>
          </a:bodyPr>
          <a:lstStyle/>
          <a:p>
            <a:pPr algn="ctr"/>
            <a:r>
              <a:rPr lang="en-US" sz="4000" b="1" dirty="0"/>
              <a:t>CULINARY USES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3" name="TextBox 12">
            <a:extLst>
              <a:ext uri="{FF2B5EF4-FFF2-40B4-BE49-F238E27FC236}">
                <a16:creationId xmlns:a16="http://schemas.microsoft.com/office/drawing/2014/main" id="{B65DA4C5-D21B-5535-A8DB-6C394F151285}"/>
              </a:ext>
            </a:extLst>
          </p:cNvPr>
          <p:cNvSpPr txBox="1"/>
          <p:nvPr/>
        </p:nvSpPr>
        <p:spPr>
          <a:xfrm>
            <a:off x="3353273" y="1020678"/>
            <a:ext cx="8584163" cy="5224507"/>
          </a:xfrm>
          <a:prstGeom prst="rect">
            <a:avLst/>
          </a:prstGeom>
          <a:noFill/>
        </p:spPr>
        <p:txBody>
          <a:bodyPr wrap="square" rtlCol="0">
            <a:spAutoFit/>
          </a:bodyPr>
          <a:lstStyle/>
          <a:p>
            <a:r>
              <a:rPr lang="en-US" sz="1600" dirty="0"/>
              <a:t>Jackfruit is incredibly versatile and can be used in a wide range of dishes, both sweet and savory, depending on its ripeness. Here are just a few of the many culinary uses:</a:t>
            </a:r>
          </a:p>
          <a:p>
            <a:endParaRPr lang="en-US" sz="1450" dirty="0"/>
          </a:p>
          <a:p>
            <a:r>
              <a:rPr lang="en-US" sz="1450" b="1" dirty="0"/>
              <a:t>Unripe Jackfruit:</a:t>
            </a:r>
          </a:p>
          <a:p>
            <a:pPr marL="285750" indent="-285750">
              <a:buFont typeface="Arial" panose="020B0604020202020204" pitchFamily="34" charset="0"/>
              <a:buChar char="•"/>
            </a:pPr>
            <a:r>
              <a:rPr lang="en-US" sz="1450" b="1" dirty="0"/>
              <a:t>Pulled: </a:t>
            </a:r>
            <a:r>
              <a:rPr lang="en-US" sz="1450" dirty="0"/>
              <a:t>Cooked with barbecue sauce, it mimics pulled pork for use in sandwiches, tacos, or sliders.</a:t>
            </a:r>
          </a:p>
          <a:p>
            <a:pPr marL="285750" indent="-285750">
              <a:buFont typeface="Arial" panose="020B0604020202020204" pitchFamily="34" charset="0"/>
              <a:buChar char="•"/>
            </a:pPr>
            <a:r>
              <a:rPr lang="en-US" sz="1450" b="1" dirty="0"/>
              <a:t>Curries/Stews: </a:t>
            </a:r>
            <a:r>
              <a:rPr lang="en-US" sz="1450" dirty="0"/>
              <a:t>Simmered in spices, it absorbs flavors and works particularly well in Indian and Thai dishes.</a:t>
            </a:r>
          </a:p>
          <a:p>
            <a:pPr marL="285750" indent="-285750">
              <a:buFont typeface="Arial" panose="020B0604020202020204" pitchFamily="34" charset="0"/>
              <a:buChar char="•"/>
            </a:pPr>
            <a:r>
              <a:rPr lang="en-US" sz="1450" b="1" dirty="0"/>
              <a:t>Stir-Fry: </a:t>
            </a:r>
            <a:r>
              <a:rPr lang="en-US" sz="1450" dirty="0"/>
              <a:t>Use jackfruit as a vegetarian protein in stir-fried dishes with vegetables and sauces.</a:t>
            </a:r>
          </a:p>
          <a:p>
            <a:pPr marL="285750" indent="-285750">
              <a:buFont typeface="Arial" panose="020B0604020202020204" pitchFamily="34" charset="0"/>
              <a:buChar char="•"/>
            </a:pPr>
            <a:r>
              <a:rPr lang="en-US" sz="1450" b="1" dirty="0"/>
              <a:t>Fritters/Patties: </a:t>
            </a:r>
            <a:r>
              <a:rPr lang="en-US" sz="1450" dirty="0"/>
              <a:t>Deep fried or pan-fried, shredded jackfruit can be turned into patties, fritters, or croquettes.</a:t>
            </a:r>
          </a:p>
          <a:p>
            <a:pPr marL="285750" indent="-285750">
              <a:buFont typeface="Arial" panose="020B0604020202020204" pitchFamily="34" charset="0"/>
              <a:buChar char="•"/>
            </a:pPr>
            <a:r>
              <a:rPr lang="en-US" sz="1450" b="1" dirty="0"/>
              <a:t>Canned: </a:t>
            </a:r>
            <a:r>
              <a:rPr lang="en-US" sz="1450" dirty="0"/>
              <a:t>Available in brine or water, canned young jackfruit is a convenient option for quick cooking.</a:t>
            </a:r>
          </a:p>
          <a:p>
            <a:pPr marL="285750" indent="-285750">
              <a:buFont typeface="Arial" panose="020B0604020202020204" pitchFamily="34" charset="0"/>
              <a:buChar char="•"/>
            </a:pPr>
            <a:endParaRPr lang="en-US" sz="1450" dirty="0"/>
          </a:p>
          <a:p>
            <a:r>
              <a:rPr lang="en-US" sz="1450" b="1" dirty="0"/>
              <a:t>Ripe Jackfruit:</a:t>
            </a:r>
          </a:p>
          <a:p>
            <a:pPr marL="285750" indent="-285750">
              <a:buFont typeface="Arial" panose="020B0604020202020204" pitchFamily="34" charset="0"/>
              <a:buChar char="•"/>
            </a:pPr>
            <a:r>
              <a:rPr lang="en-US" sz="1450" b="1" dirty="0"/>
              <a:t>Raw Consumption: </a:t>
            </a:r>
            <a:r>
              <a:rPr lang="en-US" sz="1450" dirty="0"/>
              <a:t>The sweet, yellow pods can be eaten fresh as a snack or used in fruit salad.</a:t>
            </a:r>
          </a:p>
          <a:p>
            <a:pPr marL="285750" indent="-285750">
              <a:buFont typeface="Arial" panose="020B0604020202020204" pitchFamily="34" charset="0"/>
              <a:buChar char="•"/>
            </a:pPr>
            <a:r>
              <a:rPr lang="en-US" sz="1450" b="1" dirty="0"/>
              <a:t>Smoothies/Milkshakes:</a:t>
            </a:r>
            <a:r>
              <a:rPr lang="en-US" sz="1450" dirty="0"/>
              <a:t> Blended ripe jackfruit adds a tropical twist to smoothies, milkshakes, and lassis.</a:t>
            </a:r>
          </a:p>
          <a:p>
            <a:pPr marL="285750" indent="-285750">
              <a:buFont typeface="Arial" panose="020B0604020202020204" pitchFamily="34" charset="0"/>
              <a:buChar char="•"/>
            </a:pPr>
            <a:r>
              <a:rPr lang="en-US" sz="1450" b="1" dirty="0"/>
              <a:t>Ice Cream/Puddings: </a:t>
            </a:r>
            <a:r>
              <a:rPr lang="en-US" sz="1450" dirty="0"/>
              <a:t>Pureed jackfruit enhances deserts like custards and ice creams.</a:t>
            </a:r>
          </a:p>
          <a:p>
            <a:pPr marL="285750" indent="-285750">
              <a:buFont typeface="Arial" panose="020B0604020202020204" pitchFamily="34" charset="0"/>
              <a:buChar char="•"/>
            </a:pPr>
            <a:r>
              <a:rPr lang="en-US" sz="1450" b="1" dirty="0"/>
              <a:t>Fritters: </a:t>
            </a:r>
            <a:r>
              <a:rPr lang="en-US" sz="1450" dirty="0"/>
              <a:t>Pods can be coated in batter and fried for a sweet treat.</a:t>
            </a:r>
          </a:p>
          <a:p>
            <a:pPr marL="285750" indent="-285750">
              <a:buFont typeface="Arial" panose="020B0604020202020204" pitchFamily="34" charset="0"/>
              <a:buChar char="•"/>
            </a:pPr>
            <a:r>
              <a:rPr lang="en-US" sz="1450" b="1" dirty="0"/>
              <a:t>Cakes/Muffins: </a:t>
            </a:r>
            <a:r>
              <a:rPr lang="en-US" sz="1450" dirty="0"/>
              <a:t>Ripe jackfruit can be used as a natural sweetener for many baked goods.</a:t>
            </a:r>
          </a:p>
          <a:p>
            <a:pPr marL="285750" indent="-285750">
              <a:buFont typeface="Arial" panose="020B0604020202020204" pitchFamily="34" charset="0"/>
              <a:buChar char="•"/>
            </a:pPr>
            <a:endParaRPr lang="en-US" sz="1450" dirty="0"/>
          </a:p>
          <a:p>
            <a:r>
              <a:rPr lang="en-US" sz="1450" b="1" dirty="0"/>
              <a:t>Jackfruit Seeds:</a:t>
            </a:r>
          </a:p>
          <a:p>
            <a:pPr marL="285750" indent="-285750">
              <a:buFont typeface="Arial" panose="020B0604020202020204" pitchFamily="34" charset="0"/>
              <a:buChar char="•"/>
            </a:pPr>
            <a:r>
              <a:rPr lang="en-US" sz="1450" b="1" dirty="0"/>
              <a:t>Boiled/Roasted: </a:t>
            </a:r>
            <a:r>
              <a:rPr lang="en-US" sz="1450" dirty="0"/>
              <a:t>Cooked seeds, similar to chestnuts, can be eaten as a snack, topping or garnish.</a:t>
            </a:r>
          </a:p>
          <a:p>
            <a:pPr marL="285750" indent="-285750">
              <a:buFont typeface="Arial" panose="020B0604020202020204" pitchFamily="34" charset="0"/>
              <a:buChar char="•"/>
            </a:pPr>
            <a:r>
              <a:rPr lang="en-US" sz="1450" b="1" dirty="0"/>
              <a:t>Curries/Soups:</a:t>
            </a:r>
            <a:r>
              <a:rPr lang="en-US" sz="1450" dirty="0"/>
              <a:t> Seeds can be added to curries, stews, or soups for a hearty texture.</a:t>
            </a:r>
          </a:p>
          <a:p>
            <a:pPr marL="285750" indent="-285750">
              <a:buFont typeface="Arial" panose="020B0604020202020204" pitchFamily="34" charset="0"/>
              <a:buChar char="•"/>
            </a:pPr>
            <a:r>
              <a:rPr lang="en-US" sz="1450" b="1" dirty="0"/>
              <a:t>Flour: </a:t>
            </a:r>
            <a:r>
              <a:rPr lang="en-US" sz="1450" dirty="0"/>
              <a:t>Dried and ground seeds are used as a gluten-free flour alternative with a nutty flavor.</a:t>
            </a:r>
          </a:p>
          <a:p>
            <a:pPr marL="285750" indent="-285750">
              <a:buFont typeface="Arial" panose="020B0604020202020204" pitchFamily="34" charset="0"/>
              <a:buChar char="•"/>
            </a:pPr>
            <a:endParaRPr lang="en-US" sz="1450" dirty="0"/>
          </a:p>
          <a:p>
            <a:pPr marL="285750" indent="-285750">
              <a:buFont typeface="Arial" panose="020B0604020202020204" pitchFamily="34" charset="0"/>
              <a:buChar char="•"/>
            </a:pPr>
            <a:endParaRPr lang="en-US" sz="1450" dirty="0"/>
          </a:p>
        </p:txBody>
      </p:sp>
      <p:sp>
        <p:nvSpPr>
          <p:cNvPr id="2" name="TextBox 1">
            <a:extLst>
              <a:ext uri="{FF2B5EF4-FFF2-40B4-BE49-F238E27FC236}">
                <a16:creationId xmlns:a16="http://schemas.microsoft.com/office/drawing/2014/main" id="{30A080EE-31D2-2DA9-B908-C9C2B2DF39BA}"/>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F6B41C23-518D-3F08-A16B-5D653D26C7C6}"/>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9380BE90-59DE-F287-57D8-97287835BC7B}"/>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arn(inVertic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barn(inVertical)">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barn(inVertical)">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barn(inVertical)">
                                      <p:cBhvr>
                                        <p:cTn id="32" dur="500"/>
                                        <p:tgtEl>
                                          <p:spTgt spid="1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Effect transition="in" filter="barn(inVertical)">
                                      <p:cBhvr>
                                        <p:cTn id="37" dur="500"/>
                                        <p:tgtEl>
                                          <p:spTgt spid="1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9" end="9"/>
                                            </p:txEl>
                                          </p:spTgt>
                                        </p:tgtEl>
                                        <p:attrNameLst>
                                          <p:attrName>style.visibility</p:attrName>
                                        </p:attrNameLst>
                                      </p:cBhvr>
                                      <p:to>
                                        <p:strVal val="visible"/>
                                      </p:to>
                                    </p:set>
                                    <p:animEffect transition="in" filter="barn(inVertical)">
                                      <p:cBhvr>
                                        <p:cTn id="42" dur="500"/>
                                        <p:tgtEl>
                                          <p:spTgt spid="1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animEffect transition="in" filter="barn(inVertical)">
                                      <p:cBhvr>
                                        <p:cTn id="47" dur="500"/>
                                        <p:tgtEl>
                                          <p:spTgt spid="1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11" end="11"/>
                                            </p:txEl>
                                          </p:spTgt>
                                        </p:tgtEl>
                                        <p:attrNameLst>
                                          <p:attrName>style.visibility</p:attrName>
                                        </p:attrNameLst>
                                      </p:cBhvr>
                                      <p:to>
                                        <p:strVal val="visible"/>
                                      </p:to>
                                    </p:set>
                                    <p:animEffect transition="in" filter="barn(inVertical)">
                                      <p:cBhvr>
                                        <p:cTn id="52" dur="500"/>
                                        <p:tgtEl>
                                          <p:spTgt spid="1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xEl>
                                              <p:pRg st="12" end="12"/>
                                            </p:txEl>
                                          </p:spTgt>
                                        </p:tgtEl>
                                        <p:attrNameLst>
                                          <p:attrName>style.visibility</p:attrName>
                                        </p:attrNameLst>
                                      </p:cBhvr>
                                      <p:to>
                                        <p:strVal val="visible"/>
                                      </p:to>
                                    </p:set>
                                    <p:animEffect transition="in" filter="barn(inVertical)">
                                      <p:cBhvr>
                                        <p:cTn id="57" dur="500"/>
                                        <p:tgtEl>
                                          <p:spTgt spid="1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xEl>
                                              <p:pRg st="13" end="13"/>
                                            </p:txEl>
                                          </p:spTgt>
                                        </p:tgtEl>
                                        <p:attrNameLst>
                                          <p:attrName>style.visibility</p:attrName>
                                        </p:attrNameLst>
                                      </p:cBhvr>
                                      <p:to>
                                        <p:strVal val="visible"/>
                                      </p:to>
                                    </p:set>
                                    <p:animEffect transition="in" filter="barn(inVertical)">
                                      <p:cBhvr>
                                        <p:cTn id="62" dur="500"/>
                                        <p:tgtEl>
                                          <p:spTgt spid="1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3">
                                            <p:txEl>
                                              <p:pRg st="14" end="14"/>
                                            </p:txEl>
                                          </p:spTgt>
                                        </p:tgtEl>
                                        <p:attrNameLst>
                                          <p:attrName>style.visibility</p:attrName>
                                        </p:attrNameLst>
                                      </p:cBhvr>
                                      <p:to>
                                        <p:strVal val="visible"/>
                                      </p:to>
                                    </p:set>
                                    <p:animEffect transition="in" filter="barn(inVertical)">
                                      <p:cBhvr>
                                        <p:cTn id="67" dur="500"/>
                                        <p:tgtEl>
                                          <p:spTgt spid="1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3">
                                            <p:txEl>
                                              <p:pRg st="16" end="16"/>
                                            </p:txEl>
                                          </p:spTgt>
                                        </p:tgtEl>
                                        <p:attrNameLst>
                                          <p:attrName>style.visibility</p:attrName>
                                        </p:attrNameLst>
                                      </p:cBhvr>
                                      <p:to>
                                        <p:strVal val="visible"/>
                                      </p:to>
                                    </p:set>
                                    <p:animEffect transition="in" filter="barn(inVertical)">
                                      <p:cBhvr>
                                        <p:cTn id="72" dur="500"/>
                                        <p:tgtEl>
                                          <p:spTgt spid="13">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3">
                                            <p:txEl>
                                              <p:pRg st="17" end="17"/>
                                            </p:txEl>
                                          </p:spTgt>
                                        </p:tgtEl>
                                        <p:attrNameLst>
                                          <p:attrName>style.visibility</p:attrName>
                                        </p:attrNameLst>
                                      </p:cBhvr>
                                      <p:to>
                                        <p:strVal val="visible"/>
                                      </p:to>
                                    </p:set>
                                    <p:animEffect transition="in" filter="barn(inVertical)">
                                      <p:cBhvr>
                                        <p:cTn id="77" dur="500"/>
                                        <p:tgtEl>
                                          <p:spTgt spid="13">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3">
                                            <p:txEl>
                                              <p:pRg st="18" end="18"/>
                                            </p:txEl>
                                          </p:spTgt>
                                        </p:tgtEl>
                                        <p:attrNameLst>
                                          <p:attrName>style.visibility</p:attrName>
                                        </p:attrNameLst>
                                      </p:cBhvr>
                                      <p:to>
                                        <p:strVal val="visible"/>
                                      </p:to>
                                    </p:set>
                                    <p:animEffect transition="in" filter="barn(inVertical)">
                                      <p:cBhvr>
                                        <p:cTn id="82" dur="500"/>
                                        <p:tgtEl>
                                          <p:spTgt spid="13">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3">
                                            <p:txEl>
                                              <p:pRg st="19" end="19"/>
                                            </p:txEl>
                                          </p:spTgt>
                                        </p:tgtEl>
                                        <p:attrNameLst>
                                          <p:attrName>style.visibility</p:attrName>
                                        </p:attrNameLst>
                                      </p:cBhvr>
                                      <p:to>
                                        <p:strVal val="visible"/>
                                      </p:to>
                                    </p:set>
                                    <p:animEffect transition="in" filter="barn(inVertical)">
                                      <p:cBhvr>
                                        <p:cTn id="87" dur="500"/>
                                        <p:tgtEl>
                                          <p:spTgt spid="1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58126928-DC07-7BA5-AD1C-D3D467406AF9}"/>
              </a:ext>
            </a:extLst>
          </p:cNvPr>
          <p:cNvSpPr txBox="1"/>
          <p:nvPr/>
        </p:nvSpPr>
        <p:spPr>
          <a:xfrm>
            <a:off x="3353273" y="1020678"/>
            <a:ext cx="8584163" cy="5078313"/>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name "jackfruit" comes from the Portuguese word “jaca,” which was derived from the Malayalam word “chakka.”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Bangladesh, jackfruit is not just popular but also holds the honor of being the national fruit!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Jackfruit holds the title for being the largest fruit that grows on a tree. It can weigh up to 80 pounds and grow over 3 feet long!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Despite its size, jackfruit belongs to the Moraceae family, making it a cousin to mulberries, figs, and breadfruit.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jackfruit’s inner skin contains a sticky latex, so oiling your hands and knife before cutting it can prevent a mess!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Jackfruit has gained global attention as a superfood, with chefs and food enthusiasts in Western countries now incorporating it into everything from tacos to desserts.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jackfruit tree is truly zero-waste with its wood used for making furniture and musical instruments, the fruit and seeds are eaten in savory and sweet dishes, and its leaves are used as fodder for livestock.</a:t>
            </a:r>
          </a:p>
        </p:txBody>
      </p:sp>
      <p:sp>
        <p:nvSpPr>
          <p:cNvPr id="9" name="TextBox 8">
            <a:extLst>
              <a:ext uri="{FF2B5EF4-FFF2-40B4-BE49-F238E27FC236}">
                <a16:creationId xmlns:a16="http://schemas.microsoft.com/office/drawing/2014/main" id="{1D935E95-277A-E861-37D8-D56EE0803FE9}"/>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F02A475A-FB5A-A70C-66C3-EBD2B54B5153}"/>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C960B9FC-D94C-CBFB-7C25-1DB225EEAAF3}"/>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barn(inVertical)">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729448"/>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Jackfruit Pad Prik King</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a:t>
            </a:r>
            <a:r>
              <a:rPr lang="en-US" sz="1600" dirty="0">
                <a:solidFill>
                  <a:prstClr val="black"/>
                </a:solidFill>
                <a:latin typeface="Calibri" panose="020F0502020204030204"/>
              </a:rPr>
              <a:t>4 Servings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14223"/>
            <a:ext cx="379181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3.5 Cups Young Jackfruit, Fresh, Shredded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2 Tsp Avocado </a:t>
            </a:r>
            <a:r>
              <a:rPr lang="en-US" sz="1400" dirty="0">
                <a:solidFill>
                  <a:prstClr val="black"/>
                </a:solidFill>
                <a:latin typeface="Calibri" panose="020F0502020204030204"/>
              </a:rPr>
              <a:t>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3 Tbsp Red Curry Paste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¼ Cup Vegetable Stock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Tbsp Maple Syrup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Tbsp Coconut Aminos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3 Kaffir (Makrut) Lime Leaves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Cups Green Beans, Stemmed, Bite Size Pieces</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330732"/>
            <a:ext cx="4912321"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dirty="0">
                <a:effectLst/>
                <a:latin typeface="proxima-nova"/>
              </a:rPr>
              <a:t>Heat a wok or a large saucepan over medium-high heat, add the avocado oil. Once to temperature, add the shredded jackfruit and sauté for 2–3 minutes or until the jackfruit softens.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dirty="0">
                <a:effectLst/>
                <a:latin typeface="proxima-nova"/>
              </a:rPr>
              <a:t>Remove the jackfruit from the pan and set aside. Reduce the heat to medium, add the curry paste, vegetable stock, maple syrup, and coconut aminos. Mix until well combined and bring to a simmer, about 1–2 minutes. Add the lime leaves and cook for a few minutes more.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dirty="0">
                <a:effectLst/>
                <a:latin typeface="proxima-nova"/>
              </a:rPr>
              <a:t>Return the jackfruit to the pan and mix until the jackfruit is well covered, you may need to add 1 tablespoon of water or vegetable stock to loosen up the sauce. Cook the jackfruit with the sauce for 1–2 minutes, then add the green beans.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dirty="0">
                <a:effectLst/>
                <a:latin typeface="proxima-nova"/>
              </a:rPr>
              <a:t>Toss the green beans and jackfruit together, cover with a lid, and steam until the green beans are soft with a bite about 5–8 minutes. If you notice the jackfruit is sticking, add one more tablespoon of water or vegetable stock.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dirty="0">
                <a:effectLst/>
                <a:latin typeface="proxima-nova"/>
              </a:rPr>
              <a:t>Once the green beans have softened remove them from the heat, taste for seasoning, and adjust to your liking. Serve over brown rice or your favorite whole grain of choice.</a:t>
            </a:r>
            <a:endParaRPr kumimoji="0" lang="en-US" sz="1400" i="0" u="none" strike="noStrike" kern="1200" cap="none" spc="0" normalizeH="0" baseline="0" noProof="0" dirty="0">
              <a:ln>
                <a:noFill/>
              </a:ln>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4F2A132-0F79-354E-62F0-353957777803}"/>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6" name="Picture 5">
            <a:extLst>
              <a:ext uri="{FF2B5EF4-FFF2-40B4-BE49-F238E27FC236}">
                <a16:creationId xmlns:a16="http://schemas.microsoft.com/office/drawing/2014/main" id="{6D174E06-58F3-021C-2E93-A9D96213E7A4}"/>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13" name="TextBox 12">
            <a:extLst>
              <a:ext uri="{FF2B5EF4-FFF2-40B4-BE49-F238E27FC236}">
                <a16:creationId xmlns:a16="http://schemas.microsoft.com/office/drawing/2014/main" id="{A0C3ACCF-D5A5-B74A-95A4-2C8B8136756C}"/>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E22E9408-8E93-AB3A-781A-01D40B943C64}"/>
              </a:ext>
            </a:extLst>
          </p:cNvPr>
          <p:cNvSpPr txBox="1"/>
          <p:nvPr/>
        </p:nvSpPr>
        <p:spPr>
          <a:xfrm>
            <a:off x="5255807" y="6218080"/>
            <a:ext cx="1680385" cy="369332"/>
          </a:xfrm>
          <a:prstGeom prst="rect">
            <a:avLst/>
          </a:prstGeom>
          <a:noFill/>
        </p:spPr>
        <p:txBody>
          <a:bodyPr wrap="square" rtlCol="0">
            <a:spAutoFit/>
          </a:bodyPr>
          <a:lstStyle/>
          <a:p>
            <a:r>
              <a:rPr lang="en-US" b="1" dirty="0">
                <a:solidFill>
                  <a:schemeClr val="bg1"/>
                </a:solidFill>
              </a:rPr>
              <a:t>JANUARY 2025</a:t>
            </a:r>
          </a:p>
        </p:txBody>
      </p:sp>
      <p:pic>
        <p:nvPicPr>
          <p:cNvPr id="5" name="Picture 4">
            <a:extLst>
              <a:ext uri="{FF2B5EF4-FFF2-40B4-BE49-F238E27FC236}">
                <a16:creationId xmlns:a16="http://schemas.microsoft.com/office/drawing/2014/main" id="{0B3ECF73-809B-4D90-4877-B3493B59B03E}"/>
              </a:ext>
            </a:extLst>
          </p:cNvPr>
          <p:cNvPicPr>
            <a:picLocks noChangeAspect="1"/>
          </p:cNvPicPr>
          <p:nvPr/>
        </p:nvPicPr>
        <p:blipFill>
          <a:blip r:embed="rId2">
            <a:extLst>
              <a:ext uri="{28A0092B-C50C-407E-A947-70E740481C1C}">
                <a14:useLocalDpi xmlns:a14="http://schemas.microsoft.com/office/drawing/2010/main" val="0"/>
              </a:ext>
            </a:extLst>
          </a:blip>
          <a:srcRect l="27860" r="27860"/>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4A887DD2-1A2B-6A29-5281-30EA513757A8}"/>
              </a:ext>
            </a:extLst>
          </p:cNvPr>
          <p:cNvSpPr txBox="1"/>
          <p:nvPr/>
        </p:nvSpPr>
        <p:spPr>
          <a:xfrm>
            <a:off x="10706470" y="6232368"/>
            <a:ext cx="1208723" cy="369332"/>
          </a:xfrm>
          <a:prstGeom prst="rect">
            <a:avLst/>
          </a:prstGeom>
          <a:noFill/>
        </p:spPr>
        <p:txBody>
          <a:bodyPr wrap="square" rtlCol="0">
            <a:spAutoFit/>
          </a:bodyPr>
          <a:lstStyle/>
          <a:p>
            <a:r>
              <a:rPr lang="en-US" b="1" dirty="0">
                <a:solidFill>
                  <a:schemeClr val="bg1"/>
                </a:solidFill>
              </a:rPr>
              <a:t>JACKFRUIT</a:t>
            </a:r>
          </a:p>
        </p:txBody>
      </p:sp>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4A53D-0E49-43A5-8B6A-6601481A81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EED28-AE83-4805-8396-3771E29FFD74}">
  <ds:schemaRefs>
    <ds:schemaRef ds:uri="http://schemas.microsoft.com/office/2006/metadata/properties"/>
    <ds:schemaRef ds:uri="http://schemas.microsoft.com/office/infopath/2007/PartnerControls"/>
    <ds:schemaRef ds:uri="18cc56a7-28b8-4c6d-92fd-2628b4929506"/>
    <ds:schemaRef ds:uri="e8165b12-e369-41f0-bb30-7c2a5d616508"/>
  </ds:schemaRefs>
</ds:datastoreItem>
</file>

<file path=customXml/itemProps3.xml><?xml version="1.0" encoding="utf-8"?>
<ds:datastoreItem xmlns:ds="http://schemas.openxmlformats.org/officeDocument/2006/customXml" ds:itemID="{E1794226-77C4-4FE7-AC74-7B29CF186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625</TotalTime>
  <Words>2455</Words>
  <Application>Microsoft Office PowerPoint</Application>
  <PresentationFormat>Widescreen</PresentationFormat>
  <Paragraphs>262</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proxima-nova</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4</cp:revision>
  <dcterms:created xsi:type="dcterms:W3CDTF">2022-12-20T14:16:03Z</dcterms:created>
  <dcterms:modified xsi:type="dcterms:W3CDTF">2025-01-02T17:59:13Z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