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65" r:id="rId15"/>
    <p:sldId id="273" r:id="rId16"/>
    <p:sldId id="272" r:id="rId17"/>
    <p:sldId id="271" r:id="rId18"/>
    <p:sldId id="270" r:id="rId19"/>
    <p:sldId id="269" r:id="rId20"/>
    <p:sldId id="268" r:id="rId21"/>
    <p:sldId id="267" r:id="rId22"/>
    <p:sldId id="266"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CBEBE-4E34-492F-B420-3EB1AFCE9ED4}" v="12" dt="2024-11-26T19:51:34.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8" d="100"/>
          <a:sy n="68" d="100"/>
        </p:scale>
        <p:origin x="696" y="48"/>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2A2CBEBE-4E34-492F-B420-3EB1AFCE9ED4}"/>
    <pc:docChg chg="modSld">
      <pc:chgData name="Robert Penry" userId="eb3a0382-c13a-4994-844e-3f19251ea911" providerId="ADAL" clId="{2A2CBEBE-4E34-492F-B420-3EB1AFCE9ED4}" dt="2024-11-26T19:51:34.749" v="11" actId="20577"/>
      <pc:docMkLst>
        <pc:docMk/>
      </pc:docMkLst>
      <pc:sldChg chg="modSp modAnim">
        <pc:chgData name="Robert Penry" userId="eb3a0382-c13a-4994-844e-3f19251ea911" providerId="ADAL" clId="{2A2CBEBE-4E34-492F-B420-3EB1AFCE9ED4}" dt="2024-11-26T19:50:56.943" v="2" actId="20577"/>
        <pc:sldMkLst>
          <pc:docMk/>
          <pc:sldMk cId="2493828021" sldId="264"/>
        </pc:sldMkLst>
        <pc:spChg chg="mod">
          <ac:chgData name="Robert Penry" userId="eb3a0382-c13a-4994-844e-3f19251ea911" providerId="ADAL" clId="{2A2CBEBE-4E34-492F-B420-3EB1AFCE9ED4}" dt="2024-11-26T19:50:56.943" v="2" actId="20577"/>
          <ac:spMkLst>
            <pc:docMk/>
            <pc:sldMk cId="2493828021" sldId="264"/>
            <ac:spMk id="12" creationId="{514D8AA3-BC47-74EC-7D2A-A7E7BAB0F0F6}"/>
          </ac:spMkLst>
        </pc:spChg>
      </pc:sldChg>
      <pc:sldChg chg="modSp modAnim">
        <pc:chgData name="Robert Penry" userId="eb3a0382-c13a-4994-844e-3f19251ea911" providerId="ADAL" clId="{2A2CBEBE-4E34-492F-B420-3EB1AFCE9ED4}" dt="2024-11-26T19:51:01.973" v="3" actId="20577"/>
        <pc:sldMkLst>
          <pc:docMk/>
          <pc:sldMk cId="3748861405" sldId="265"/>
        </pc:sldMkLst>
        <pc:spChg chg="mod">
          <ac:chgData name="Robert Penry" userId="eb3a0382-c13a-4994-844e-3f19251ea911" providerId="ADAL" clId="{2A2CBEBE-4E34-492F-B420-3EB1AFCE9ED4}" dt="2024-11-26T19:51:01.973" v="3" actId="20577"/>
          <ac:spMkLst>
            <pc:docMk/>
            <pc:sldMk cId="3748861405" sldId="265"/>
            <ac:spMk id="12" creationId="{514D8AA3-BC47-74EC-7D2A-A7E7BAB0F0F6}"/>
          </ac:spMkLst>
        </pc:spChg>
      </pc:sldChg>
      <pc:sldChg chg="modSp modAnim">
        <pc:chgData name="Robert Penry" userId="eb3a0382-c13a-4994-844e-3f19251ea911" providerId="ADAL" clId="{2A2CBEBE-4E34-492F-B420-3EB1AFCE9ED4}" dt="2024-11-26T19:51:34.749" v="11" actId="20577"/>
        <pc:sldMkLst>
          <pc:docMk/>
          <pc:sldMk cId="2331464109" sldId="266"/>
        </pc:sldMkLst>
        <pc:spChg chg="mod">
          <ac:chgData name="Robert Penry" userId="eb3a0382-c13a-4994-844e-3f19251ea911" providerId="ADAL" clId="{2A2CBEBE-4E34-492F-B420-3EB1AFCE9ED4}" dt="2024-11-26T19:51:34.749" v="11" actId="20577"/>
          <ac:spMkLst>
            <pc:docMk/>
            <pc:sldMk cId="2331464109" sldId="266"/>
            <ac:spMk id="12" creationId="{514D8AA3-BC47-74EC-7D2A-A7E7BAB0F0F6}"/>
          </ac:spMkLst>
        </pc:spChg>
      </pc:sldChg>
      <pc:sldChg chg="modSp modAnim">
        <pc:chgData name="Robert Penry" userId="eb3a0382-c13a-4994-844e-3f19251ea911" providerId="ADAL" clId="{2A2CBEBE-4E34-492F-B420-3EB1AFCE9ED4}" dt="2024-11-26T19:51:30.114" v="10" actId="20577"/>
        <pc:sldMkLst>
          <pc:docMk/>
          <pc:sldMk cId="2824386182" sldId="267"/>
        </pc:sldMkLst>
        <pc:spChg chg="mod">
          <ac:chgData name="Robert Penry" userId="eb3a0382-c13a-4994-844e-3f19251ea911" providerId="ADAL" clId="{2A2CBEBE-4E34-492F-B420-3EB1AFCE9ED4}" dt="2024-11-26T19:51:30.114" v="10" actId="20577"/>
          <ac:spMkLst>
            <pc:docMk/>
            <pc:sldMk cId="2824386182" sldId="267"/>
            <ac:spMk id="12" creationId="{514D8AA3-BC47-74EC-7D2A-A7E7BAB0F0F6}"/>
          </ac:spMkLst>
        </pc:spChg>
      </pc:sldChg>
      <pc:sldChg chg="modSp modAnim">
        <pc:chgData name="Robert Penry" userId="eb3a0382-c13a-4994-844e-3f19251ea911" providerId="ADAL" clId="{2A2CBEBE-4E34-492F-B420-3EB1AFCE9ED4}" dt="2024-11-26T19:51:25.810" v="9" actId="20577"/>
        <pc:sldMkLst>
          <pc:docMk/>
          <pc:sldMk cId="509679405" sldId="268"/>
        </pc:sldMkLst>
        <pc:spChg chg="mod">
          <ac:chgData name="Robert Penry" userId="eb3a0382-c13a-4994-844e-3f19251ea911" providerId="ADAL" clId="{2A2CBEBE-4E34-492F-B420-3EB1AFCE9ED4}" dt="2024-11-26T19:51:25.810" v="9" actId="20577"/>
          <ac:spMkLst>
            <pc:docMk/>
            <pc:sldMk cId="509679405" sldId="268"/>
            <ac:spMk id="12" creationId="{514D8AA3-BC47-74EC-7D2A-A7E7BAB0F0F6}"/>
          </ac:spMkLst>
        </pc:spChg>
      </pc:sldChg>
      <pc:sldChg chg="modSp modAnim">
        <pc:chgData name="Robert Penry" userId="eb3a0382-c13a-4994-844e-3f19251ea911" providerId="ADAL" clId="{2A2CBEBE-4E34-492F-B420-3EB1AFCE9ED4}" dt="2024-11-26T19:51:21.880" v="8" actId="20577"/>
        <pc:sldMkLst>
          <pc:docMk/>
          <pc:sldMk cId="2240096676" sldId="269"/>
        </pc:sldMkLst>
        <pc:spChg chg="mod">
          <ac:chgData name="Robert Penry" userId="eb3a0382-c13a-4994-844e-3f19251ea911" providerId="ADAL" clId="{2A2CBEBE-4E34-492F-B420-3EB1AFCE9ED4}" dt="2024-11-26T19:51:21.880" v="8" actId="20577"/>
          <ac:spMkLst>
            <pc:docMk/>
            <pc:sldMk cId="2240096676" sldId="269"/>
            <ac:spMk id="12" creationId="{514D8AA3-BC47-74EC-7D2A-A7E7BAB0F0F6}"/>
          </ac:spMkLst>
        </pc:spChg>
      </pc:sldChg>
      <pc:sldChg chg="modSp modAnim">
        <pc:chgData name="Robert Penry" userId="eb3a0382-c13a-4994-844e-3f19251ea911" providerId="ADAL" clId="{2A2CBEBE-4E34-492F-B420-3EB1AFCE9ED4}" dt="2024-11-26T19:51:18.063" v="7" actId="20577"/>
        <pc:sldMkLst>
          <pc:docMk/>
          <pc:sldMk cId="1106560097" sldId="270"/>
        </pc:sldMkLst>
        <pc:spChg chg="mod">
          <ac:chgData name="Robert Penry" userId="eb3a0382-c13a-4994-844e-3f19251ea911" providerId="ADAL" clId="{2A2CBEBE-4E34-492F-B420-3EB1AFCE9ED4}" dt="2024-11-26T19:51:18.063" v="7" actId="20577"/>
          <ac:spMkLst>
            <pc:docMk/>
            <pc:sldMk cId="1106560097" sldId="270"/>
            <ac:spMk id="12" creationId="{514D8AA3-BC47-74EC-7D2A-A7E7BAB0F0F6}"/>
          </ac:spMkLst>
        </pc:spChg>
      </pc:sldChg>
      <pc:sldChg chg="modSp modAnim">
        <pc:chgData name="Robert Penry" userId="eb3a0382-c13a-4994-844e-3f19251ea911" providerId="ADAL" clId="{2A2CBEBE-4E34-492F-B420-3EB1AFCE9ED4}" dt="2024-11-26T19:51:13.116" v="6" actId="20577"/>
        <pc:sldMkLst>
          <pc:docMk/>
          <pc:sldMk cId="2262819820" sldId="271"/>
        </pc:sldMkLst>
        <pc:spChg chg="mod">
          <ac:chgData name="Robert Penry" userId="eb3a0382-c13a-4994-844e-3f19251ea911" providerId="ADAL" clId="{2A2CBEBE-4E34-492F-B420-3EB1AFCE9ED4}" dt="2024-11-26T19:51:13.116" v="6" actId="20577"/>
          <ac:spMkLst>
            <pc:docMk/>
            <pc:sldMk cId="2262819820" sldId="271"/>
            <ac:spMk id="12" creationId="{514D8AA3-BC47-74EC-7D2A-A7E7BAB0F0F6}"/>
          </ac:spMkLst>
        </pc:spChg>
      </pc:sldChg>
      <pc:sldChg chg="modSp modAnim">
        <pc:chgData name="Robert Penry" userId="eb3a0382-c13a-4994-844e-3f19251ea911" providerId="ADAL" clId="{2A2CBEBE-4E34-492F-B420-3EB1AFCE9ED4}" dt="2024-11-26T19:51:09.842" v="5" actId="20577"/>
        <pc:sldMkLst>
          <pc:docMk/>
          <pc:sldMk cId="2326647947" sldId="272"/>
        </pc:sldMkLst>
        <pc:spChg chg="mod">
          <ac:chgData name="Robert Penry" userId="eb3a0382-c13a-4994-844e-3f19251ea911" providerId="ADAL" clId="{2A2CBEBE-4E34-492F-B420-3EB1AFCE9ED4}" dt="2024-11-26T19:51:09.842" v="5" actId="20577"/>
          <ac:spMkLst>
            <pc:docMk/>
            <pc:sldMk cId="2326647947" sldId="272"/>
            <ac:spMk id="12" creationId="{514D8AA3-BC47-74EC-7D2A-A7E7BAB0F0F6}"/>
          </ac:spMkLst>
        </pc:spChg>
      </pc:sldChg>
      <pc:sldChg chg="modSp modAnim">
        <pc:chgData name="Robert Penry" userId="eb3a0382-c13a-4994-844e-3f19251ea911" providerId="ADAL" clId="{2A2CBEBE-4E34-492F-B420-3EB1AFCE9ED4}" dt="2024-11-26T19:51:05.705" v="4" actId="20577"/>
        <pc:sldMkLst>
          <pc:docMk/>
          <pc:sldMk cId="864136794" sldId="273"/>
        </pc:sldMkLst>
        <pc:spChg chg="mod">
          <ac:chgData name="Robert Penry" userId="eb3a0382-c13a-4994-844e-3f19251ea911" providerId="ADAL" clId="{2A2CBEBE-4E34-492F-B420-3EB1AFCE9ED4}" dt="2024-11-26T19:51:05.705" v="4" actId="20577"/>
          <ac:spMkLst>
            <pc:docMk/>
            <pc:sldMk cId="864136794" sldId="273"/>
            <ac:spMk id="12" creationId="{514D8AA3-BC47-74EC-7D2A-A7E7BAB0F0F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11/26/2024</a:t>
            </a:fld>
            <a:endParaRPr lang="en-US"/>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11/26/2024</a:t>
            </a:fld>
            <a:endParaRPr lang="en-US"/>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11/26/2024</a:t>
            </a:fld>
            <a:endParaRPr lang="en-US"/>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11/26/2024</a:t>
            </a:fld>
            <a:endParaRPr lang="en-US"/>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11/26/2024</a:t>
            </a:fld>
            <a:endParaRPr lang="en-US"/>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11/26/2024</a:t>
            </a:fld>
            <a:endParaRPr lang="en-US"/>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11/26/2024</a:t>
            </a:fld>
            <a:endParaRPr lang="en-US"/>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11/26/2024</a:t>
            </a:fld>
            <a:endParaRPr lang="en-US"/>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11/26/2024</a:t>
            </a:fld>
            <a:endParaRPr lang="en-US"/>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11/26/2024</a:t>
            </a:fld>
            <a:endParaRPr lang="en-US"/>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11/26/2024</a:t>
            </a:fld>
            <a:endParaRPr lang="en-US"/>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11/26/2024</a:t>
            </a:fld>
            <a:endParaRPr lang="en-US"/>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dc.nal.usda.gov/index.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#1</a:t>
            </a:r>
          </a:p>
          <a:p>
            <a:endParaRPr lang="en-US" sz="2400" dirty="0"/>
          </a:p>
          <a:p>
            <a:r>
              <a:rPr lang="en-US" sz="2400" dirty="0"/>
              <a:t>During which dynasty did five-spice powder rise above medicinal use to become a culinary staple?</a:t>
            </a:r>
          </a:p>
          <a:p>
            <a:endParaRPr lang="en-US" sz="2400" dirty="0"/>
          </a:p>
          <a:p>
            <a:pPr marL="342900" indent="-342900">
              <a:buAutoNum type="alphaUcPeriod"/>
            </a:pPr>
            <a:r>
              <a:rPr lang="en-US" sz="2400" dirty="0"/>
              <a:t>Tang Dynasty</a:t>
            </a:r>
          </a:p>
          <a:p>
            <a:pPr marL="342900" indent="-342900">
              <a:buAutoNum type="alphaUcPeriod"/>
            </a:pPr>
            <a:r>
              <a:rPr lang="en-US" sz="2400" dirty="0"/>
              <a:t>Han Dynasty</a:t>
            </a:r>
          </a:p>
          <a:p>
            <a:pPr marL="342900" indent="-342900">
              <a:buAutoNum type="alphaUcPeriod"/>
            </a:pPr>
            <a:r>
              <a:rPr lang="en-US" sz="2400" dirty="0"/>
              <a:t>Song Dynasty</a:t>
            </a:r>
          </a:p>
          <a:p>
            <a:pPr marL="342900" indent="-342900">
              <a:buAutoNum type="alphaUcPeriod"/>
            </a:pPr>
            <a:r>
              <a:rPr lang="en-US" sz="2400" dirty="0"/>
              <a:t>Qin Dynasty</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E862BB99-E4EC-806F-3197-AE57F6B5DEB5}"/>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8C39E01F-B22C-A18E-54EA-BA0D22B422C2}"/>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1F97ED8E-CCDE-D485-8EF1-0662FC44DDB0}"/>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#2</a:t>
            </a:r>
          </a:p>
          <a:p>
            <a:endParaRPr lang="en-US" sz="2400" dirty="0"/>
          </a:p>
          <a:p>
            <a:r>
              <a:rPr lang="en-US" sz="2400" dirty="0"/>
              <a:t>What is the alternative name commonly used for Chinese cinnamon?</a:t>
            </a:r>
          </a:p>
          <a:p>
            <a:endParaRPr lang="en-US" sz="2400" dirty="0"/>
          </a:p>
          <a:p>
            <a:pPr marL="342900" indent="-342900">
              <a:buAutoNum type="alphaUcPeriod"/>
            </a:pPr>
            <a:r>
              <a:rPr lang="en-US" sz="2400" dirty="0"/>
              <a:t>Ceylon</a:t>
            </a:r>
          </a:p>
          <a:p>
            <a:pPr marL="342900" indent="-342900">
              <a:buAutoNum type="alphaUcPeriod"/>
            </a:pPr>
            <a:r>
              <a:rPr lang="en-US" sz="2400" dirty="0"/>
              <a:t>Canella</a:t>
            </a:r>
          </a:p>
          <a:p>
            <a:pPr marL="342900" indent="-342900">
              <a:buAutoNum type="alphaUcPeriod"/>
            </a:pPr>
            <a:r>
              <a:rPr lang="en-US" sz="2400" dirty="0"/>
              <a:t>Cassia</a:t>
            </a:r>
          </a:p>
          <a:p>
            <a:pPr marL="342900" indent="-342900">
              <a:buAutoNum type="alphaUcPeriod"/>
            </a:pPr>
            <a:r>
              <a:rPr lang="en-US" sz="2400" dirty="0"/>
              <a:t>Corintje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525064C2-00A2-5342-3709-826FCB2F1017}"/>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30C5396C-6D42-2117-FDBC-78AC38E91453}"/>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48A13C3C-A4EC-8C59-BFF6-B418044EEAB3}"/>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374886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2677656"/>
          </a:xfrm>
          <a:prstGeom prst="rect">
            <a:avLst/>
          </a:prstGeom>
          <a:noFill/>
        </p:spPr>
        <p:txBody>
          <a:bodyPr wrap="square" rtlCol="0">
            <a:spAutoFit/>
          </a:bodyPr>
          <a:lstStyle/>
          <a:p>
            <a:r>
              <a:rPr lang="en-US" sz="2400" dirty="0"/>
              <a:t>Question #3</a:t>
            </a:r>
          </a:p>
          <a:p>
            <a:endParaRPr lang="en-US" sz="2400" dirty="0"/>
          </a:p>
          <a:p>
            <a:r>
              <a:rPr lang="en-US" sz="2400" dirty="0"/>
              <a:t>The cloves found in five-spice are rich in manganese, which supports bone health and metabolic functions.</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F991A73C-3D86-6411-29AE-43169A34DFFA}"/>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A2421C09-13AE-B279-ACBA-62FAEA016E06}"/>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338D32C3-19E7-5114-4122-D1173D646303}"/>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8641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#4</a:t>
            </a:r>
          </a:p>
          <a:p>
            <a:endParaRPr lang="en-US" sz="2400" dirty="0"/>
          </a:p>
          <a:p>
            <a:r>
              <a:rPr lang="en-US" sz="2400" dirty="0"/>
              <a:t>Which regional five-spice powder includes white pepper and galangal?</a:t>
            </a:r>
          </a:p>
          <a:p>
            <a:endParaRPr lang="en-US" sz="2400" dirty="0"/>
          </a:p>
          <a:p>
            <a:pPr marL="342900" indent="-342900">
              <a:buAutoNum type="alphaUcPeriod"/>
            </a:pPr>
            <a:r>
              <a:rPr lang="en-US" sz="2400" dirty="0"/>
              <a:t>Taiwanese Five-Spice</a:t>
            </a:r>
          </a:p>
          <a:p>
            <a:pPr marL="342900" indent="-342900">
              <a:buAutoNum type="alphaUcPeriod"/>
            </a:pPr>
            <a:r>
              <a:rPr lang="en-US" sz="2400" dirty="0"/>
              <a:t>Malay Five-Spice</a:t>
            </a:r>
          </a:p>
          <a:p>
            <a:pPr marL="342900" indent="-342900">
              <a:buAutoNum type="alphaUcPeriod"/>
            </a:pPr>
            <a:r>
              <a:rPr lang="en-US" sz="2400" dirty="0"/>
              <a:t>Cantonese Five-Spice</a:t>
            </a:r>
          </a:p>
          <a:p>
            <a:pPr marL="342900" indent="-342900">
              <a:buAutoNum type="alphaUcPeriod"/>
            </a:pPr>
            <a:r>
              <a:rPr lang="en-US" sz="2400" dirty="0"/>
              <a:t>Thai Five-Spice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37A054A4-C60B-F5FD-1579-CFBBAAD86BCE}"/>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ACF26D81-BE2C-EE27-AA87-410CF3BCD80A}"/>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158DECE1-7383-5477-229B-BA8490604713}"/>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232664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2677656"/>
          </a:xfrm>
          <a:prstGeom prst="rect">
            <a:avLst/>
          </a:prstGeom>
          <a:noFill/>
        </p:spPr>
        <p:txBody>
          <a:bodyPr wrap="square" rtlCol="0">
            <a:spAutoFit/>
          </a:bodyPr>
          <a:lstStyle/>
          <a:p>
            <a:r>
              <a:rPr lang="en-US" sz="2400" dirty="0"/>
              <a:t>Question #5</a:t>
            </a:r>
          </a:p>
          <a:p>
            <a:endParaRPr lang="en-US" sz="2400" dirty="0"/>
          </a:p>
          <a:p>
            <a:r>
              <a:rPr lang="en-US" sz="2400" dirty="0"/>
              <a:t>Vietnamese five-spice powder is characterized by the addition of curry leaves and dried tangerine peel.</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8729C7E0-440B-0E13-D441-39DD61BA48AF}"/>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F9BD9E13-FDC8-7ABB-3097-4CD18FC7341E}"/>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716CE941-E939-515B-F479-900F150D38D4}"/>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22628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#6</a:t>
            </a:r>
          </a:p>
          <a:p>
            <a:endParaRPr lang="en-US" sz="2400" dirty="0"/>
          </a:p>
          <a:p>
            <a:r>
              <a:rPr lang="en-US" sz="2400" dirty="0"/>
              <a:t>What should you do if your five-spice powder smells dull or the flavor has faded?</a:t>
            </a:r>
          </a:p>
          <a:p>
            <a:endParaRPr lang="en-US" sz="2400" dirty="0"/>
          </a:p>
          <a:p>
            <a:pPr marL="342900" indent="-342900">
              <a:buAutoNum type="alphaUcPeriod"/>
            </a:pPr>
            <a:r>
              <a:rPr lang="en-US" sz="2400" dirty="0"/>
              <a:t>Add salt to enhance the flavor</a:t>
            </a:r>
          </a:p>
          <a:p>
            <a:pPr marL="342900" indent="-342900">
              <a:buAutoNum type="alphaUcPeriod"/>
            </a:pPr>
            <a:r>
              <a:rPr lang="en-US" sz="2400" dirty="0"/>
              <a:t>Mix it with another spice blend</a:t>
            </a:r>
          </a:p>
          <a:p>
            <a:pPr marL="342900" indent="-342900">
              <a:buAutoNum type="alphaUcPeriod"/>
            </a:pPr>
            <a:r>
              <a:rPr lang="en-US" sz="2400" dirty="0"/>
              <a:t>Freeze it to restore its potency</a:t>
            </a:r>
          </a:p>
          <a:p>
            <a:pPr marL="342900" indent="-342900">
              <a:buAutoNum type="alphaUcPeriod"/>
            </a:pPr>
            <a:r>
              <a:rPr lang="en-US" sz="2400" dirty="0"/>
              <a:t>Replace it with a fresh batch</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1" name="TextBox 10">
            <a:extLst>
              <a:ext uri="{FF2B5EF4-FFF2-40B4-BE49-F238E27FC236}">
                <a16:creationId xmlns:a16="http://schemas.microsoft.com/office/drawing/2014/main" id="{08E390A4-C042-77C5-03CB-ABAA3BA9CEC2}"/>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6" name="Picture 5">
            <a:extLst>
              <a:ext uri="{FF2B5EF4-FFF2-40B4-BE49-F238E27FC236}">
                <a16:creationId xmlns:a16="http://schemas.microsoft.com/office/drawing/2014/main" id="{C8B0F547-8BD6-F155-BC97-FE7A7C9C8E5F}"/>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92033299-9004-3115-C309-924CCA020F07}"/>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110656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046988"/>
          </a:xfrm>
          <a:prstGeom prst="rect">
            <a:avLst/>
          </a:prstGeom>
          <a:noFill/>
        </p:spPr>
        <p:txBody>
          <a:bodyPr wrap="square" rtlCol="0">
            <a:spAutoFit/>
          </a:bodyPr>
          <a:lstStyle/>
          <a:p>
            <a:r>
              <a:rPr lang="en-US" sz="2400" dirty="0"/>
              <a:t>Question #7</a:t>
            </a:r>
          </a:p>
          <a:p>
            <a:endParaRPr lang="en-US" sz="2400" dirty="0"/>
          </a:p>
          <a:p>
            <a:r>
              <a:rPr lang="en-US" sz="2400" dirty="0"/>
              <a:t>How long does ground five-spice powder typically remain fresh?</a:t>
            </a:r>
          </a:p>
          <a:p>
            <a:endParaRPr lang="en-US" sz="2400" dirty="0"/>
          </a:p>
          <a:p>
            <a:pPr marL="342900" indent="-342900">
              <a:buAutoNum type="alphaUcPeriod"/>
            </a:pPr>
            <a:r>
              <a:rPr lang="en-US" sz="2400" dirty="0"/>
              <a:t>1-3 months</a:t>
            </a:r>
          </a:p>
          <a:p>
            <a:pPr marL="342900" indent="-342900">
              <a:buAutoNum type="alphaUcPeriod"/>
            </a:pPr>
            <a:r>
              <a:rPr lang="en-US" sz="2400" dirty="0"/>
              <a:t>6-12 months</a:t>
            </a:r>
          </a:p>
          <a:p>
            <a:pPr marL="342900" indent="-342900">
              <a:buAutoNum type="alphaUcPeriod"/>
            </a:pPr>
            <a:r>
              <a:rPr lang="en-US" sz="2400" dirty="0"/>
              <a:t>18-24 months</a:t>
            </a:r>
          </a:p>
          <a:p>
            <a:pPr marL="342900" indent="-342900">
              <a:buAutoNum type="alphaUcPeriod"/>
            </a:pPr>
            <a:r>
              <a:rPr lang="en-US" sz="2400" dirty="0"/>
              <a:t>Indefinitely if stored properly</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FE11A081-1A44-C7C6-163A-ABD4E1DF593D}"/>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9" name="Picture 8">
            <a:extLst>
              <a:ext uri="{FF2B5EF4-FFF2-40B4-BE49-F238E27FC236}">
                <a16:creationId xmlns:a16="http://schemas.microsoft.com/office/drawing/2014/main" id="{40BE0565-C54A-31B6-569A-236D9BF41C95}"/>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983A047F-1C28-D8C0-0CD1-A8C0419CF36C}"/>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224009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#8</a:t>
            </a:r>
          </a:p>
          <a:p>
            <a:endParaRPr lang="en-US" sz="2400" dirty="0"/>
          </a:p>
          <a:p>
            <a:r>
              <a:rPr lang="en-US" sz="2400" dirty="0"/>
              <a:t>Which of the following uses would NOT be a commonly found culinary use of five-spice?</a:t>
            </a:r>
          </a:p>
          <a:p>
            <a:endParaRPr lang="en-US" sz="2400" dirty="0"/>
          </a:p>
          <a:p>
            <a:pPr marL="342900" indent="-342900">
              <a:buAutoNum type="alphaUcPeriod"/>
            </a:pPr>
            <a:r>
              <a:rPr lang="en-US" sz="2400" dirty="0"/>
              <a:t>Seasoning sushi rice</a:t>
            </a:r>
          </a:p>
          <a:p>
            <a:pPr marL="342900" indent="-342900">
              <a:buAutoNum type="alphaUcPeriod"/>
            </a:pPr>
            <a:r>
              <a:rPr lang="en-US" sz="2400" dirty="0"/>
              <a:t>Adding to herbal broths</a:t>
            </a:r>
          </a:p>
          <a:p>
            <a:pPr marL="342900" indent="-342900">
              <a:buAutoNum type="alphaUcPeriod"/>
            </a:pPr>
            <a:r>
              <a:rPr lang="en-US" sz="2400" dirty="0"/>
              <a:t>Coating roasted nuts</a:t>
            </a:r>
          </a:p>
          <a:p>
            <a:pPr marL="342900" indent="-342900">
              <a:buAutoNum type="alphaUcPeriod"/>
            </a:pPr>
            <a:r>
              <a:rPr lang="en-US" sz="2400" dirty="0"/>
              <a:t>Infusing syrups for cocktails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0CFA0570-C5D9-D3AE-C2DC-A20E37936FC6}"/>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A7E1629C-A419-FDA2-C588-0AA2409AF9E2}"/>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E12CF6F1-1BF8-A71F-A8E7-1A5CDCE97FD3}"/>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50967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#9</a:t>
            </a:r>
          </a:p>
          <a:p>
            <a:endParaRPr lang="en-US" sz="2400" dirty="0"/>
          </a:p>
          <a:p>
            <a:r>
              <a:rPr lang="en-US" sz="2400" dirty="0"/>
              <a:t>Why is five-spice powder considered to be an alternative to monosodium glutamate (MSG)? </a:t>
            </a:r>
          </a:p>
          <a:p>
            <a:endParaRPr lang="en-US" sz="2400" dirty="0"/>
          </a:p>
          <a:p>
            <a:pPr marL="342900" indent="-342900">
              <a:buAutoNum type="alphaUcPeriod"/>
            </a:pPr>
            <a:r>
              <a:rPr lang="en-US" sz="2400" dirty="0"/>
              <a:t>It has a similar texture</a:t>
            </a:r>
          </a:p>
          <a:p>
            <a:pPr marL="342900" indent="-342900">
              <a:buAutoNum type="alphaUcPeriod"/>
            </a:pPr>
            <a:r>
              <a:rPr lang="en-US" sz="2400" dirty="0"/>
              <a:t>It is gluten-free</a:t>
            </a:r>
          </a:p>
          <a:p>
            <a:pPr marL="342900" indent="-342900">
              <a:buAutoNum type="alphaUcPeriod"/>
            </a:pPr>
            <a:r>
              <a:rPr lang="en-US" sz="2400" dirty="0"/>
              <a:t>It enhances umami flavor</a:t>
            </a:r>
          </a:p>
          <a:p>
            <a:pPr marL="342900" indent="-342900">
              <a:buAutoNum type="alphaUcPeriod"/>
            </a:pPr>
            <a:r>
              <a:rPr lang="en-US" sz="2400" dirty="0"/>
              <a:t>It contains less sodium</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C706363C-3885-0503-E69E-7F26EECE0949}"/>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6D9FBFDC-CCB2-9FEB-9903-FFDAC0D75F80}"/>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E0500067-A09A-2BDF-EA47-EE7DEB2271A2}"/>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28243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#10</a:t>
            </a:r>
          </a:p>
          <a:p>
            <a:endParaRPr lang="en-US" sz="2400" dirty="0"/>
          </a:p>
          <a:p>
            <a:r>
              <a:rPr lang="en-US" sz="2400" dirty="0"/>
              <a:t>Which mixing method is utilized when preparing the five-spice gingerbread cookies? </a:t>
            </a:r>
          </a:p>
          <a:p>
            <a:endParaRPr lang="en-US" sz="2400" dirty="0"/>
          </a:p>
          <a:p>
            <a:pPr marL="342900" indent="-342900">
              <a:buAutoNum type="alphaUcPeriod"/>
            </a:pPr>
            <a:r>
              <a:rPr lang="en-US" sz="2400" dirty="0"/>
              <a:t>One-Bowl Method</a:t>
            </a:r>
          </a:p>
          <a:p>
            <a:pPr marL="342900" indent="-342900">
              <a:buAutoNum type="alphaUcPeriod"/>
            </a:pPr>
            <a:r>
              <a:rPr lang="en-US" sz="2400" dirty="0"/>
              <a:t>Creaming Method</a:t>
            </a:r>
          </a:p>
          <a:p>
            <a:pPr marL="342900" indent="-342900">
              <a:buAutoNum type="alphaUcPeriod"/>
            </a:pPr>
            <a:r>
              <a:rPr lang="en-US" sz="2400" dirty="0"/>
              <a:t>Cut-In Method</a:t>
            </a:r>
          </a:p>
          <a:p>
            <a:pPr marL="342900" indent="-342900">
              <a:buAutoNum type="alphaUcPeriod"/>
            </a:pPr>
            <a:r>
              <a:rPr lang="en-US" sz="2400" dirty="0"/>
              <a:t>Blending Method</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5A3F313E-7F8E-5744-AC60-2046526B15F4}"/>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06702EB8-A5A5-3EA1-C81D-B912AD3BF50F}"/>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BD7340BB-468C-B889-86C6-76C09B1D9279}"/>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23314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978474"/>
            <a:ext cx="8584163" cy="5016758"/>
          </a:xfrm>
          <a:prstGeom prst="rect">
            <a:avLst/>
          </a:prstGeom>
          <a:noFill/>
        </p:spPr>
        <p:txBody>
          <a:bodyPr wrap="square" rtlCol="0">
            <a:spAutoFit/>
          </a:bodyPr>
          <a:lstStyle/>
          <a:p>
            <a:r>
              <a:rPr lang="en-US" sz="1600" dirty="0"/>
              <a:t>Five-spice powder has its roots in ancient China, with its development likely dating back to the Qin or Han dynasties (221–220 BCE). Originally created as part of traditional Chinese medicine, the blend was designed to harmonize the body’s internal energies, aligning with the principles of Yin and Yang. </a:t>
            </a:r>
          </a:p>
          <a:p>
            <a:endParaRPr lang="en-US" sz="1600" dirty="0"/>
          </a:p>
          <a:p>
            <a:r>
              <a:rPr lang="en-US" sz="1600" dirty="0"/>
              <a:t>By the Tang dynasty (618–907 CE), five-spice powder had risen above medicinal use to become a culinary staple, and its prominence grew further during the Song dynasty (960–1279 CE), where it was embraced in a wide range of dishes. Over time, its fame spread across East and Southeast Asia, leaving a lasting mark on Vietnamese, Taiwanese, and Malaysian cuisines. The spice blend later garnered global recognition through the spice trade, becoming a celebrated ingredient in fusion cuisine.</a:t>
            </a:r>
          </a:p>
          <a:p>
            <a:endParaRPr lang="en-US" sz="1600" dirty="0"/>
          </a:p>
          <a:p>
            <a:r>
              <a:rPr lang="en-US" sz="1600" dirty="0"/>
              <a:t>The traditional preparation of five-spice powder is an art form. The individual spices—commonly star anise, cloves, Chinese cinnamon or cassia, Sichuan peppercorns, and fennel seeds—are carefully dry-roasted to unlock their full aroma and flavor. After roasting, they are finely ground and meticulously blended in precise proportions to achieve a harmonious balance of the five foundational flavors. </a:t>
            </a:r>
          </a:p>
          <a:p>
            <a:endParaRPr lang="en-US" sz="1600" dirty="0"/>
          </a:p>
          <a:p>
            <a:r>
              <a:rPr lang="en-US" sz="1600" dirty="0"/>
              <a:t>While commercial production allows for widespread availability and consistency, many culinary enthusiasts and chefs prefer crafting their own blends, as homemade versions often deliver superior freshness, potency, and vibrancy. This meticulous preparation not only preserves the authentic essence of the blend but also ensures its versatility in enhancing dishes around the world.</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FIVE-SPICE</a:t>
            </a:r>
          </a:p>
        </p:txBody>
      </p:sp>
      <p:sp>
        <p:nvSpPr>
          <p:cNvPr id="7" name="TextBox 6">
            <a:extLst>
              <a:ext uri="{FF2B5EF4-FFF2-40B4-BE49-F238E27FC236}">
                <a16:creationId xmlns:a16="http://schemas.microsoft.com/office/drawing/2014/main" id="{87851EF7-3EDA-2BF5-2909-BA521D546369}"/>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sp>
        <p:nvSpPr>
          <p:cNvPr id="9" name="TextBox 8">
            <a:extLst>
              <a:ext uri="{FF2B5EF4-FFF2-40B4-BE49-F238E27FC236}">
                <a16:creationId xmlns:a16="http://schemas.microsoft.com/office/drawing/2014/main" id="{AAC54736-E2A0-C86D-9B5A-120E5D7251FC}"/>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01EBE870-8B62-9D4E-B52D-A2AEA35C9C16}"/>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9" name="Picture 8">
            <a:extLst>
              <a:ext uri="{FF2B5EF4-FFF2-40B4-BE49-F238E27FC236}">
                <a16:creationId xmlns:a16="http://schemas.microsoft.com/office/drawing/2014/main" id="{9D5C6F39-0CC2-0876-83A1-D07F4FD4E52C}"/>
              </a:ext>
            </a:extLst>
          </p:cNvPr>
          <p:cNvPicPr>
            <a:picLocks noChangeAspect="1"/>
          </p:cNvPicPr>
          <p:nvPr/>
        </p:nvPicPr>
        <p:blipFill rotWithShape="1">
          <a:blip r:embed="rId5">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B7CA9292-BFBD-324C-B4DD-0A3FBF6E9614}"/>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804306"/>
            <a:ext cx="8584163" cy="954107"/>
          </a:xfrm>
          <a:prstGeom prst="rect">
            <a:avLst/>
          </a:prstGeom>
          <a:noFill/>
        </p:spPr>
        <p:txBody>
          <a:bodyPr wrap="square" rtlCol="0">
            <a:spAutoFit/>
          </a:bodyPr>
          <a:lstStyle/>
          <a:p>
            <a:r>
              <a:rPr lang="en-US" sz="1400" dirty="0"/>
              <a:t>Because five-spice, when used in the kitchen, is traditionally utilized in smaller quantities, the impact is minimal in relation to the recommended daily intake of vitamins and minerals. However, including the popular spice blend as part of your regular diet still has many proven, positive effects on the body. Here is a breakdown of typical components in traditional five-spice blends and their health benefits: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183504"/>
            <a:ext cx="8628653" cy="707886"/>
          </a:xfrm>
          <a:prstGeom prst="rect">
            <a:avLst/>
          </a:prstGeom>
          <a:noFill/>
        </p:spPr>
        <p:txBody>
          <a:bodyPr wrap="square" rtlCol="0">
            <a:spAutoFit/>
          </a:bodyPr>
          <a:lstStyle/>
          <a:p>
            <a:pPr algn="ctr"/>
            <a:r>
              <a:rPr lang="en-US" sz="4000" b="1" dirty="0"/>
              <a:t>HEALTHY INGREDIENT CONTRIBUTION</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327DE1EE-05E3-93A0-8BA2-E92592B0D3D1}"/>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BA9B8CCD-D838-0C2F-45F3-9D053B50580A}"/>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AECEBD30-C477-77AD-7A2A-541EB934ADDB}"/>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3"/>
              </a:rPr>
              <a:t>USDA FoodData Central</a:t>
            </a:r>
            <a:endParaRPr lang="en-US" sz="1000" i="1" dirty="0"/>
          </a:p>
        </p:txBody>
      </p:sp>
      <p:sp>
        <p:nvSpPr>
          <p:cNvPr id="11" name="TextBox 10">
            <a:extLst>
              <a:ext uri="{FF2B5EF4-FFF2-40B4-BE49-F238E27FC236}">
                <a16:creationId xmlns:a16="http://schemas.microsoft.com/office/drawing/2014/main" id="{0EB9B565-9576-67FB-B2EF-125575695954}"/>
              </a:ext>
            </a:extLst>
          </p:cNvPr>
          <p:cNvSpPr txBox="1"/>
          <p:nvPr/>
        </p:nvSpPr>
        <p:spPr>
          <a:xfrm>
            <a:off x="3331029" y="1787766"/>
            <a:ext cx="4113852" cy="4154984"/>
          </a:xfrm>
          <a:prstGeom prst="rect">
            <a:avLst/>
          </a:prstGeom>
          <a:noFill/>
        </p:spPr>
        <p:txBody>
          <a:bodyPr wrap="square" rtlCol="0">
            <a:spAutoFit/>
          </a:bodyPr>
          <a:lstStyle/>
          <a:p>
            <a:r>
              <a:rPr lang="en-US" sz="1200" b="1" dirty="0"/>
              <a:t>Star Anise</a:t>
            </a:r>
          </a:p>
          <a:p>
            <a:pPr marL="285750" indent="-285750">
              <a:buFont typeface="Arial" panose="020B0604020202020204" pitchFamily="34" charset="0"/>
              <a:buChar char="•"/>
            </a:pPr>
            <a:r>
              <a:rPr lang="en-US" sz="1200" b="1" dirty="0"/>
              <a:t>Digestive Aid: </a:t>
            </a:r>
            <a:r>
              <a:rPr lang="en-US" sz="1200" dirty="0"/>
              <a:t>Contains anethole, helps reduce bloating and indigestion</a:t>
            </a:r>
          </a:p>
          <a:p>
            <a:pPr marL="285750" indent="-285750">
              <a:buFont typeface="Arial" panose="020B0604020202020204" pitchFamily="34" charset="0"/>
              <a:buChar char="•"/>
            </a:pPr>
            <a:r>
              <a:rPr lang="en-US" sz="1200" b="1" dirty="0"/>
              <a:t>Antimicrobial: </a:t>
            </a:r>
            <a:r>
              <a:rPr lang="en-US" sz="1200" dirty="0"/>
              <a:t>Exhibits antifungal and antibacterial properties</a:t>
            </a:r>
          </a:p>
          <a:p>
            <a:pPr marL="285750" indent="-285750">
              <a:buFont typeface="Arial" panose="020B0604020202020204" pitchFamily="34" charset="0"/>
              <a:buChar char="•"/>
            </a:pPr>
            <a:r>
              <a:rPr lang="en-US" sz="1200" b="1" dirty="0"/>
              <a:t>Antioxidants: </a:t>
            </a:r>
            <a:r>
              <a:rPr lang="en-US" sz="1200" dirty="0"/>
              <a:t>Helps combat free radicals, reducing oxidative stress</a:t>
            </a:r>
          </a:p>
          <a:p>
            <a:pPr marL="285750" indent="-285750">
              <a:buFont typeface="Arial" panose="020B0604020202020204" pitchFamily="34" charset="0"/>
              <a:buChar char="•"/>
            </a:pPr>
            <a:endParaRPr lang="en-US" sz="1200" dirty="0"/>
          </a:p>
          <a:p>
            <a:r>
              <a:rPr lang="en-US" sz="1200" b="1" dirty="0"/>
              <a:t>Cloves</a:t>
            </a:r>
          </a:p>
          <a:p>
            <a:pPr marL="285750" indent="-285750">
              <a:buFont typeface="Arial" panose="020B0604020202020204" pitchFamily="34" charset="0"/>
              <a:buChar char="•"/>
            </a:pPr>
            <a:r>
              <a:rPr lang="en-US" sz="1200" b="1" dirty="0"/>
              <a:t>Anti-inflammatory: </a:t>
            </a:r>
            <a:r>
              <a:rPr lang="en-US" sz="1200" dirty="0"/>
              <a:t>Contains eugenol with potent anti-inflammatory properties</a:t>
            </a:r>
          </a:p>
          <a:p>
            <a:pPr marL="285750" indent="-285750">
              <a:buFont typeface="Arial" panose="020B0604020202020204" pitchFamily="34" charset="0"/>
              <a:buChar char="•"/>
            </a:pPr>
            <a:r>
              <a:rPr lang="en-US" sz="1200" b="1" dirty="0"/>
              <a:t>Rich in Manganese: </a:t>
            </a:r>
            <a:r>
              <a:rPr lang="en-US" sz="1200" dirty="0"/>
              <a:t>Supports bone health and metabolic functions</a:t>
            </a:r>
          </a:p>
          <a:p>
            <a:pPr marL="285750" indent="-285750">
              <a:buFont typeface="Arial" panose="020B0604020202020204" pitchFamily="34" charset="0"/>
              <a:buChar char="•"/>
            </a:pPr>
            <a:r>
              <a:rPr lang="en-US" sz="1200" b="1" dirty="0"/>
              <a:t>Antibacterial: </a:t>
            </a:r>
            <a:r>
              <a:rPr lang="en-US" sz="1200" dirty="0"/>
              <a:t>Helps combat harmful bacteria in the gut and oral cavity</a:t>
            </a:r>
          </a:p>
          <a:p>
            <a:endParaRPr lang="en-US" sz="1200" dirty="0"/>
          </a:p>
          <a:p>
            <a:r>
              <a:rPr lang="en-US" sz="1200" b="1" dirty="0"/>
              <a:t>Chinese Cinnamon (Cassia)</a:t>
            </a:r>
          </a:p>
          <a:p>
            <a:pPr marL="285750" indent="-285750">
              <a:buFont typeface="Arial" panose="020B0604020202020204" pitchFamily="34" charset="0"/>
              <a:buChar char="•"/>
            </a:pPr>
            <a:r>
              <a:rPr lang="en-US" sz="1200" b="1" dirty="0"/>
              <a:t>Blood Sugar: </a:t>
            </a:r>
            <a:r>
              <a:rPr lang="en-US" sz="1200" dirty="0"/>
              <a:t>Can help stabilize blood sugar levels</a:t>
            </a:r>
          </a:p>
          <a:p>
            <a:pPr marL="285750" indent="-285750">
              <a:buFont typeface="Arial" panose="020B0604020202020204" pitchFamily="34" charset="0"/>
              <a:buChar char="•"/>
            </a:pPr>
            <a:r>
              <a:rPr lang="en-US" sz="1200" b="1" dirty="0"/>
              <a:t>Antioxidants:</a:t>
            </a:r>
            <a:r>
              <a:rPr lang="en-US" sz="1200" dirty="0"/>
              <a:t> Rich in polyphenols, protecting cells from damage</a:t>
            </a:r>
          </a:p>
          <a:p>
            <a:pPr marL="285750" indent="-285750">
              <a:buFont typeface="Arial" panose="020B0604020202020204" pitchFamily="34" charset="0"/>
              <a:buChar char="•"/>
            </a:pPr>
            <a:r>
              <a:rPr lang="en-US" sz="1200" b="1" dirty="0"/>
              <a:t>Anti-inflammatory: </a:t>
            </a:r>
            <a:r>
              <a:rPr lang="en-US" sz="1200" dirty="0"/>
              <a:t>Aids in reducing inflammation and supporting heart health</a:t>
            </a:r>
            <a:endParaRPr lang="en-US" sz="1200" b="1" dirty="0"/>
          </a:p>
        </p:txBody>
      </p:sp>
      <p:sp>
        <p:nvSpPr>
          <p:cNvPr id="13" name="TextBox 12">
            <a:extLst>
              <a:ext uri="{FF2B5EF4-FFF2-40B4-BE49-F238E27FC236}">
                <a16:creationId xmlns:a16="http://schemas.microsoft.com/office/drawing/2014/main" id="{5B14D467-8118-B484-F102-6CD08BCEBB8D}"/>
              </a:ext>
            </a:extLst>
          </p:cNvPr>
          <p:cNvSpPr txBox="1"/>
          <p:nvPr/>
        </p:nvSpPr>
        <p:spPr>
          <a:xfrm>
            <a:off x="7444881" y="1787765"/>
            <a:ext cx="4113852" cy="2492990"/>
          </a:xfrm>
          <a:prstGeom prst="rect">
            <a:avLst/>
          </a:prstGeom>
          <a:noFill/>
        </p:spPr>
        <p:txBody>
          <a:bodyPr wrap="square" rtlCol="0">
            <a:spAutoFit/>
          </a:bodyPr>
          <a:lstStyle/>
          <a:p>
            <a:r>
              <a:rPr lang="en-US" sz="1200" b="1" dirty="0"/>
              <a:t>Sichuan Pepper</a:t>
            </a:r>
          </a:p>
          <a:p>
            <a:pPr marL="171450" indent="-171450">
              <a:buFont typeface="Arial" panose="020B0604020202020204" pitchFamily="34" charset="0"/>
              <a:buChar char="•"/>
            </a:pPr>
            <a:r>
              <a:rPr lang="en-US" sz="1200" b="1" dirty="0"/>
              <a:t>Pain Relief: </a:t>
            </a:r>
            <a:r>
              <a:rPr lang="en-US" sz="1200" dirty="0"/>
              <a:t>Contains hydroxy-alpha-sanshool, which may reduce pain sensitivity</a:t>
            </a:r>
          </a:p>
          <a:p>
            <a:pPr marL="171450" indent="-171450">
              <a:buFont typeface="Arial" panose="020B0604020202020204" pitchFamily="34" charset="0"/>
              <a:buChar char="•"/>
            </a:pPr>
            <a:r>
              <a:rPr lang="en-US" sz="1200" b="1" dirty="0"/>
              <a:t>Improves Digestion: </a:t>
            </a:r>
            <a:r>
              <a:rPr lang="en-US" sz="1200" dirty="0"/>
              <a:t>Stimulates saliva and gastric juice production</a:t>
            </a:r>
          </a:p>
          <a:p>
            <a:pPr marL="171450" indent="-171450">
              <a:buFont typeface="Arial" panose="020B0604020202020204" pitchFamily="34" charset="0"/>
              <a:buChar char="•"/>
            </a:pPr>
            <a:r>
              <a:rPr lang="en-US" sz="1200" b="1" dirty="0"/>
              <a:t>Rich in Minerals</a:t>
            </a:r>
            <a:r>
              <a:rPr lang="en-US" sz="1200" dirty="0"/>
              <a:t>: Contains zinc, potassium, and iron, supporting immune health</a:t>
            </a:r>
          </a:p>
          <a:p>
            <a:endParaRPr lang="en-US" sz="1200" dirty="0"/>
          </a:p>
          <a:p>
            <a:r>
              <a:rPr lang="en-US" sz="1200" b="1" dirty="0"/>
              <a:t>Fennel Seed</a:t>
            </a:r>
          </a:p>
          <a:p>
            <a:pPr marL="171450" indent="-171450">
              <a:buFont typeface="Arial" panose="020B0604020202020204" pitchFamily="34" charset="0"/>
              <a:buChar char="•"/>
            </a:pPr>
            <a:r>
              <a:rPr lang="en-US" sz="1200" dirty="0"/>
              <a:t>Digestive Health: Helps reduce bloating, indigestion, and gas</a:t>
            </a:r>
          </a:p>
          <a:p>
            <a:pPr marL="171450" indent="-171450">
              <a:buFont typeface="Arial" panose="020B0604020202020204" pitchFamily="34" charset="0"/>
              <a:buChar char="•"/>
            </a:pPr>
            <a:r>
              <a:rPr lang="en-US" sz="1200" dirty="0"/>
              <a:t>Hormonal Support: Contains phytoestrogens that may support hormonal balance</a:t>
            </a:r>
          </a:p>
          <a:p>
            <a:pPr marL="171450" indent="-171450">
              <a:buFont typeface="Arial" panose="020B0604020202020204" pitchFamily="34" charset="0"/>
              <a:buChar char="•"/>
            </a:pPr>
            <a:r>
              <a:rPr lang="en-US" sz="1200" dirty="0"/>
              <a:t>Rich in Fiber: Helps maintain healthy digestion</a:t>
            </a:r>
          </a:p>
        </p:txBody>
      </p:sp>
      <p:sp>
        <p:nvSpPr>
          <p:cNvPr id="14" name="TextBox 13">
            <a:extLst>
              <a:ext uri="{FF2B5EF4-FFF2-40B4-BE49-F238E27FC236}">
                <a16:creationId xmlns:a16="http://schemas.microsoft.com/office/drawing/2014/main" id="{9C83DED9-55B5-111E-6637-F7E4E143B625}"/>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arn(inVertical)">
                                      <p:cBhvr>
                                        <p:cTn id="15" dur="500"/>
                                        <p:tgtEl>
                                          <p:spTgt spid="11">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barn(inVertical)">
                                      <p:cBhvr>
                                        <p:cTn id="18" dur="500"/>
                                        <p:tgtEl>
                                          <p:spTgt spid="11">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barn(inVertical)">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barn(inVertical)">
                                      <p:cBhvr>
                                        <p:cTn id="26" dur="500"/>
                                        <p:tgtEl>
                                          <p:spTgt spid="11">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barn(inVertical)">
                                      <p:cBhvr>
                                        <p:cTn id="29" dur="500"/>
                                        <p:tgtEl>
                                          <p:spTgt spid="11">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barn(inVertical)">
                                      <p:cBhvr>
                                        <p:cTn id="32" dur="500"/>
                                        <p:tgtEl>
                                          <p:spTgt spid="11">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barn(inVertical)">
                                      <p:cBhvr>
                                        <p:cTn id="35" dur="500"/>
                                        <p:tgtEl>
                                          <p:spTgt spid="1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10" end="10"/>
                                            </p:txEl>
                                          </p:spTgt>
                                        </p:tgtEl>
                                        <p:attrNameLst>
                                          <p:attrName>style.visibility</p:attrName>
                                        </p:attrNameLst>
                                      </p:cBhvr>
                                      <p:to>
                                        <p:strVal val="visible"/>
                                      </p:to>
                                    </p:set>
                                    <p:animEffect transition="in" filter="barn(inVertical)">
                                      <p:cBhvr>
                                        <p:cTn id="40" dur="500"/>
                                        <p:tgtEl>
                                          <p:spTgt spid="11">
                                            <p:txEl>
                                              <p:pRg st="10" end="1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animEffect transition="in" filter="barn(inVertical)">
                                      <p:cBhvr>
                                        <p:cTn id="43" dur="500"/>
                                        <p:tgtEl>
                                          <p:spTgt spid="11">
                                            <p:txEl>
                                              <p:pRg st="11" end="11"/>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1">
                                            <p:txEl>
                                              <p:pRg st="12" end="12"/>
                                            </p:txEl>
                                          </p:spTgt>
                                        </p:tgtEl>
                                        <p:attrNameLst>
                                          <p:attrName>style.visibility</p:attrName>
                                        </p:attrNameLst>
                                      </p:cBhvr>
                                      <p:to>
                                        <p:strVal val="visible"/>
                                      </p:to>
                                    </p:set>
                                    <p:animEffect transition="in" filter="barn(inVertical)">
                                      <p:cBhvr>
                                        <p:cTn id="46" dur="500"/>
                                        <p:tgtEl>
                                          <p:spTgt spid="11">
                                            <p:txEl>
                                              <p:pRg st="12" end="12"/>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xEl>
                                              <p:pRg st="13" end="13"/>
                                            </p:txEl>
                                          </p:spTgt>
                                        </p:tgtEl>
                                        <p:attrNameLst>
                                          <p:attrName>style.visibility</p:attrName>
                                        </p:attrNameLst>
                                      </p:cBhvr>
                                      <p:to>
                                        <p:strVal val="visible"/>
                                      </p:to>
                                    </p:set>
                                    <p:animEffect transition="in" filter="barn(inVertical)">
                                      <p:cBhvr>
                                        <p:cTn id="49" dur="500"/>
                                        <p:tgtEl>
                                          <p:spTgt spid="11">
                                            <p:txEl>
                                              <p:pRg st="13" end="1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barn(inVertical)">
                                      <p:cBhvr>
                                        <p:cTn id="54" dur="500"/>
                                        <p:tgtEl>
                                          <p:spTgt spid="13">
                                            <p:txEl>
                                              <p:pRg st="0" end="0"/>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Effect transition="in" filter="barn(inVertical)">
                                      <p:cBhvr>
                                        <p:cTn id="57" dur="500"/>
                                        <p:tgtEl>
                                          <p:spTgt spid="13">
                                            <p:txEl>
                                              <p:pRg st="1" end="1"/>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13">
                                            <p:txEl>
                                              <p:pRg st="2" end="2"/>
                                            </p:txEl>
                                          </p:spTgt>
                                        </p:tgtEl>
                                        <p:attrNameLst>
                                          <p:attrName>style.visibility</p:attrName>
                                        </p:attrNameLst>
                                      </p:cBhvr>
                                      <p:to>
                                        <p:strVal val="visible"/>
                                      </p:to>
                                    </p:set>
                                    <p:animEffect transition="in" filter="barn(inVertical)">
                                      <p:cBhvr>
                                        <p:cTn id="60" dur="500"/>
                                        <p:tgtEl>
                                          <p:spTgt spid="13">
                                            <p:txEl>
                                              <p:pRg st="2" end="2"/>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13">
                                            <p:txEl>
                                              <p:pRg st="3" end="3"/>
                                            </p:txEl>
                                          </p:spTgt>
                                        </p:tgtEl>
                                        <p:attrNameLst>
                                          <p:attrName>style.visibility</p:attrName>
                                        </p:attrNameLst>
                                      </p:cBhvr>
                                      <p:to>
                                        <p:strVal val="visible"/>
                                      </p:to>
                                    </p:set>
                                    <p:animEffect transition="in" filter="barn(inVertical)">
                                      <p:cBhvr>
                                        <p:cTn id="63" dur="500"/>
                                        <p:tgtEl>
                                          <p:spTgt spid="13">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3">
                                            <p:txEl>
                                              <p:pRg st="5" end="5"/>
                                            </p:txEl>
                                          </p:spTgt>
                                        </p:tgtEl>
                                        <p:attrNameLst>
                                          <p:attrName>style.visibility</p:attrName>
                                        </p:attrNameLst>
                                      </p:cBhvr>
                                      <p:to>
                                        <p:strVal val="visible"/>
                                      </p:to>
                                    </p:set>
                                    <p:animEffect transition="in" filter="barn(inVertical)">
                                      <p:cBhvr>
                                        <p:cTn id="68" dur="500"/>
                                        <p:tgtEl>
                                          <p:spTgt spid="13">
                                            <p:txEl>
                                              <p:pRg st="5" end="5"/>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13">
                                            <p:txEl>
                                              <p:pRg st="6" end="6"/>
                                            </p:txEl>
                                          </p:spTgt>
                                        </p:tgtEl>
                                        <p:attrNameLst>
                                          <p:attrName>style.visibility</p:attrName>
                                        </p:attrNameLst>
                                      </p:cBhvr>
                                      <p:to>
                                        <p:strVal val="visible"/>
                                      </p:to>
                                    </p:set>
                                    <p:animEffect transition="in" filter="barn(inVertical)">
                                      <p:cBhvr>
                                        <p:cTn id="71" dur="500"/>
                                        <p:tgtEl>
                                          <p:spTgt spid="13">
                                            <p:txEl>
                                              <p:pRg st="6" end="6"/>
                                            </p:txEl>
                                          </p:spTgt>
                                        </p:tgtEl>
                                      </p:cBhvr>
                                    </p:animEffect>
                                  </p:childTnLst>
                                </p:cTn>
                              </p:par>
                              <p:par>
                                <p:cTn id="72" presetID="16" presetClass="entr" presetSubtype="21" fill="hold" nodeType="withEffect">
                                  <p:stCondLst>
                                    <p:cond delay="0"/>
                                  </p:stCondLst>
                                  <p:childTnLst>
                                    <p:set>
                                      <p:cBhvr>
                                        <p:cTn id="73" dur="1" fill="hold">
                                          <p:stCondLst>
                                            <p:cond delay="0"/>
                                          </p:stCondLst>
                                        </p:cTn>
                                        <p:tgtEl>
                                          <p:spTgt spid="13">
                                            <p:txEl>
                                              <p:pRg st="7" end="7"/>
                                            </p:txEl>
                                          </p:spTgt>
                                        </p:tgtEl>
                                        <p:attrNameLst>
                                          <p:attrName>style.visibility</p:attrName>
                                        </p:attrNameLst>
                                      </p:cBhvr>
                                      <p:to>
                                        <p:strVal val="visible"/>
                                      </p:to>
                                    </p:set>
                                    <p:animEffect transition="in" filter="barn(inVertical)">
                                      <p:cBhvr>
                                        <p:cTn id="74" dur="500"/>
                                        <p:tgtEl>
                                          <p:spTgt spid="13">
                                            <p:txEl>
                                              <p:pRg st="7" end="7"/>
                                            </p:txEl>
                                          </p:spTgt>
                                        </p:tgtEl>
                                      </p:cBhvr>
                                    </p:animEffect>
                                  </p:childTnLst>
                                </p:cTn>
                              </p:par>
                              <p:par>
                                <p:cTn id="75" presetID="16" presetClass="entr" presetSubtype="21" fill="hold" nodeType="withEffect">
                                  <p:stCondLst>
                                    <p:cond delay="0"/>
                                  </p:stCondLst>
                                  <p:childTnLst>
                                    <p:set>
                                      <p:cBhvr>
                                        <p:cTn id="76" dur="1" fill="hold">
                                          <p:stCondLst>
                                            <p:cond delay="0"/>
                                          </p:stCondLst>
                                        </p:cTn>
                                        <p:tgtEl>
                                          <p:spTgt spid="13">
                                            <p:txEl>
                                              <p:pRg st="8" end="8"/>
                                            </p:txEl>
                                          </p:spTgt>
                                        </p:tgtEl>
                                        <p:attrNameLst>
                                          <p:attrName>style.visibility</p:attrName>
                                        </p:attrNameLst>
                                      </p:cBhvr>
                                      <p:to>
                                        <p:strVal val="visible"/>
                                      </p:to>
                                    </p:set>
                                    <p:animEffect transition="in" filter="barn(inVertical)">
                                      <p:cBhvr>
                                        <p:cTn id="77"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135087" y="688194"/>
            <a:ext cx="8802350" cy="5863144"/>
          </a:xfrm>
          <a:prstGeom prst="rect">
            <a:avLst/>
          </a:prstGeom>
          <a:noFill/>
        </p:spPr>
        <p:txBody>
          <a:bodyPr wrap="square" rtlCol="0">
            <a:spAutoFit/>
          </a:bodyPr>
          <a:lstStyle/>
          <a:p>
            <a:r>
              <a:rPr lang="en-US" sz="1500" dirty="0"/>
              <a:t>The classic five-spice powder has a rich array of variations influenced by regional traditions, cultural nuances, and personal tastes. While the traditional blend features star anise, cloves, Chinese cinnamon (cassia), Sichuan pepper, and fennel seeds, many versions incorporate additional flavoring ingredients, creating distinct and unique flavor profiles.</a:t>
            </a:r>
          </a:p>
          <a:p>
            <a:endParaRPr lang="en-US" sz="1500" dirty="0"/>
          </a:p>
          <a:p>
            <a:r>
              <a:rPr lang="en-US" sz="1500" b="1" dirty="0"/>
              <a:t>Variations:</a:t>
            </a:r>
          </a:p>
          <a:p>
            <a:pPr marL="285750" indent="-285750">
              <a:buFont typeface="Arial" panose="020B0604020202020204" pitchFamily="34" charset="0"/>
              <a:buChar char="•"/>
            </a:pPr>
            <a:r>
              <a:rPr lang="en-US" sz="1500" b="1" dirty="0"/>
              <a:t>Cantonese Five-Spice: </a:t>
            </a:r>
            <a:r>
              <a:rPr lang="en-US" sz="1500" dirty="0"/>
              <a:t>Includes dried tangerine peel giving it a bright, citrusy note with a tangy bite.</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500" b="1" dirty="0"/>
              <a:t>Sichuan Five-Spice: </a:t>
            </a:r>
            <a:r>
              <a:rPr lang="en-US" sz="1500" dirty="0"/>
              <a:t>Features a high concentration of Sichuan pepper giving it a pungent, numbing and fiery affect.</a:t>
            </a:r>
          </a:p>
          <a:p>
            <a:endParaRPr lang="en-US" sz="1500" dirty="0"/>
          </a:p>
          <a:p>
            <a:pPr marL="285750" indent="-285750">
              <a:buFont typeface="Arial" panose="020B0604020202020204" pitchFamily="34" charset="0"/>
              <a:buChar char="•"/>
            </a:pPr>
            <a:r>
              <a:rPr lang="en-US" sz="1500" b="1" dirty="0"/>
              <a:t>Northern Chinese Five-Spice: </a:t>
            </a:r>
            <a:r>
              <a:rPr lang="en-US" sz="1500" dirty="0"/>
              <a:t>Can include ginger and nutmeg giving it an earthy and robust flavor with a warm finish.</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500" b="1" dirty="0"/>
              <a:t>Vietnamese Five-Spice: </a:t>
            </a:r>
            <a:r>
              <a:rPr lang="en-US" sz="1500" dirty="0"/>
              <a:t>Additions can include cloves, coriander seeds, and cardamom giving it a sweet taste with an aroma of citrus and floral notes.</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500" b="1" dirty="0"/>
              <a:t>Thai Five-Spice: </a:t>
            </a:r>
            <a:r>
              <a:rPr lang="en-US" sz="1500" dirty="0"/>
              <a:t>Often includes white pepper and/or galangal giving it a slightly spicy taste on the tongue.</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500" b="1" dirty="0"/>
              <a:t>Taiwanese Five-Spice: </a:t>
            </a:r>
            <a:r>
              <a:rPr lang="en-US" sz="1500" dirty="0"/>
              <a:t>Integrates white pepper and dried ginger into the blend giving it a warm flavor along with a peppery sharpness.</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500" b="1" dirty="0"/>
              <a:t>Malay Five-Spice: </a:t>
            </a:r>
            <a:r>
              <a:rPr lang="en-US" sz="1500" dirty="0"/>
              <a:t>Incorporates nutmeg and curry leaves giving it an aromatic and earthy profile with a hint of tropical spice.</a:t>
            </a:r>
            <a:endParaRPr lang="en-US" sz="1500" b="1" dirty="0"/>
          </a:p>
          <a:p>
            <a:pPr marL="285750" indent="-285750">
              <a:buFont typeface="Arial" panose="020B0604020202020204" pitchFamily="34" charset="0"/>
              <a:buChar char="•"/>
            </a:pPr>
            <a:endParaRPr lang="en-US" sz="15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125448"/>
            <a:ext cx="8628653" cy="707886"/>
          </a:xfrm>
          <a:prstGeom prst="rect">
            <a:avLst/>
          </a:prstGeom>
          <a:noFill/>
        </p:spPr>
        <p:txBody>
          <a:bodyPr wrap="square" rtlCol="0">
            <a:spAutoFit/>
          </a:bodyPr>
          <a:lstStyle/>
          <a:p>
            <a:pPr algn="ctr"/>
            <a:r>
              <a:rPr lang="en-US" sz="4000" b="1" dirty="0"/>
              <a:t>TYPES AND VARIETIES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934F8854-8915-F710-ABB1-B10615399541}"/>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70F48C93-2018-4510-80C6-57FE9C2FD4AA}"/>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E8B37CF2-0FBB-1A12-4CAF-3227A3816647}"/>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barn(inVertical)">
                                      <p:cBhvr>
                                        <p:cTn id="10" dur="500"/>
                                        <p:tgtEl>
                                          <p:spTgt spid="1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barn(inVertical)">
                                      <p:cBhvr>
                                        <p:cTn id="15" dur="500"/>
                                        <p:tgtEl>
                                          <p:spTgt spid="1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barn(inVertical)">
                                      <p:cBhvr>
                                        <p:cTn id="20" dur="500"/>
                                        <p:tgtEl>
                                          <p:spTgt spid="1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animEffect transition="in" filter="barn(inVertical)">
                                      <p:cBhvr>
                                        <p:cTn id="25" dur="500"/>
                                        <p:tgtEl>
                                          <p:spTgt spid="1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xEl>
                                              <p:pRg st="9" end="9"/>
                                            </p:txEl>
                                          </p:spTgt>
                                        </p:tgtEl>
                                        <p:attrNameLst>
                                          <p:attrName>style.visibility</p:attrName>
                                        </p:attrNameLst>
                                      </p:cBhvr>
                                      <p:to>
                                        <p:strVal val="visible"/>
                                      </p:to>
                                    </p:set>
                                    <p:animEffect transition="in" filter="barn(inVertical)">
                                      <p:cBhvr>
                                        <p:cTn id="30" dur="500"/>
                                        <p:tgtEl>
                                          <p:spTgt spid="1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xEl>
                                              <p:pRg st="11" end="11"/>
                                            </p:txEl>
                                          </p:spTgt>
                                        </p:tgtEl>
                                        <p:attrNameLst>
                                          <p:attrName>style.visibility</p:attrName>
                                        </p:attrNameLst>
                                      </p:cBhvr>
                                      <p:to>
                                        <p:strVal val="visible"/>
                                      </p:to>
                                    </p:set>
                                    <p:animEffect transition="in" filter="barn(inVertical)">
                                      <p:cBhvr>
                                        <p:cTn id="35" dur="500"/>
                                        <p:tgtEl>
                                          <p:spTgt spid="12">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xEl>
                                              <p:pRg st="13" end="13"/>
                                            </p:txEl>
                                          </p:spTgt>
                                        </p:tgtEl>
                                        <p:attrNameLst>
                                          <p:attrName>style.visibility</p:attrName>
                                        </p:attrNameLst>
                                      </p:cBhvr>
                                      <p:to>
                                        <p:strVal val="visible"/>
                                      </p:to>
                                    </p:set>
                                    <p:animEffect transition="in" filter="barn(inVertical)">
                                      <p:cBhvr>
                                        <p:cTn id="40" dur="500"/>
                                        <p:tgtEl>
                                          <p:spTgt spid="12">
                                            <p:txEl>
                                              <p:pRg st="13" end="1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2">
                                            <p:txEl>
                                              <p:pRg st="15" end="15"/>
                                            </p:txEl>
                                          </p:spTgt>
                                        </p:tgtEl>
                                        <p:attrNameLst>
                                          <p:attrName>style.visibility</p:attrName>
                                        </p:attrNameLst>
                                      </p:cBhvr>
                                      <p:to>
                                        <p:strVal val="visible"/>
                                      </p:to>
                                    </p:set>
                                    <p:animEffect transition="in" filter="barn(inVertical)">
                                      <p:cBhvr>
                                        <p:cTn id="45" dur="500"/>
                                        <p:tgtEl>
                                          <p:spTgt spid="1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789792"/>
            <a:ext cx="8584163" cy="5693866"/>
          </a:xfrm>
          <a:prstGeom prst="rect">
            <a:avLst/>
          </a:prstGeom>
          <a:noFill/>
        </p:spPr>
        <p:txBody>
          <a:bodyPr wrap="square" rtlCol="0">
            <a:spAutoFit/>
          </a:bodyPr>
          <a:lstStyle/>
          <a:p>
            <a:r>
              <a:rPr lang="en-US" sz="1400" b="1" dirty="0"/>
              <a:t>Selecting Five-Spice:</a:t>
            </a:r>
          </a:p>
          <a:p>
            <a:pPr marL="285750" indent="-285750">
              <a:buFont typeface="Arial" panose="020B0604020202020204" pitchFamily="34" charset="0"/>
              <a:buChar char="•"/>
            </a:pPr>
            <a:r>
              <a:rPr lang="en-US" sz="1400" b="1" dirty="0"/>
              <a:t>Check the Ingredients: </a:t>
            </a:r>
            <a:r>
              <a:rPr lang="en-US" sz="1400" dirty="0"/>
              <a:t>Some blends may include additional spices other than the five found in traditional five-spice so look for blends that are made with high-quality spices and include the spices based on your flavor preference.</a:t>
            </a:r>
          </a:p>
          <a:p>
            <a:pPr marL="285750" indent="-285750">
              <a:buFont typeface="Arial" panose="020B0604020202020204" pitchFamily="34" charset="0"/>
              <a:buChar char="•"/>
            </a:pPr>
            <a:r>
              <a:rPr lang="en-US" sz="1400" b="1" dirty="0"/>
              <a:t>Source: </a:t>
            </a:r>
            <a:r>
              <a:rPr lang="en-US" sz="1400" dirty="0"/>
              <a:t>Always buy spices from reputable brands or specialty spice shops that have high turnover to ensure freshness.</a:t>
            </a:r>
          </a:p>
          <a:p>
            <a:pPr marL="285750" indent="-285750">
              <a:buFont typeface="Arial" panose="020B0604020202020204" pitchFamily="34" charset="0"/>
              <a:buChar char="•"/>
            </a:pPr>
            <a:r>
              <a:rPr lang="en-US" sz="1400" b="1" dirty="0"/>
              <a:t>Aroma: </a:t>
            </a:r>
            <a:r>
              <a:rPr lang="en-US" sz="1400" dirty="0"/>
              <a:t>Fresh five-spice powder should have a strong, balanced fragrance. Avoid blends with a musty or faint smell.</a:t>
            </a:r>
          </a:p>
          <a:p>
            <a:pPr marL="285750" indent="-285750">
              <a:buFont typeface="Arial" panose="020B0604020202020204" pitchFamily="34" charset="0"/>
              <a:buChar char="•"/>
            </a:pPr>
            <a:r>
              <a:rPr lang="en-US" sz="1400" b="1" dirty="0"/>
              <a:t>Texture: </a:t>
            </a:r>
            <a:r>
              <a:rPr lang="en-US" sz="1400" dirty="0"/>
              <a:t>Opt for finely ground powder for even blending in recipes or whole spices if you plan to grind your own.</a:t>
            </a:r>
          </a:p>
          <a:p>
            <a:pPr marL="285750" indent="-285750">
              <a:buFont typeface="Arial" panose="020B0604020202020204" pitchFamily="34" charset="0"/>
              <a:buChar char="•"/>
            </a:pPr>
            <a:r>
              <a:rPr lang="en-US" sz="1400" b="1" dirty="0"/>
              <a:t>Grind Your Own: </a:t>
            </a:r>
            <a:r>
              <a:rPr lang="en-US" sz="1400" dirty="0"/>
              <a:t>In lieu of buying a pre-ground blend, you can grind your own which ensures optimal freshness, vibrant flavor, and aroma. This method also allows you to tailor the blend to your specific flavor preference.</a:t>
            </a:r>
          </a:p>
          <a:p>
            <a:pPr marL="285750" indent="-285750">
              <a:buFont typeface="Arial" panose="020B0604020202020204" pitchFamily="34" charset="0"/>
              <a:buChar char="•"/>
            </a:pPr>
            <a:r>
              <a:rPr lang="en-US" sz="1400" b="1" dirty="0"/>
              <a:t>Packaging: </a:t>
            </a:r>
            <a:r>
              <a:rPr lang="en-US" sz="1400" dirty="0"/>
              <a:t>Look for airtight, light-blocking containers. Exposure to air and light can degrade spices over time.</a:t>
            </a:r>
          </a:p>
          <a:p>
            <a:pPr marL="285750" indent="-285750">
              <a:buFont typeface="Arial" panose="020B0604020202020204" pitchFamily="34" charset="0"/>
              <a:buChar char="•"/>
            </a:pPr>
            <a:r>
              <a:rPr lang="en-US" sz="1400" b="1" dirty="0"/>
              <a:t>Small Quantities: </a:t>
            </a:r>
            <a:r>
              <a:rPr lang="en-US" sz="1400" dirty="0"/>
              <a:t>If used infrequently, consider purchasing smaller quantities to ensure deliver of maximum potency.</a:t>
            </a:r>
          </a:p>
          <a:p>
            <a:endParaRPr lang="en-US" sz="1400" dirty="0"/>
          </a:p>
          <a:p>
            <a:r>
              <a:rPr lang="en-US" sz="1400" b="1" dirty="0"/>
              <a:t>Storing Five-Spice</a:t>
            </a:r>
            <a:r>
              <a:rPr lang="en-US" sz="1400" dirty="0"/>
              <a:t>:</a:t>
            </a:r>
          </a:p>
          <a:p>
            <a:pPr marL="285750" indent="-285750">
              <a:buFont typeface="Arial" panose="020B0604020202020204" pitchFamily="34" charset="0"/>
              <a:buChar char="•"/>
            </a:pPr>
            <a:r>
              <a:rPr lang="en-US" sz="1400" b="1" dirty="0"/>
              <a:t>Airtight Container: </a:t>
            </a:r>
            <a:r>
              <a:rPr lang="en-US" sz="1400" dirty="0"/>
              <a:t>Store in a tightly sealed glass jar or airtight container to reduce flavor-diminishing airflow.</a:t>
            </a:r>
          </a:p>
          <a:p>
            <a:pPr marL="285750" indent="-285750">
              <a:buFont typeface="Arial" panose="020B0604020202020204" pitchFamily="34" charset="0"/>
              <a:buChar char="•"/>
            </a:pPr>
            <a:r>
              <a:rPr lang="en-US" sz="1400" b="1" dirty="0"/>
              <a:t>Cool, Dark Place: </a:t>
            </a:r>
            <a:r>
              <a:rPr lang="en-US" sz="1400" dirty="0"/>
              <a:t>Keep spice containers in a pantry away from heat, light, and moisture. Avoid storing spices near the range or other heat sources.</a:t>
            </a:r>
          </a:p>
          <a:p>
            <a:pPr marL="285750" indent="-285750">
              <a:buFont typeface="Arial" panose="020B0604020202020204" pitchFamily="34" charset="0"/>
              <a:buChar char="•"/>
            </a:pPr>
            <a:r>
              <a:rPr lang="en-US" sz="1400" b="1" dirty="0"/>
              <a:t>Avoid Refrigeration: </a:t>
            </a:r>
            <a:r>
              <a:rPr lang="en-US" sz="1400" dirty="0"/>
              <a:t>Spices do not require refrigeration and tend to pick up moisture and odors when stored in the refrigerator.</a:t>
            </a:r>
          </a:p>
          <a:p>
            <a:pPr marL="285750" indent="-285750">
              <a:buFont typeface="Arial" panose="020B0604020202020204" pitchFamily="34" charset="0"/>
              <a:buChar char="•"/>
            </a:pPr>
            <a:r>
              <a:rPr lang="en-US" sz="1400" b="1" dirty="0"/>
              <a:t>Monitor Shelf Life: </a:t>
            </a:r>
            <a:r>
              <a:rPr lang="en-US" sz="1400" dirty="0"/>
              <a:t>Ground five-spice powder stays fresh for approximately 6-12 months whereas whole spices last up to two years but should be ground just before use for optimal flavor.</a:t>
            </a:r>
          </a:p>
          <a:p>
            <a:pPr marL="285750" indent="-285750">
              <a:buFont typeface="Arial" panose="020B0604020202020204" pitchFamily="34" charset="0"/>
              <a:buChar char="•"/>
            </a:pPr>
            <a:r>
              <a:rPr lang="en-US" sz="1400" b="1" dirty="0"/>
              <a:t>Perform Periodic Checks: </a:t>
            </a:r>
            <a:r>
              <a:rPr lang="en-US" sz="1400" dirty="0"/>
              <a:t>Assess the aroma and flavor occasionally. If the spice blend smells dull or the taste has faded, it’s time to replace it.</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125448"/>
            <a:ext cx="8628653" cy="707886"/>
          </a:xfrm>
          <a:prstGeom prst="rect">
            <a:avLst/>
          </a:prstGeom>
          <a:noFill/>
        </p:spPr>
        <p:txBody>
          <a:bodyPr wrap="square" rtlCol="0">
            <a:spAutoFit/>
          </a:bodyPr>
          <a:lstStyle/>
          <a:p>
            <a:pPr algn="ctr"/>
            <a:r>
              <a:rPr lang="en-US" sz="4000" b="1" dirty="0"/>
              <a:t>SELECTING AND STORING</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3" name="TextBox 12">
            <a:extLst>
              <a:ext uri="{FF2B5EF4-FFF2-40B4-BE49-F238E27FC236}">
                <a16:creationId xmlns:a16="http://schemas.microsoft.com/office/drawing/2014/main" id="{4E55C2BA-ED1F-4B69-0540-10320574878B}"/>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6" name="Picture 5">
            <a:extLst>
              <a:ext uri="{FF2B5EF4-FFF2-40B4-BE49-F238E27FC236}">
                <a16:creationId xmlns:a16="http://schemas.microsoft.com/office/drawing/2014/main" id="{30FE3826-242B-071C-05E5-0A2C000769C3}"/>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E7D810D5-D1A2-8ADE-AEB1-A19A54B52BC8}"/>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arn(inVertical)">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barn(inVertical)">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animEffect transition="in" filter="barn(inVertical)">
                                      <p:cBhvr>
                                        <p:cTn id="47" dur="500"/>
                                        <p:tgtEl>
                                          <p:spTgt spid="1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xEl>
                                              <p:pRg st="10" end="10"/>
                                            </p:txEl>
                                          </p:spTgt>
                                        </p:tgtEl>
                                        <p:attrNameLst>
                                          <p:attrName>style.visibility</p:attrName>
                                        </p:attrNameLst>
                                      </p:cBhvr>
                                      <p:to>
                                        <p:strVal val="visible"/>
                                      </p:to>
                                    </p:set>
                                    <p:animEffect transition="in" filter="barn(inVertical)">
                                      <p:cBhvr>
                                        <p:cTn id="52" dur="500"/>
                                        <p:tgtEl>
                                          <p:spTgt spid="1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1" end="11"/>
                                            </p:txEl>
                                          </p:spTgt>
                                        </p:tgtEl>
                                        <p:attrNameLst>
                                          <p:attrName>style.visibility</p:attrName>
                                        </p:attrNameLst>
                                      </p:cBhvr>
                                      <p:to>
                                        <p:strVal val="visible"/>
                                      </p:to>
                                    </p:set>
                                    <p:animEffect transition="in" filter="barn(inVertical)">
                                      <p:cBhvr>
                                        <p:cTn id="57" dur="500"/>
                                        <p:tgtEl>
                                          <p:spTgt spid="1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2">
                                            <p:txEl>
                                              <p:pRg st="12" end="12"/>
                                            </p:txEl>
                                          </p:spTgt>
                                        </p:tgtEl>
                                        <p:attrNameLst>
                                          <p:attrName>style.visibility</p:attrName>
                                        </p:attrNameLst>
                                      </p:cBhvr>
                                      <p:to>
                                        <p:strVal val="visible"/>
                                      </p:to>
                                    </p:set>
                                    <p:animEffect transition="in" filter="barn(inVertical)">
                                      <p:cBhvr>
                                        <p:cTn id="62" dur="500"/>
                                        <p:tgtEl>
                                          <p:spTgt spid="1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xEl>
                                              <p:pRg st="13" end="13"/>
                                            </p:txEl>
                                          </p:spTgt>
                                        </p:tgtEl>
                                        <p:attrNameLst>
                                          <p:attrName>style.visibility</p:attrName>
                                        </p:attrNameLst>
                                      </p:cBhvr>
                                      <p:to>
                                        <p:strVal val="visible"/>
                                      </p:to>
                                    </p:set>
                                    <p:animEffect transition="in" filter="barn(inVertical)">
                                      <p:cBhvr>
                                        <p:cTn id="67" dur="500"/>
                                        <p:tgtEl>
                                          <p:spTgt spid="12">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2">
                                            <p:txEl>
                                              <p:pRg st="14" end="14"/>
                                            </p:txEl>
                                          </p:spTgt>
                                        </p:tgtEl>
                                        <p:attrNameLst>
                                          <p:attrName>style.visibility</p:attrName>
                                        </p:attrNameLst>
                                      </p:cBhvr>
                                      <p:to>
                                        <p:strVal val="visible"/>
                                      </p:to>
                                    </p:set>
                                    <p:animEffect transition="in" filter="barn(inVertical)">
                                      <p:cBhvr>
                                        <p:cTn id="72" dur="500"/>
                                        <p:tgtEl>
                                          <p:spTgt spid="1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891390"/>
            <a:ext cx="8584163" cy="5401479"/>
          </a:xfrm>
          <a:prstGeom prst="rect">
            <a:avLst/>
          </a:prstGeom>
          <a:noFill/>
        </p:spPr>
        <p:txBody>
          <a:bodyPr wrap="square" rtlCol="0">
            <a:spAutoFit/>
          </a:bodyPr>
          <a:lstStyle/>
          <a:p>
            <a:r>
              <a:rPr lang="en-US" sz="1500" dirty="0"/>
              <a:t>Five-spice powder is a versatile ingredient known for its ability to elevate and harmonize the flavors of a wide variety of dishes. Its unique blend of sweet, spicy, bitter, sour, and umami notes creates a complex and well-rounded flavor profile, making it a cornerstone of culinary traditions across many cultures. Its ability to complement a wide range of ingredients ensures its place as a go-to ingredient for chefs eager to explore bold, dynamic, and harmonious flavors across diverse cuisines.</a:t>
            </a:r>
          </a:p>
          <a:p>
            <a:endParaRPr lang="en-US" sz="1500" dirty="0"/>
          </a:p>
          <a:p>
            <a:r>
              <a:rPr lang="en-US" sz="1500" b="1" dirty="0"/>
              <a:t>Marinades &amp; Rubs: </a:t>
            </a:r>
            <a:r>
              <a:rPr lang="en-US" sz="1500" dirty="0"/>
              <a:t>Works exceptionally well with pork, chicken, beef, and duck. It’s a staple for roasted meats including Char Siu (Chinese BBQ Pork) and Peking duck.</a:t>
            </a:r>
            <a:endParaRPr lang="en-US" sz="1500" b="1" dirty="0"/>
          </a:p>
          <a:p>
            <a:endParaRPr lang="en-US" sz="1500" b="1" dirty="0"/>
          </a:p>
          <a:p>
            <a:r>
              <a:rPr lang="en-US" sz="1500" b="1" dirty="0"/>
              <a:t>Sauces &amp; Dips: </a:t>
            </a:r>
            <a:r>
              <a:rPr lang="en-US" sz="1500" dirty="0"/>
              <a:t>Enhances dipping sauces, especially soy or hoisin-based ones, and can add depth to a variety of dressings.</a:t>
            </a:r>
          </a:p>
          <a:p>
            <a:endParaRPr lang="en-US" sz="1500" dirty="0"/>
          </a:p>
          <a:p>
            <a:r>
              <a:rPr lang="en-US" sz="1500" b="1" dirty="0"/>
              <a:t>Soups &amp; Stocks: </a:t>
            </a:r>
            <a:r>
              <a:rPr lang="en-US" sz="1500" dirty="0"/>
              <a:t>Adds complexity and richness to soups such as pho or herbal broths.</a:t>
            </a:r>
          </a:p>
          <a:p>
            <a:endParaRPr lang="en-US" sz="1500" dirty="0"/>
          </a:p>
          <a:p>
            <a:r>
              <a:rPr lang="en-US" sz="1500" b="1" dirty="0"/>
              <a:t>Snacks &amp; Street Foods: </a:t>
            </a:r>
            <a:r>
              <a:rPr lang="en-US" sz="1500" dirty="0"/>
              <a:t>Perfect pairing for coating roasted nuts, adding a savory component to popcorn, and adding a kick to a variety of fried foods.</a:t>
            </a:r>
          </a:p>
          <a:p>
            <a:endParaRPr lang="en-US" sz="1500" dirty="0"/>
          </a:p>
          <a:p>
            <a:r>
              <a:rPr lang="en-US" sz="1500" b="1" dirty="0"/>
              <a:t>Pickling &amp; Fermentation: </a:t>
            </a:r>
            <a:r>
              <a:rPr lang="en-US" sz="1500" dirty="0"/>
              <a:t>Add to pickling brines for an Asian-inspired flavor profile or for a unique taste to fermented foods such as kimchi, sauerkraut, and miso.</a:t>
            </a:r>
          </a:p>
          <a:p>
            <a:endParaRPr lang="en-US" sz="1500" dirty="0"/>
          </a:p>
          <a:p>
            <a:r>
              <a:rPr lang="en-US" sz="1500" b="1" dirty="0"/>
              <a:t>Beverages: </a:t>
            </a:r>
            <a:r>
              <a:rPr lang="en-US" sz="1500" dirty="0"/>
              <a:t>Create infused syrups for spiced cocktails or blend into spiced teas for a bold, warming aroma.</a:t>
            </a:r>
          </a:p>
          <a:p>
            <a:endParaRPr lang="en-US" sz="1500" dirty="0"/>
          </a:p>
          <a:p>
            <a:r>
              <a:rPr lang="en-US" sz="1500" b="1" dirty="0"/>
              <a:t>Desserts: </a:t>
            </a:r>
            <a:r>
              <a:rPr lang="en-US" sz="1500" dirty="0"/>
              <a:t>Brings a warm, spicy note to cookies, cakes, gingerbread, and even ice cream.</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CULINARY USES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B94FF8C5-8AF2-C49C-411E-DDD3F413E89F}"/>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B9CE61A4-971D-A09A-B273-BDB6A2C844A8}"/>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D8FEB224-29F7-ECF1-4B19-944B6A2DC3EC}"/>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arn(inVertical)">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10" end="10"/>
                                            </p:txEl>
                                          </p:spTgt>
                                        </p:tgtEl>
                                        <p:attrNameLst>
                                          <p:attrName>style.visibility</p:attrName>
                                        </p:attrNameLst>
                                      </p:cBhvr>
                                      <p:to>
                                        <p:strVal val="visible"/>
                                      </p:to>
                                    </p:set>
                                    <p:animEffect transition="in" filter="barn(inVertical)">
                                      <p:cBhvr>
                                        <p:cTn id="32" dur="500"/>
                                        <p:tgtEl>
                                          <p:spTgt spid="1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12" end="12"/>
                                            </p:txEl>
                                          </p:spTgt>
                                        </p:tgtEl>
                                        <p:attrNameLst>
                                          <p:attrName>style.visibility</p:attrName>
                                        </p:attrNameLst>
                                      </p:cBhvr>
                                      <p:to>
                                        <p:strVal val="visible"/>
                                      </p:to>
                                    </p:set>
                                    <p:animEffect transition="in" filter="barn(inVertical)">
                                      <p:cBhvr>
                                        <p:cTn id="37" dur="500"/>
                                        <p:tgtEl>
                                          <p:spTgt spid="1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14" end="14"/>
                                            </p:txEl>
                                          </p:spTgt>
                                        </p:tgtEl>
                                        <p:attrNameLst>
                                          <p:attrName>style.visibility</p:attrName>
                                        </p:attrNameLst>
                                      </p:cBhvr>
                                      <p:to>
                                        <p:strVal val="visible"/>
                                      </p:to>
                                    </p:set>
                                    <p:animEffect transition="in" filter="barn(inVertical)">
                                      <p:cBhvr>
                                        <p:cTn id="42" dur="500"/>
                                        <p:tgtEl>
                                          <p:spTgt spid="1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978474"/>
            <a:ext cx="8584163"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Five-spice is rooted in ancient Chinese medicine where it is believed to balance the five elements (wood, fire, earth, metal, and water) and harmonize yin and yang.</a:t>
            </a:r>
          </a:p>
          <a:p>
            <a:endParaRPr lang="en-US" sz="1600" dirty="0"/>
          </a:p>
          <a:p>
            <a:pPr marL="285750" indent="-285750">
              <a:buFont typeface="Arial" panose="020B0604020202020204" pitchFamily="34" charset="0"/>
              <a:buChar char="•"/>
            </a:pPr>
            <a:r>
              <a:rPr lang="en-US" sz="1600" dirty="0"/>
              <a:t>In the culinary world, five-spice represents the five primary flavors of sweet, sour, bitter, salty, and umami, allowing it to appeal to all taste buds.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traditional Chinese culture, five-spice powder is also used for aromatherapy and medicine.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Don’t let the name fool you, depending on its origin, five-spice powder can contain more or less than a total of five spices.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inclusion of Sichuan peppercorns gives the blend a unique sensation: a tingly, numbing effect on the tongue that intensifies other flavors.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Five-spice’s intense flavor profile naturally enhances umami, making it a great alternative to MSG in recipes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FUN FACTS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C3255D7E-F604-5ED4-B956-C9DECD33E5B9}"/>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6E7DB6FB-FF66-0714-FFC8-133047ED7F3C}"/>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B7CEF712-5235-D05B-9380-D97AD9DF507D}"/>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arn(inVertical)">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10" end="10"/>
                                            </p:txEl>
                                          </p:spTgt>
                                        </p:tgtEl>
                                        <p:attrNameLst>
                                          <p:attrName>style.visibility</p:attrName>
                                        </p:attrNameLst>
                                      </p:cBhvr>
                                      <p:to>
                                        <p:strVal val="visible"/>
                                      </p:to>
                                    </p:set>
                                    <p:animEffect transition="in" filter="barn(inVertical)">
                                      <p:cBhvr>
                                        <p:cTn id="32"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978474"/>
            <a:ext cx="85841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a:rPr>
              <a:t>Five-Spice Gingerbread Cookies</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24 3-inch Cookies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353273" y="1803525"/>
            <a:ext cx="3617844"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2 ¼ C. Flour, All-Purpose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1 ½ t. Ginger, 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½ t. Cinnamon, Ground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1 t. Five</a:t>
            </a:r>
            <a:r>
              <a:rPr lang="en-US" sz="1600" dirty="0">
                <a:solidFill>
                  <a:prstClr val="black"/>
                </a:solidFill>
                <a:latin typeface="Calibri" panose="020F0502020204030204"/>
              </a:rPr>
              <a:t>-Spice, Ground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¼</a:t>
            </a:r>
            <a:r>
              <a:rPr lang="en-US" sz="1600" dirty="0">
                <a:solidFill>
                  <a:prstClr val="black"/>
                </a:solidFill>
                <a:latin typeface="Calibri" panose="020F0502020204030204"/>
              </a:rPr>
              <a:t> t. Cloves, Ground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½ t</a:t>
            </a:r>
            <a:r>
              <a:rPr lang="en-US" sz="1600" dirty="0">
                <a:solidFill>
                  <a:prstClr val="black"/>
                </a:solidFill>
                <a:latin typeface="Calibri" panose="020F0502020204030204"/>
              </a:rPr>
              <a:t>. </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Baking Soda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¼ t. Salt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¾ C. Butter, Unsalted, Softened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½ C. Brown Sugar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½ C. Molasses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1 Egg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1 t. Vanilla Extract</a:t>
            </a:r>
          </a:p>
        </p:txBody>
      </p:sp>
      <p:sp>
        <p:nvSpPr>
          <p:cNvPr id="5" name="TextBox 4">
            <a:extLst>
              <a:ext uri="{FF2B5EF4-FFF2-40B4-BE49-F238E27FC236}">
                <a16:creationId xmlns:a16="http://schemas.microsoft.com/office/drawing/2014/main" id="{4EBFAEE4-F633-04A5-F646-2C79520A5C1A}"/>
              </a:ext>
            </a:extLst>
          </p:cNvPr>
          <p:cNvSpPr txBox="1"/>
          <p:nvPr/>
        </p:nvSpPr>
        <p:spPr>
          <a:xfrm>
            <a:off x="6167535" y="1818914"/>
            <a:ext cx="589194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cs typeface="+mn-cs"/>
              </a:rPr>
              <a:t>Directions: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acumin-pro-wide"/>
                <a:ea typeface="+mn-ea"/>
                <a:cs typeface="+mn-cs"/>
              </a:rPr>
              <a:t>Preheat the oven to 350°F (175°C). Line baking sheets with parchment paper.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acumin-pro-wide"/>
                <a:ea typeface="+mn-ea"/>
                <a:cs typeface="+mn-cs"/>
              </a:rPr>
              <a:t>In a medium bowl, whisk together the flour, ginger, cinnamon, five-spice powder, cloves, baking soda, and salt.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acumin-pro-wide"/>
                <a:ea typeface="+mn-ea"/>
                <a:cs typeface="+mn-cs"/>
              </a:rPr>
              <a:t>In a large bowl, cream together the butter and brown sugar until light and fluffy. Add the molasses, egg, and vanilla extract, and mix until smooth.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acumin-pro-wide"/>
                <a:ea typeface="+mn-ea"/>
                <a:cs typeface="+mn-cs"/>
              </a:rPr>
              <a:t>Gradually add the dry ingredients to the wet ingredients and mix until a dough forms.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acumin-pro-wide"/>
                <a:ea typeface="+mn-ea"/>
                <a:cs typeface="+mn-cs"/>
              </a:rPr>
              <a:t>Roll the dough out on a lightly floured surface to about 1/4-inch thick. Cut into shapes with cookie cutters and place on the prepared baking sheets.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acumin-pro-wide"/>
                <a:ea typeface="+mn-ea"/>
                <a:cs typeface="+mn-cs"/>
              </a:rPr>
              <a:t>Bake for 8-10 minutes or until the edges are firm and the cookies are lightly browned.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acumin-pro-wide"/>
                <a:ea typeface="+mn-ea"/>
                <a:cs typeface="+mn-cs"/>
              </a:rPr>
              <a:t>Allow to cool on a wire rack before icing or serving.</a:t>
            </a:r>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5DCC552-F743-5110-1FA7-4169DFA34B84}"/>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FFF741F9-BACA-9E3D-F9D7-2AFDE29C82ED}"/>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9" name="TextBox 8">
            <a:extLst>
              <a:ext uri="{FF2B5EF4-FFF2-40B4-BE49-F238E27FC236}">
                <a16:creationId xmlns:a16="http://schemas.microsoft.com/office/drawing/2014/main" id="{DBD303C5-85B7-F687-ED4A-78E89553E23B}"/>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F9C379C7-B9FE-37ED-FAC3-EB26576E015D}"/>
              </a:ext>
            </a:extLst>
          </p:cNvPr>
          <p:cNvSpPr txBox="1"/>
          <p:nvPr/>
        </p:nvSpPr>
        <p:spPr>
          <a:xfrm>
            <a:off x="5280860" y="6218080"/>
            <a:ext cx="1773349" cy="369332"/>
          </a:xfrm>
          <a:prstGeom prst="rect">
            <a:avLst/>
          </a:prstGeom>
          <a:noFill/>
        </p:spPr>
        <p:txBody>
          <a:bodyPr wrap="square" rtlCol="0">
            <a:spAutoFit/>
          </a:bodyPr>
          <a:lstStyle/>
          <a:p>
            <a:r>
              <a:rPr lang="en-US" b="1" dirty="0">
                <a:solidFill>
                  <a:schemeClr val="bg1"/>
                </a:solidFill>
              </a:rPr>
              <a:t>DECEMBER 2024</a:t>
            </a:r>
          </a:p>
        </p:txBody>
      </p:sp>
      <p:pic>
        <p:nvPicPr>
          <p:cNvPr id="7" name="Picture 6">
            <a:extLst>
              <a:ext uri="{FF2B5EF4-FFF2-40B4-BE49-F238E27FC236}">
                <a16:creationId xmlns:a16="http://schemas.microsoft.com/office/drawing/2014/main" id="{3CEEC5AC-8CE7-34DE-3709-B7DFEF2B0E3D}"/>
              </a:ext>
            </a:extLst>
          </p:cNvPr>
          <p:cNvPicPr>
            <a:picLocks noChangeAspect="1"/>
          </p:cNvPicPr>
          <p:nvPr/>
        </p:nvPicPr>
        <p:blipFill rotWithShape="1">
          <a:blip r:embed="rId2">
            <a:extLst>
              <a:ext uri="{28A0092B-C50C-407E-A947-70E740481C1C}">
                <a14:useLocalDpi xmlns:a14="http://schemas.microsoft.com/office/drawing/2010/main" val="0"/>
              </a:ext>
            </a:extLst>
          </a:blip>
          <a:srcRect l="17785" t="20672" r="20937" b="845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B7DA325E-5338-B00A-3D79-27DC126EF491}"/>
              </a:ext>
            </a:extLst>
          </p:cNvPr>
          <p:cNvSpPr txBox="1"/>
          <p:nvPr/>
        </p:nvSpPr>
        <p:spPr>
          <a:xfrm>
            <a:off x="10726057" y="6232368"/>
            <a:ext cx="1189135" cy="369332"/>
          </a:xfrm>
          <a:prstGeom prst="rect">
            <a:avLst/>
          </a:prstGeom>
          <a:noFill/>
        </p:spPr>
        <p:txBody>
          <a:bodyPr wrap="square" rtlCol="0">
            <a:spAutoFit/>
          </a:bodyPr>
          <a:lstStyle/>
          <a:p>
            <a:r>
              <a:rPr lang="en-US" b="1" dirty="0">
                <a:solidFill>
                  <a:schemeClr val="bg1"/>
                </a:solidFill>
              </a:rPr>
              <a:t>FIVE-SPICE</a:t>
            </a:r>
          </a:p>
        </p:txBody>
      </p:sp>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190d8b388c0911b5395a057fb9112946">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e5fc0bfecffac4814fa6324528e2a7c1"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794226-77C4-4FE7-AC74-7B29CF186603}">
  <ds:schemaRefs>
    <ds:schemaRef ds:uri="http://schemas.microsoft.com/sharepoint/v3/contenttype/forms"/>
  </ds:schemaRefs>
</ds:datastoreItem>
</file>

<file path=customXml/itemProps2.xml><?xml version="1.0" encoding="utf-8"?>
<ds:datastoreItem xmlns:ds="http://schemas.openxmlformats.org/officeDocument/2006/customXml" ds:itemID="{DC8EED28-AE83-4805-8396-3771E29FFD74}">
  <ds:schemaRefs>
    <ds:schemaRef ds:uri="http://schemas.microsoft.com/office/2006/metadata/properties"/>
    <ds:schemaRef ds:uri="http://schemas.microsoft.com/office/infopath/2007/PartnerControls"/>
    <ds:schemaRef ds:uri="18cc56a7-28b8-4c6d-92fd-2628b4929506"/>
    <ds:schemaRef ds:uri="e8165b12-e369-41f0-bb30-7c2a5d616508"/>
  </ds:schemaRefs>
</ds:datastoreItem>
</file>

<file path=customXml/itemProps3.xml><?xml version="1.0" encoding="utf-8"?>
<ds:datastoreItem xmlns:ds="http://schemas.openxmlformats.org/officeDocument/2006/customXml" ds:itemID="{82E78F01-9FA8-407E-8B0D-9AC65592F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c56a7-28b8-4c6d-92fd-2628b4929506"/>
    <ds:schemaRef ds:uri="e8165b12-e369-41f0-bb30-7c2a5d61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423</TotalTime>
  <Words>2227</Words>
  <Application>Microsoft Office PowerPoint</Application>
  <PresentationFormat>Widescreen</PresentationFormat>
  <Paragraphs>275</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acumin-pro-wide</vt: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3</cp:revision>
  <dcterms:created xsi:type="dcterms:W3CDTF">2022-12-20T14:16:03Z</dcterms:created>
  <dcterms:modified xsi:type="dcterms:W3CDTF">2024-11-26T19:51:38Z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