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5"/>
  </p:handoutMasterIdLst>
  <p:sldIdLst>
    <p:sldId id="256" r:id="rId5"/>
    <p:sldId id="257" r:id="rId6"/>
    <p:sldId id="258" r:id="rId7"/>
    <p:sldId id="261" r:id="rId8"/>
    <p:sldId id="260" r:id="rId9"/>
    <p:sldId id="259" r:id="rId10"/>
    <p:sldId id="262" r:id="rId11"/>
    <p:sldId id="277" r:id="rId12"/>
    <p:sldId id="274" r:id="rId13"/>
    <p:sldId id="264" r:id="rId14"/>
    <p:sldId id="278" r:id="rId15"/>
    <p:sldId id="280" r:id="rId16"/>
    <p:sldId id="281" r:id="rId17"/>
    <p:sldId id="282" r:id="rId18"/>
    <p:sldId id="283" r:id="rId19"/>
    <p:sldId id="284" r:id="rId20"/>
    <p:sldId id="285" r:id="rId21"/>
    <p:sldId id="286" r:id="rId22"/>
    <p:sldId id="287"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3029"/>
    <a:srgbClr val="2B39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F13ED7-068B-4B9B-BFD7-950092B2ADCE}" v="11" dt="2025-08-04T18:38:50.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67"/>
      </p:cViewPr>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Penry" userId="eb3a0382-c13a-4994-844e-3f19251ea911" providerId="ADAL" clId="{74F13ED7-068B-4B9B-BFD7-950092B2ADCE}"/>
    <pc:docChg chg="modSld">
      <pc:chgData name="Robert Penry" userId="eb3a0382-c13a-4994-844e-3f19251ea911" providerId="ADAL" clId="{74F13ED7-068B-4B9B-BFD7-950092B2ADCE}" dt="2025-08-04T18:38:50.027" v="10" actId="20577"/>
      <pc:docMkLst>
        <pc:docMk/>
      </pc:docMkLst>
      <pc:sldChg chg="modSp modAnim">
        <pc:chgData name="Robert Penry" userId="eb3a0382-c13a-4994-844e-3f19251ea911" providerId="ADAL" clId="{74F13ED7-068B-4B9B-BFD7-950092B2ADCE}" dt="2025-08-04T18:38:14.724" v="0" actId="20577"/>
        <pc:sldMkLst>
          <pc:docMk/>
          <pc:sldMk cId="2493828021" sldId="264"/>
        </pc:sldMkLst>
        <pc:spChg chg="mod">
          <ac:chgData name="Robert Penry" userId="eb3a0382-c13a-4994-844e-3f19251ea911" providerId="ADAL" clId="{74F13ED7-068B-4B9B-BFD7-950092B2ADCE}" dt="2025-08-04T18:38:14.724" v="0" actId="20577"/>
          <ac:spMkLst>
            <pc:docMk/>
            <pc:sldMk cId="2493828021" sldId="264"/>
            <ac:spMk id="12" creationId="{514D8AA3-BC47-74EC-7D2A-A7E7BAB0F0F6}"/>
          </ac:spMkLst>
        </pc:spChg>
      </pc:sldChg>
      <pc:sldChg chg="modSp modAnim">
        <pc:chgData name="Robert Penry" userId="eb3a0382-c13a-4994-844e-3f19251ea911" providerId="ADAL" clId="{74F13ED7-068B-4B9B-BFD7-950092B2ADCE}" dt="2025-08-04T18:38:19.378" v="2" actId="20577"/>
        <pc:sldMkLst>
          <pc:docMk/>
          <pc:sldMk cId="387256581" sldId="278"/>
        </pc:sldMkLst>
        <pc:spChg chg="mod">
          <ac:chgData name="Robert Penry" userId="eb3a0382-c13a-4994-844e-3f19251ea911" providerId="ADAL" clId="{74F13ED7-068B-4B9B-BFD7-950092B2ADCE}" dt="2025-08-04T18:38:19.378" v="2" actId="20577"/>
          <ac:spMkLst>
            <pc:docMk/>
            <pc:sldMk cId="387256581" sldId="278"/>
            <ac:spMk id="2" creationId="{71086B28-EBE7-A5A3-A09E-E0389D13FD4B}"/>
          </ac:spMkLst>
        </pc:spChg>
      </pc:sldChg>
      <pc:sldChg chg="modSp modAnim">
        <pc:chgData name="Robert Penry" userId="eb3a0382-c13a-4994-844e-3f19251ea911" providerId="ADAL" clId="{74F13ED7-068B-4B9B-BFD7-950092B2ADCE}" dt="2025-08-04T18:38:24.700" v="3" actId="20577"/>
        <pc:sldMkLst>
          <pc:docMk/>
          <pc:sldMk cId="3541295189" sldId="280"/>
        </pc:sldMkLst>
        <pc:spChg chg="mod">
          <ac:chgData name="Robert Penry" userId="eb3a0382-c13a-4994-844e-3f19251ea911" providerId="ADAL" clId="{74F13ED7-068B-4B9B-BFD7-950092B2ADCE}" dt="2025-08-04T18:38:24.700" v="3" actId="20577"/>
          <ac:spMkLst>
            <pc:docMk/>
            <pc:sldMk cId="3541295189" sldId="280"/>
            <ac:spMk id="2" creationId="{A3120E3D-0402-B90B-7362-A4D8C899F342}"/>
          </ac:spMkLst>
        </pc:spChg>
      </pc:sldChg>
      <pc:sldChg chg="modSp modAnim">
        <pc:chgData name="Robert Penry" userId="eb3a0382-c13a-4994-844e-3f19251ea911" providerId="ADAL" clId="{74F13ED7-068B-4B9B-BFD7-950092B2ADCE}" dt="2025-08-04T18:38:27.957" v="4" actId="20577"/>
        <pc:sldMkLst>
          <pc:docMk/>
          <pc:sldMk cId="2524471291" sldId="281"/>
        </pc:sldMkLst>
        <pc:spChg chg="mod">
          <ac:chgData name="Robert Penry" userId="eb3a0382-c13a-4994-844e-3f19251ea911" providerId="ADAL" clId="{74F13ED7-068B-4B9B-BFD7-950092B2ADCE}" dt="2025-08-04T18:38:27.957" v="4" actId="20577"/>
          <ac:spMkLst>
            <pc:docMk/>
            <pc:sldMk cId="2524471291" sldId="281"/>
            <ac:spMk id="2" creationId="{1C3AA4F5-787C-6B0D-3EB2-E4EF963E9332}"/>
          </ac:spMkLst>
        </pc:spChg>
      </pc:sldChg>
      <pc:sldChg chg="modSp modAnim">
        <pc:chgData name="Robert Penry" userId="eb3a0382-c13a-4994-844e-3f19251ea911" providerId="ADAL" clId="{74F13ED7-068B-4B9B-BFD7-950092B2ADCE}" dt="2025-08-04T18:38:32" v="5" actId="20577"/>
        <pc:sldMkLst>
          <pc:docMk/>
          <pc:sldMk cId="3308327918" sldId="282"/>
        </pc:sldMkLst>
        <pc:spChg chg="mod">
          <ac:chgData name="Robert Penry" userId="eb3a0382-c13a-4994-844e-3f19251ea911" providerId="ADAL" clId="{74F13ED7-068B-4B9B-BFD7-950092B2ADCE}" dt="2025-08-04T18:38:32" v="5" actId="20577"/>
          <ac:spMkLst>
            <pc:docMk/>
            <pc:sldMk cId="3308327918" sldId="282"/>
            <ac:spMk id="2" creationId="{B888577B-C92D-3D6C-8E5C-B41C003A278F}"/>
          </ac:spMkLst>
        </pc:spChg>
      </pc:sldChg>
      <pc:sldChg chg="modSp modAnim">
        <pc:chgData name="Robert Penry" userId="eb3a0382-c13a-4994-844e-3f19251ea911" providerId="ADAL" clId="{74F13ED7-068B-4B9B-BFD7-950092B2ADCE}" dt="2025-08-04T18:38:34.817" v="6" actId="20577"/>
        <pc:sldMkLst>
          <pc:docMk/>
          <pc:sldMk cId="3019642694" sldId="283"/>
        </pc:sldMkLst>
        <pc:spChg chg="mod">
          <ac:chgData name="Robert Penry" userId="eb3a0382-c13a-4994-844e-3f19251ea911" providerId="ADAL" clId="{74F13ED7-068B-4B9B-BFD7-950092B2ADCE}" dt="2025-08-04T18:38:34.817" v="6" actId="20577"/>
          <ac:spMkLst>
            <pc:docMk/>
            <pc:sldMk cId="3019642694" sldId="283"/>
            <ac:spMk id="2" creationId="{C31F342D-9938-CDC4-B32C-EF0C6AF079FC}"/>
          </ac:spMkLst>
        </pc:spChg>
      </pc:sldChg>
      <pc:sldChg chg="modSp modAnim">
        <pc:chgData name="Robert Penry" userId="eb3a0382-c13a-4994-844e-3f19251ea911" providerId="ADAL" clId="{74F13ED7-068B-4B9B-BFD7-950092B2ADCE}" dt="2025-08-04T18:38:38.187" v="7" actId="20577"/>
        <pc:sldMkLst>
          <pc:docMk/>
          <pc:sldMk cId="2274582294" sldId="284"/>
        </pc:sldMkLst>
        <pc:spChg chg="mod">
          <ac:chgData name="Robert Penry" userId="eb3a0382-c13a-4994-844e-3f19251ea911" providerId="ADAL" clId="{74F13ED7-068B-4B9B-BFD7-950092B2ADCE}" dt="2025-08-04T18:38:38.187" v="7" actId="20577"/>
          <ac:spMkLst>
            <pc:docMk/>
            <pc:sldMk cId="2274582294" sldId="284"/>
            <ac:spMk id="2" creationId="{1DD098FC-D8F6-8E78-ADAF-69081F4FB6DF}"/>
          </ac:spMkLst>
        </pc:spChg>
      </pc:sldChg>
      <pc:sldChg chg="modSp modAnim">
        <pc:chgData name="Robert Penry" userId="eb3a0382-c13a-4994-844e-3f19251ea911" providerId="ADAL" clId="{74F13ED7-068B-4B9B-BFD7-950092B2ADCE}" dt="2025-08-04T18:38:42.097" v="8" actId="20577"/>
        <pc:sldMkLst>
          <pc:docMk/>
          <pc:sldMk cId="475075082" sldId="285"/>
        </pc:sldMkLst>
        <pc:spChg chg="mod">
          <ac:chgData name="Robert Penry" userId="eb3a0382-c13a-4994-844e-3f19251ea911" providerId="ADAL" clId="{74F13ED7-068B-4B9B-BFD7-950092B2ADCE}" dt="2025-08-04T18:38:42.097" v="8" actId="20577"/>
          <ac:spMkLst>
            <pc:docMk/>
            <pc:sldMk cId="475075082" sldId="285"/>
            <ac:spMk id="2" creationId="{D102BD60-B7BF-056E-62DD-52E359B3436D}"/>
          </ac:spMkLst>
        </pc:spChg>
      </pc:sldChg>
      <pc:sldChg chg="modSp modAnim">
        <pc:chgData name="Robert Penry" userId="eb3a0382-c13a-4994-844e-3f19251ea911" providerId="ADAL" clId="{74F13ED7-068B-4B9B-BFD7-950092B2ADCE}" dt="2025-08-04T18:38:46.303" v="9" actId="20577"/>
        <pc:sldMkLst>
          <pc:docMk/>
          <pc:sldMk cId="4193291238" sldId="286"/>
        </pc:sldMkLst>
        <pc:spChg chg="mod">
          <ac:chgData name="Robert Penry" userId="eb3a0382-c13a-4994-844e-3f19251ea911" providerId="ADAL" clId="{74F13ED7-068B-4B9B-BFD7-950092B2ADCE}" dt="2025-08-04T18:38:46.303" v="9" actId="20577"/>
          <ac:spMkLst>
            <pc:docMk/>
            <pc:sldMk cId="4193291238" sldId="286"/>
            <ac:spMk id="2" creationId="{C04673A4-9E2A-3E09-D532-40BD601E4A3E}"/>
          </ac:spMkLst>
        </pc:spChg>
      </pc:sldChg>
      <pc:sldChg chg="modSp modAnim">
        <pc:chgData name="Robert Penry" userId="eb3a0382-c13a-4994-844e-3f19251ea911" providerId="ADAL" clId="{74F13ED7-068B-4B9B-BFD7-950092B2ADCE}" dt="2025-08-04T18:38:50.027" v="10" actId="20577"/>
        <pc:sldMkLst>
          <pc:docMk/>
          <pc:sldMk cId="2304512983" sldId="287"/>
        </pc:sldMkLst>
        <pc:spChg chg="mod">
          <ac:chgData name="Robert Penry" userId="eb3a0382-c13a-4994-844e-3f19251ea911" providerId="ADAL" clId="{74F13ED7-068B-4B9B-BFD7-950092B2ADCE}" dt="2025-08-04T18:38:50.027" v="10" actId="20577"/>
          <ac:spMkLst>
            <pc:docMk/>
            <pc:sldMk cId="2304512983" sldId="287"/>
            <ac:spMk id="9" creationId="{2B50A40A-5109-9AD5-0DEB-B62B3D620AF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2939D-7F6F-0308-C4B2-0E8CEAA995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4984045E-8351-A54A-25F7-BDD0E243B9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6931985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D4D01-11B6-CF9D-EAAB-33751AC0BC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607D9C-2C1B-E208-9D32-C5A71D86B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8ED0E-A3EC-14C0-AEDE-B7BB7277FA76}"/>
              </a:ext>
            </a:extLst>
          </p:cNvPr>
          <p:cNvSpPr>
            <a:spLocks noGrp="1"/>
          </p:cNvSpPr>
          <p:nvPr>
            <p:ph type="dt" sz="half" idx="10"/>
          </p:nvPr>
        </p:nvSpPr>
        <p:spPr/>
        <p:txBody>
          <a:bodyPr/>
          <a:lstStyle/>
          <a:p>
            <a:fld id="{5D60AAC6-FEAE-46AE-89F2-A961E102DC8F}" type="datetimeFigureOut">
              <a:rPr lang="en-US" smtClean="0"/>
              <a:t>8/4/2025</a:t>
            </a:fld>
            <a:endParaRPr lang="en-US" dirty="0"/>
          </a:p>
        </p:txBody>
      </p:sp>
      <p:sp>
        <p:nvSpPr>
          <p:cNvPr id="5" name="Footer Placeholder 4">
            <a:extLst>
              <a:ext uri="{FF2B5EF4-FFF2-40B4-BE49-F238E27FC236}">
                <a16:creationId xmlns:a16="http://schemas.microsoft.com/office/drawing/2014/main" id="{FC823E27-2F3F-4480-E48D-84C4969785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B03340-DB5F-3844-3204-24CCB249EE5A}"/>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15219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96FD-E0E8-D785-2C9F-4EF7F2E03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3CA767-ED5A-031B-8424-2F588B5C62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EC0C1-CFEF-ABAD-6CF9-AB56BC361317}"/>
              </a:ext>
            </a:extLst>
          </p:cNvPr>
          <p:cNvSpPr>
            <a:spLocks noGrp="1"/>
          </p:cNvSpPr>
          <p:nvPr>
            <p:ph type="dt" sz="half" idx="10"/>
          </p:nvPr>
        </p:nvSpPr>
        <p:spPr/>
        <p:txBody>
          <a:bodyPr/>
          <a:lstStyle/>
          <a:p>
            <a:fld id="{5D60AAC6-FEAE-46AE-89F2-A961E102DC8F}" type="datetimeFigureOut">
              <a:rPr lang="en-US" smtClean="0"/>
              <a:t>8/4/2025</a:t>
            </a:fld>
            <a:endParaRPr lang="en-US" dirty="0"/>
          </a:p>
        </p:txBody>
      </p:sp>
      <p:sp>
        <p:nvSpPr>
          <p:cNvPr id="5" name="Footer Placeholder 4">
            <a:extLst>
              <a:ext uri="{FF2B5EF4-FFF2-40B4-BE49-F238E27FC236}">
                <a16:creationId xmlns:a16="http://schemas.microsoft.com/office/drawing/2014/main" id="{300368FC-0FD9-6BC2-EBDC-4E1246C1D5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8A2489-1813-BA0C-22CF-B174CB6DF045}"/>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15765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93F7D-D4B0-52DB-B4B7-633FF4CE64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3B5F23-CB6F-1696-F1EF-277C0AFA39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19452-414C-45A9-1D69-9CEBC93BCE81}"/>
              </a:ext>
            </a:extLst>
          </p:cNvPr>
          <p:cNvSpPr>
            <a:spLocks noGrp="1"/>
          </p:cNvSpPr>
          <p:nvPr>
            <p:ph type="dt" sz="half" idx="10"/>
          </p:nvPr>
        </p:nvSpPr>
        <p:spPr/>
        <p:txBody>
          <a:bodyPr/>
          <a:lstStyle/>
          <a:p>
            <a:fld id="{5D60AAC6-FEAE-46AE-89F2-A961E102DC8F}" type="datetimeFigureOut">
              <a:rPr lang="en-US" smtClean="0"/>
              <a:t>8/4/2025</a:t>
            </a:fld>
            <a:endParaRPr lang="en-US" dirty="0"/>
          </a:p>
        </p:txBody>
      </p:sp>
      <p:sp>
        <p:nvSpPr>
          <p:cNvPr id="5" name="Footer Placeholder 4">
            <a:extLst>
              <a:ext uri="{FF2B5EF4-FFF2-40B4-BE49-F238E27FC236}">
                <a16:creationId xmlns:a16="http://schemas.microsoft.com/office/drawing/2014/main" id="{3DCF3844-4C3D-FD1D-20AF-8146E8E149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50197A-CA82-7BFA-87C6-877B5B7AD4BF}"/>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44032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239F-98B4-F371-B98F-1DCD7B6B8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4C5103-8419-22AD-6455-7870A0701D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33DD3-507D-6933-35CA-3F1BA579AD2D}"/>
              </a:ext>
            </a:extLst>
          </p:cNvPr>
          <p:cNvSpPr>
            <a:spLocks noGrp="1"/>
          </p:cNvSpPr>
          <p:nvPr>
            <p:ph type="dt" sz="half" idx="10"/>
          </p:nvPr>
        </p:nvSpPr>
        <p:spPr/>
        <p:txBody>
          <a:bodyPr/>
          <a:lstStyle/>
          <a:p>
            <a:fld id="{5D60AAC6-FEAE-46AE-89F2-A961E102DC8F}" type="datetimeFigureOut">
              <a:rPr lang="en-US" smtClean="0"/>
              <a:t>8/4/2025</a:t>
            </a:fld>
            <a:endParaRPr lang="en-US" dirty="0"/>
          </a:p>
        </p:txBody>
      </p:sp>
      <p:sp>
        <p:nvSpPr>
          <p:cNvPr id="5" name="Footer Placeholder 4">
            <a:extLst>
              <a:ext uri="{FF2B5EF4-FFF2-40B4-BE49-F238E27FC236}">
                <a16:creationId xmlns:a16="http://schemas.microsoft.com/office/drawing/2014/main" id="{CAD5CC85-E60E-48F3-60F5-59800A506B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DFE84E-B0C7-9B50-759D-ECE097EA8AC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78475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CF3B-0401-8977-3B5C-0946547A5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EC97B8-BA37-1A3A-DA53-13B8DC45B4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06B0D-D8EA-DADA-0990-C8DE6BBFA83C}"/>
              </a:ext>
            </a:extLst>
          </p:cNvPr>
          <p:cNvSpPr>
            <a:spLocks noGrp="1"/>
          </p:cNvSpPr>
          <p:nvPr>
            <p:ph type="dt" sz="half" idx="10"/>
          </p:nvPr>
        </p:nvSpPr>
        <p:spPr/>
        <p:txBody>
          <a:bodyPr/>
          <a:lstStyle/>
          <a:p>
            <a:fld id="{5D60AAC6-FEAE-46AE-89F2-A961E102DC8F}" type="datetimeFigureOut">
              <a:rPr lang="en-US" smtClean="0"/>
              <a:t>8/4/2025</a:t>
            </a:fld>
            <a:endParaRPr lang="en-US" dirty="0"/>
          </a:p>
        </p:txBody>
      </p:sp>
      <p:sp>
        <p:nvSpPr>
          <p:cNvPr id="5" name="Footer Placeholder 4">
            <a:extLst>
              <a:ext uri="{FF2B5EF4-FFF2-40B4-BE49-F238E27FC236}">
                <a16:creationId xmlns:a16="http://schemas.microsoft.com/office/drawing/2014/main" id="{040586AE-4F74-06F1-1D1B-06EBC4771E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B3537-0DA4-AA33-6C6E-3306145FA14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44467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25DB-DD50-AF80-D446-D8C99EC11F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01BBEB-769D-58CE-3B2E-53175F4251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B25C07-6C8F-0626-6E05-A9CA8B9055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E34F16-035C-A45B-9293-F3F08DB50B4E}"/>
              </a:ext>
            </a:extLst>
          </p:cNvPr>
          <p:cNvSpPr>
            <a:spLocks noGrp="1"/>
          </p:cNvSpPr>
          <p:nvPr>
            <p:ph type="dt" sz="half" idx="10"/>
          </p:nvPr>
        </p:nvSpPr>
        <p:spPr/>
        <p:txBody>
          <a:bodyPr/>
          <a:lstStyle/>
          <a:p>
            <a:fld id="{5D60AAC6-FEAE-46AE-89F2-A961E102DC8F}" type="datetimeFigureOut">
              <a:rPr lang="en-US" smtClean="0"/>
              <a:t>8/4/2025</a:t>
            </a:fld>
            <a:endParaRPr lang="en-US" dirty="0"/>
          </a:p>
        </p:txBody>
      </p:sp>
      <p:sp>
        <p:nvSpPr>
          <p:cNvPr id="6" name="Footer Placeholder 5">
            <a:extLst>
              <a:ext uri="{FF2B5EF4-FFF2-40B4-BE49-F238E27FC236}">
                <a16:creationId xmlns:a16="http://schemas.microsoft.com/office/drawing/2014/main" id="{FA527D06-27A7-8760-40EE-971444768C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F0D696-774F-3AFD-E100-808783F94B68}"/>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06286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A835-9987-CD00-2AB1-CBFCC2A426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CE84F3-FDA3-BB0E-D266-014F8519AF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62568D-3510-6D8E-0F3C-497FC037CA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243685-D251-26FD-D79F-859D845CF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6A5848-F2B1-7812-1F93-C40BC613C4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541DCD-3ED6-D903-6BFF-FDBDC66CD289}"/>
              </a:ext>
            </a:extLst>
          </p:cNvPr>
          <p:cNvSpPr>
            <a:spLocks noGrp="1"/>
          </p:cNvSpPr>
          <p:nvPr>
            <p:ph type="dt" sz="half" idx="10"/>
          </p:nvPr>
        </p:nvSpPr>
        <p:spPr/>
        <p:txBody>
          <a:bodyPr/>
          <a:lstStyle/>
          <a:p>
            <a:fld id="{5D60AAC6-FEAE-46AE-89F2-A961E102DC8F}" type="datetimeFigureOut">
              <a:rPr lang="en-US" smtClean="0"/>
              <a:t>8/4/2025</a:t>
            </a:fld>
            <a:endParaRPr lang="en-US" dirty="0"/>
          </a:p>
        </p:txBody>
      </p:sp>
      <p:sp>
        <p:nvSpPr>
          <p:cNvPr id="8" name="Footer Placeholder 7">
            <a:extLst>
              <a:ext uri="{FF2B5EF4-FFF2-40B4-BE49-F238E27FC236}">
                <a16:creationId xmlns:a16="http://schemas.microsoft.com/office/drawing/2014/main" id="{21221851-48BF-6C58-15EF-0618CD3687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48A2B40-D26B-5FC7-2DBD-281CDB6D93E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83982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0945-7749-825B-4D16-26CA4B7281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524E4B-7044-A108-CFF0-01262BB789C0}"/>
              </a:ext>
            </a:extLst>
          </p:cNvPr>
          <p:cNvSpPr>
            <a:spLocks noGrp="1"/>
          </p:cNvSpPr>
          <p:nvPr>
            <p:ph type="dt" sz="half" idx="10"/>
          </p:nvPr>
        </p:nvSpPr>
        <p:spPr/>
        <p:txBody>
          <a:bodyPr/>
          <a:lstStyle/>
          <a:p>
            <a:fld id="{5D60AAC6-FEAE-46AE-89F2-A961E102DC8F}" type="datetimeFigureOut">
              <a:rPr lang="en-US" smtClean="0"/>
              <a:t>8/4/2025</a:t>
            </a:fld>
            <a:endParaRPr lang="en-US" dirty="0"/>
          </a:p>
        </p:txBody>
      </p:sp>
      <p:sp>
        <p:nvSpPr>
          <p:cNvPr id="4" name="Footer Placeholder 3">
            <a:extLst>
              <a:ext uri="{FF2B5EF4-FFF2-40B4-BE49-F238E27FC236}">
                <a16:creationId xmlns:a16="http://schemas.microsoft.com/office/drawing/2014/main" id="{820E2692-78D5-E3A3-823A-A406581EFCD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C106BAE-F574-D5F5-6995-1DD4DAA43276}"/>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60705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B6021D-52C5-2713-DF70-688ED16AFB2E}"/>
              </a:ext>
            </a:extLst>
          </p:cNvPr>
          <p:cNvSpPr>
            <a:spLocks noGrp="1"/>
          </p:cNvSpPr>
          <p:nvPr>
            <p:ph type="dt" sz="half" idx="10"/>
          </p:nvPr>
        </p:nvSpPr>
        <p:spPr/>
        <p:txBody>
          <a:bodyPr/>
          <a:lstStyle/>
          <a:p>
            <a:fld id="{5D60AAC6-FEAE-46AE-89F2-A961E102DC8F}" type="datetimeFigureOut">
              <a:rPr lang="en-US" smtClean="0"/>
              <a:t>8/4/2025</a:t>
            </a:fld>
            <a:endParaRPr lang="en-US" dirty="0"/>
          </a:p>
        </p:txBody>
      </p:sp>
      <p:sp>
        <p:nvSpPr>
          <p:cNvPr id="3" name="Footer Placeholder 2">
            <a:extLst>
              <a:ext uri="{FF2B5EF4-FFF2-40B4-BE49-F238E27FC236}">
                <a16:creationId xmlns:a16="http://schemas.microsoft.com/office/drawing/2014/main" id="{4FEA1EFE-CC50-426A-70AE-C224AE37568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DE5498-EF58-16B0-72BE-28808EA28FB3}"/>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54104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1120-BBA6-A934-39A8-5590F8CA36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709D40-EB4D-343D-2F23-D6A836ED54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980890-4269-7256-D54A-B68E087D0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E92D39-AAE0-01E1-EF99-1B7158D7F80F}"/>
              </a:ext>
            </a:extLst>
          </p:cNvPr>
          <p:cNvSpPr>
            <a:spLocks noGrp="1"/>
          </p:cNvSpPr>
          <p:nvPr>
            <p:ph type="dt" sz="half" idx="10"/>
          </p:nvPr>
        </p:nvSpPr>
        <p:spPr/>
        <p:txBody>
          <a:bodyPr/>
          <a:lstStyle/>
          <a:p>
            <a:fld id="{5D60AAC6-FEAE-46AE-89F2-A961E102DC8F}" type="datetimeFigureOut">
              <a:rPr lang="en-US" smtClean="0"/>
              <a:t>8/4/2025</a:t>
            </a:fld>
            <a:endParaRPr lang="en-US" dirty="0"/>
          </a:p>
        </p:txBody>
      </p:sp>
      <p:sp>
        <p:nvSpPr>
          <p:cNvPr id="6" name="Footer Placeholder 5">
            <a:extLst>
              <a:ext uri="{FF2B5EF4-FFF2-40B4-BE49-F238E27FC236}">
                <a16:creationId xmlns:a16="http://schemas.microsoft.com/office/drawing/2014/main" id="{C9163FA1-F3B3-1BB3-5A06-29531B8564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F4E267-69BB-7326-6C79-019BD76412B9}"/>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28343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CBDB-BB5C-8E3B-4052-5C686D7013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998A84-73FF-55EE-B0AA-0F3915452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4C39C8D-572D-797C-291D-FD2E0BBFC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14598D-A9AC-9A3E-B6CA-9445F18A4A7E}"/>
              </a:ext>
            </a:extLst>
          </p:cNvPr>
          <p:cNvSpPr>
            <a:spLocks noGrp="1"/>
          </p:cNvSpPr>
          <p:nvPr>
            <p:ph type="dt" sz="half" idx="10"/>
          </p:nvPr>
        </p:nvSpPr>
        <p:spPr/>
        <p:txBody>
          <a:bodyPr/>
          <a:lstStyle/>
          <a:p>
            <a:fld id="{5D60AAC6-FEAE-46AE-89F2-A961E102DC8F}" type="datetimeFigureOut">
              <a:rPr lang="en-US" smtClean="0"/>
              <a:t>8/4/2025</a:t>
            </a:fld>
            <a:endParaRPr lang="en-US" dirty="0"/>
          </a:p>
        </p:txBody>
      </p:sp>
      <p:sp>
        <p:nvSpPr>
          <p:cNvPr id="6" name="Footer Placeholder 5">
            <a:extLst>
              <a:ext uri="{FF2B5EF4-FFF2-40B4-BE49-F238E27FC236}">
                <a16:creationId xmlns:a16="http://schemas.microsoft.com/office/drawing/2014/main" id="{502D93AD-D952-915D-6A63-0D0F5FC803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D6B51B-A72F-E69F-D1F4-6BE4FDBED904}"/>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13112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CE9074-4506-9E66-DD8B-A96F9291C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810772-528F-5D82-FA40-321CE843E2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A0087-852E-916B-F463-77100F83F0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0AAC6-FEAE-46AE-89F2-A961E102DC8F}" type="datetimeFigureOut">
              <a:rPr lang="en-US" smtClean="0"/>
              <a:t>8/4/2025</a:t>
            </a:fld>
            <a:endParaRPr lang="en-US" dirty="0"/>
          </a:p>
        </p:txBody>
      </p:sp>
      <p:sp>
        <p:nvSpPr>
          <p:cNvPr id="5" name="Footer Placeholder 4">
            <a:extLst>
              <a:ext uri="{FF2B5EF4-FFF2-40B4-BE49-F238E27FC236}">
                <a16:creationId xmlns:a16="http://schemas.microsoft.com/office/drawing/2014/main" id="{9255D554-1E46-E753-7B7B-0625B6CDC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A5BA300-33DD-0CCD-383B-7F2846CC36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CE0BC-542F-4338-BF23-C677BFF2976A}" type="slidenum">
              <a:rPr lang="en-US" smtClean="0"/>
              <a:t>‹#›</a:t>
            </a:fld>
            <a:endParaRPr lang="en-US" dirty="0"/>
          </a:p>
        </p:txBody>
      </p:sp>
    </p:spTree>
    <p:extLst>
      <p:ext uri="{BB962C8B-B14F-4D97-AF65-F5344CB8AC3E}">
        <p14:creationId xmlns:p14="http://schemas.microsoft.com/office/powerpoint/2010/main" val="317196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cfchefs.org/olc" TargetMode="External"/><Relationship Id="rId2" Type="http://schemas.openxmlformats.org/officeDocument/2006/relationships/hyperlink" Target="http://www.acfchefs.org/"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www.acfchefs.org/io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fdc.nal.usda.gov/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07F9FA88-EFF3-3D21-E05E-AC57747F46C1}"/>
              </a:ext>
            </a:extLst>
          </p:cNvPr>
          <p:cNvGraphicFramePr>
            <a:graphicFrameLocks noChangeAspect="1"/>
          </p:cNvGraphicFramePr>
          <p:nvPr>
            <p:extLst>
              <p:ext uri="{D42A27DB-BD31-4B8C-83A1-F6EECF244321}">
                <p14:modId xmlns:p14="http://schemas.microsoft.com/office/powerpoint/2010/main" val="2040594885"/>
              </p:ext>
            </p:extLst>
          </p:nvPr>
        </p:nvGraphicFramePr>
        <p:xfrm>
          <a:off x="0" y="-1"/>
          <a:ext cx="12260424" cy="6896489"/>
        </p:xfrm>
        <a:graphic>
          <a:graphicData uri="http://schemas.openxmlformats.org/presentationml/2006/ole">
            <mc:AlternateContent xmlns:mc="http://schemas.openxmlformats.org/markup-compatibility/2006">
              <mc:Choice xmlns:v="urn:schemas-microsoft-com:vml" Requires="v">
                <p:oleObj name="Acrobat Document" r:id="rId2" imgW="13715605" imgH="7715210" progId="Acrobat.Document.DC">
                  <p:embed/>
                </p:oleObj>
              </mc:Choice>
              <mc:Fallback>
                <p:oleObj name="Acrobat Document" r:id="rId2" imgW="13715605" imgH="7715210" progId="Acrobat.Document.DC">
                  <p:embed/>
                  <p:pic>
                    <p:nvPicPr>
                      <p:cNvPr id="5" name="Object 4">
                        <a:extLst>
                          <a:ext uri="{FF2B5EF4-FFF2-40B4-BE49-F238E27FC236}">
                            <a16:creationId xmlns:a16="http://schemas.microsoft.com/office/drawing/2014/main" id="{07F9FA88-EFF3-3D21-E05E-AC57747F46C1}"/>
                          </a:ext>
                        </a:extLst>
                      </p:cNvPr>
                      <p:cNvPicPr/>
                      <p:nvPr/>
                    </p:nvPicPr>
                    <p:blipFill>
                      <a:blip r:embed="rId3"/>
                      <a:stretch>
                        <a:fillRect/>
                      </a:stretch>
                    </p:blipFill>
                    <p:spPr>
                      <a:xfrm>
                        <a:off x="0" y="-1"/>
                        <a:ext cx="12260424" cy="6896489"/>
                      </a:xfrm>
                      <a:prstGeom prst="rect">
                        <a:avLst/>
                      </a:prstGeom>
                    </p:spPr>
                  </p:pic>
                </p:oleObj>
              </mc:Fallback>
            </mc:AlternateContent>
          </a:graphicData>
        </a:graphic>
      </p:graphicFrame>
    </p:spTree>
    <p:extLst>
      <p:ext uri="{BB962C8B-B14F-4D97-AF65-F5344CB8AC3E}">
        <p14:creationId xmlns:p14="http://schemas.microsoft.com/office/powerpoint/2010/main" val="298087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3416320"/>
          </a:xfrm>
          <a:prstGeom prst="rect">
            <a:avLst/>
          </a:prstGeom>
          <a:noFill/>
        </p:spPr>
        <p:txBody>
          <a:bodyPr wrap="square" rtlCol="0">
            <a:spAutoFit/>
          </a:bodyPr>
          <a:lstStyle/>
          <a:p>
            <a:r>
              <a:rPr lang="en-US" sz="2400" dirty="0"/>
              <a:t>Question #1</a:t>
            </a:r>
          </a:p>
          <a:p>
            <a:endParaRPr lang="en-US" sz="2400" dirty="0"/>
          </a:p>
          <a:p>
            <a:r>
              <a:rPr lang="en-US" sz="2400" dirty="0"/>
              <a:t>Which bacteria is primarily responsible for converting ethanol into the acetic acid found in vinegar?</a:t>
            </a:r>
          </a:p>
          <a:p>
            <a:endParaRPr lang="en-US" sz="2400" dirty="0"/>
          </a:p>
          <a:p>
            <a:pPr marL="342900" indent="-342900">
              <a:buAutoNum type="alphaUcPeriod"/>
            </a:pPr>
            <a:r>
              <a:rPr lang="en-US" sz="2400" dirty="0"/>
              <a:t>Lactobacillus</a:t>
            </a:r>
          </a:p>
          <a:p>
            <a:pPr marL="342900" indent="-342900">
              <a:buAutoNum type="alphaUcPeriod"/>
            </a:pPr>
            <a:r>
              <a:rPr lang="en-US" sz="2400" dirty="0"/>
              <a:t>Streptococcus</a:t>
            </a:r>
          </a:p>
          <a:p>
            <a:pPr marL="342900" indent="-342900">
              <a:buAutoNum type="alphaUcPeriod"/>
            </a:pPr>
            <a:r>
              <a:rPr lang="en-US" sz="2400" dirty="0"/>
              <a:t>Acetobacter</a:t>
            </a:r>
          </a:p>
          <a:p>
            <a:pPr marL="342900" indent="-342900">
              <a:buAutoNum type="alphaUcPeriod"/>
            </a:pPr>
            <a:r>
              <a:rPr lang="en-US" sz="2400" dirty="0"/>
              <a:t>Bifidobacterium</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pic>
        <p:nvPicPr>
          <p:cNvPr id="2" name="Picture 1">
            <a:extLst>
              <a:ext uri="{FF2B5EF4-FFF2-40B4-BE49-F238E27FC236}">
                <a16:creationId xmlns:a16="http://schemas.microsoft.com/office/drawing/2014/main" id="{3154C58C-EF69-063A-37AA-D67AD8D1E4B8}"/>
              </a:ext>
            </a:extLst>
          </p:cNvPr>
          <p:cNvPicPr>
            <a:picLocks noChangeAspect="1"/>
          </p:cNvPicPr>
          <p:nvPr/>
        </p:nvPicPr>
        <p:blipFill>
          <a:blip r:embed="rId2">
            <a:extLst>
              <a:ext uri="{28A0092B-C50C-407E-A947-70E740481C1C}">
                <a14:useLocalDpi xmlns:a14="http://schemas.microsoft.com/office/drawing/2010/main" val="0"/>
              </a:ext>
            </a:extLst>
          </a:blip>
          <a:srcRect l="19701" r="22663"/>
          <a:stretch>
            <a:fillRect/>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E2D0FA54-F4CE-718E-2F26-8F0DA6917613}"/>
              </a:ext>
            </a:extLst>
          </p:cNvPr>
          <p:cNvSpPr txBox="1"/>
          <p:nvPr/>
        </p:nvSpPr>
        <p:spPr>
          <a:xfrm>
            <a:off x="5150068" y="6218080"/>
            <a:ext cx="1570772" cy="369332"/>
          </a:xfrm>
          <a:prstGeom prst="rect">
            <a:avLst/>
          </a:prstGeom>
          <a:noFill/>
        </p:spPr>
        <p:txBody>
          <a:bodyPr wrap="square" rtlCol="0">
            <a:spAutoFit/>
          </a:bodyPr>
          <a:lstStyle/>
          <a:p>
            <a:r>
              <a:rPr lang="en-US" b="1" dirty="0">
                <a:solidFill>
                  <a:schemeClr val="bg1"/>
                </a:solidFill>
              </a:rPr>
              <a:t>AUGUST 2025</a:t>
            </a:r>
          </a:p>
        </p:txBody>
      </p:sp>
      <p:sp>
        <p:nvSpPr>
          <p:cNvPr id="11" name="TextBox 10">
            <a:extLst>
              <a:ext uri="{FF2B5EF4-FFF2-40B4-BE49-F238E27FC236}">
                <a16:creationId xmlns:a16="http://schemas.microsoft.com/office/drawing/2014/main" id="{6E865A1F-F6A8-9FF8-9DCB-46341D0E1615}"/>
              </a:ext>
            </a:extLst>
          </p:cNvPr>
          <p:cNvSpPr txBox="1"/>
          <p:nvPr/>
        </p:nvSpPr>
        <p:spPr>
          <a:xfrm>
            <a:off x="10863072" y="6218080"/>
            <a:ext cx="1052122" cy="369332"/>
          </a:xfrm>
          <a:prstGeom prst="rect">
            <a:avLst/>
          </a:prstGeom>
          <a:noFill/>
        </p:spPr>
        <p:txBody>
          <a:bodyPr wrap="square" rtlCol="0">
            <a:spAutoFit/>
          </a:bodyPr>
          <a:lstStyle/>
          <a:p>
            <a:r>
              <a:rPr lang="en-US" b="1" dirty="0">
                <a:solidFill>
                  <a:schemeClr val="bg1"/>
                </a:solidFill>
              </a:rPr>
              <a:t>VINEGAR</a:t>
            </a:r>
          </a:p>
        </p:txBody>
      </p:sp>
    </p:spTree>
    <p:extLst>
      <p:ext uri="{BB962C8B-B14F-4D97-AF65-F5344CB8AC3E}">
        <p14:creationId xmlns:p14="http://schemas.microsoft.com/office/powerpoint/2010/main" val="249382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71086B28-EBE7-A5A3-A09E-E0389D13FD4B}"/>
              </a:ext>
            </a:extLst>
          </p:cNvPr>
          <p:cNvSpPr txBox="1"/>
          <p:nvPr/>
        </p:nvSpPr>
        <p:spPr>
          <a:xfrm>
            <a:off x="3375519" y="978474"/>
            <a:ext cx="8584163" cy="3416320"/>
          </a:xfrm>
          <a:prstGeom prst="rect">
            <a:avLst/>
          </a:prstGeom>
          <a:noFill/>
        </p:spPr>
        <p:txBody>
          <a:bodyPr wrap="square" rtlCol="0">
            <a:spAutoFit/>
          </a:bodyPr>
          <a:lstStyle/>
          <a:p>
            <a:r>
              <a:rPr lang="en-US" sz="2400" dirty="0"/>
              <a:t>Question #2</a:t>
            </a:r>
          </a:p>
          <a:p>
            <a:endParaRPr lang="en-US" sz="2400" dirty="0"/>
          </a:p>
          <a:p>
            <a:r>
              <a:rPr lang="en-US" sz="2400" dirty="0"/>
              <a:t>Which traditional vinegar-making method involves aging in wooden barrels?</a:t>
            </a:r>
          </a:p>
          <a:p>
            <a:endParaRPr lang="en-US" sz="2400" dirty="0"/>
          </a:p>
          <a:p>
            <a:pPr marL="342900" indent="-342900">
              <a:buAutoNum type="alphaUcPeriod"/>
            </a:pPr>
            <a:r>
              <a:rPr lang="en-US" sz="2400" dirty="0"/>
              <a:t>Orléans Process</a:t>
            </a:r>
          </a:p>
          <a:p>
            <a:pPr marL="342900" indent="-342900">
              <a:buAutoNum type="alphaUcPeriod"/>
            </a:pPr>
            <a:r>
              <a:rPr lang="en-US" sz="2400" dirty="0"/>
              <a:t>Bordeaux Cascade Method</a:t>
            </a:r>
          </a:p>
          <a:p>
            <a:pPr marL="342900" indent="-342900">
              <a:buAutoNum type="alphaUcPeriod"/>
            </a:pPr>
            <a:r>
              <a:rPr lang="en-US" sz="2400" dirty="0"/>
              <a:t>Open Vat Process</a:t>
            </a:r>
          </a:p>
          <a:p>
            <a:pPr marL="342900" indent="-342900">
              <a:buAutoNum type="alphaUcPeriod"/>
            </a:pPr>
            <a:r>
              <a:rPr lang="en-US" sz="2400" dirty="0"/>
              <a:t>Italian Balsamic Method</a:t>
            </a:r>
          </a:p>
        </p:txBody>
      </p:sp>
      <p:pic>
        <p:nvPicPr>
          <p:cNvPr id="5" name="Picture 4">
            <a:extLst>
              <a:ext uri="{FF2B5EF4-FFF2-40B4-BE49-F238E27FC236}">
                <a16:creationId xmlns:a16="http://schemas.microsoft.com/office/drawing/2014/main" id="{37166839-EDB9-B857-0DAE-A9BA8F5973E0}"/>
              </a:ext>
            </a:extLst>
          </p:cNvPr>
          <p:cNvPicPr>
            <a:picLocks noChangeAspect="1"/>
          </p:cNvPicPr>
          <p:nvPr/>
        </p:nvPicPr>
        <p:blipFill>
          <a:blip r:embed="rId2">
            <a:extLst>
              <a:ext uri="{28A0092B-C50C-407E-A947-70E740481C1C}">
                <a14:useLocalDpi xmlns:a14="http://schemas.microsoft.com/office/drawing/2010/main" val="0"/>
              </a:ext>
            </a:extLst>
          </a:blip>
          <a:srcRect l="19701" r="22663"/>
          <a:stretch>
            <a:fillRect/>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B6EA5B00-F7E2-35B7-D760-0F33691E625E}"/>
              </a:ext>
            </a:extLst>
          </p:cNvPr>
          <p:cNvSpPr txBox="1"/>
          <p:nvPr/>
        </p:nvSpPr>
        <p:spPr>
          <a:xfrm>
            <a:off x="5150068" y="6218080"/>
            <a:ext cx="1570772" cy="369332"/>
          </a:xfrm>
          <a:prstGeom prst="rect">
            <a:avLst/>
          </a:prstGeom>
          <a:noFill/>
        </p:spPr>
        <p:txBody>
          <a:bodyPr wrap="square" rtlCol="0">
            <a:spAutoFit/>
          </a:bodyPr>
          <a:lstStyle/>
          <a:p>
            <a:r>
              <a:rPr lang="en-US" b="1" dirty="0">
                <a:solidFill>
                  <a:schemeClr val="bg1"/>
                </a:solidFill>
              </a:rPr>
              <a:t>AUGUST 2025</a:t>
            </a:r>
          </a:p>
        </p:txBody>
      </p:sp>
      <p:sp>
        <p:nvSpPr>
          <p:cNvPr id="12" name="TextBox 11">
            <a:extLst>
              <a:ext uri="{FF2B5EF4-FFF2-40B4-BE49-F238E27FC236}">
                <a16:creationId xmlns:a16="http://schemas.microsoft.com/office/drawing/2014/main" id="{BCA5BA45-F2E2-988F-698D-5E94C89C2E64}"/>
              </a:ext>
            </a:extLst>
          </p:cNvPr>
          <p:cNvSpPr txBox="1"/>
          <p:nvPr/>
        </p:nvSpPr>
        <p:spPr>
          <a:xfrm>
            <a:off x="10863072" y="6218080"/>
            <a:ext cx="1052122" cy="369332"/>
          </a:xfrm>
          <a:prstGeom prst="rect">
            <a:avLst/>
          </a:prstGeom>
          <a:noFill/>
        </p:spPr>
        <p:txBody>
          <a:bodyPr wrap="square" rtlCol="0">
            <a:spAutoFit/>
          </a:bodyPr>
          <a:lstStyle/>
          <a:p>
            <a:r>
              <a:rPr lang="en-US" b="1" dirty="0">
                <a:solidFill>
                  <a:schemeClr val="bg1"/>
                </a:solidFill>
              </a:rPr>
              <a:t>VINEGAR</a:t>
            </a:r>
          </a:p>
        </p:txBody>
      </p:sp>
    </p:spTree>
    <p:extLst>
      <p:ext uri="{BB962C8B-B14F-4D97-AF65-F5344CB8AC3E}">
        <p14:creationId xmlns:p14="http://schemas.microsoft.com/office/powerpoint/2010/main" val="38725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A3120E3D-0402-B90B-7362-A4D8C899F342}"/>
              </a:ext>
            </a:extLst>
          </p:cNvPr>
          <p:cNvSpPr txBox="1"/>
          <p:nvPr/>
        </p:nvSpPr>
        <p:spPr>
          <a:xfrm>
            <a:off x="3175001" y="978474"/>
            <a:ext cx="8906932" cy="3416320"/>
          </a:xfrm>
          <a:prstGeom prst="rect">
            <a:avLst/>
          </a:prstGeom>
          <a:noFill/>
        </p:spPr>
        <p:txBody>
          <a:bodyPr wrap="square" rtlCol="0">
            <a:spAutoFit/>
          </a:bodyPr>
          <a:lstStyle/>
          <a:p>
            <a:r>
              <a:rPr lang="en-US" sz="2400" dirty="0"/>
              <a:t>Question #3</a:t>
            </a:r>
          </a:p>
          <a:p>
            <a:endParaRPr lang="en-US" sz="2400" dirty="0"/>
          </a:p>
          <a:p>
            <a:r>
              <a:rPr lang="en-US" sz="2400" dirty="0"/>
              <a:t>What potential cardiovascular benefit has been associated with regular vinegar consumption?</a:t>
            </a:r>
          </a:p>
          <a:p>
            <a:endParaRPr lang="en-US" sz="2400" dirty="0"/>
          </a:p>
          <a:p>
            <a:pPr marL="342900" indent="-342900">
              <a:buAutoNum type="alphaUcPeriod"/>
            </a:pPr>
            <a:r>
              <a:rPr lang="en-US" sz="2400" dirty="0"/>
              <a:t>Increased heart rate</a:t>
            </a:r>
          </a:p>
          <a:p>
            <a:pPr marL="342900" indent="-342900">
              <a:buAutoNum type="alphaUcPeriod"/>
            </a:pPr>
            <a:r>
              <a:rPr lang="en-US" sz="2400" dirty="0"/>
              <a:t>Lower cholesterol and triglycerides</a:t>
            </a:r>
          </a:p>
          <a:p>
            <a:pPr marL="342900" indent="-342900">
              <a:buAutoNum type="alphaUcPeriod"/>
            </a:pPr>
            <a:r>
              <a:rPr lang="en-US" sz="2400" dirty="0"/>
              <a:t>Thickened arterial walls</a:t>
            </a:r>
          </a:p>
          <a:p>
            <a:pPr marL="342900" indent="-342900">
              <a:buAutoNum type="alphaUcPeriod"/>
            </a:pPr>
            <a:r>
              <a:rPr lang="en-US" sz="2400" dirty="0"/>
              <a:t>Higher sodium levels</a:t>
            </a:r>
          </a:p>
        </p:txBody>
      </p:sp>
      <p:pic>
        <p:nvPicPr>
          <p:cNvPr id="5" name="Picture 4">
            <a:extLst>
              <a:ext uri="{FF2B5EF4-FFF2-40B4-BE49-F238E27FC236}">
                <a16:creationId xmlns:a16="http://schemas.microsoft.com/office/drawing/2014/main" id="{939BF854-77D4-815F-8D83-A7B2FA2B7960}"/>
              </a:ext>
            </a:extLst>
          </p:cNvPr>
          <p:cNvPicPr>
            <a:picLocks noChangeAspect="1"/>
          </p:cNvPicPr>
          <p:nvPr/>
        </p:nvPicPr>
        <p:blipFill>
          <a:blip r:embed="rId2">
            <a:extLst>
              <a:ext uri="{28A0092B-C50C-407E-A947-70E740481C1C}">
                <a14:useLocalDpi xmlns:a14="http://schemas.microsoft.com/office/drawing/2010/main" val="0"/>
              </a:ext>
            </a:extLst>
          </a:blip>
          <a:srcRect l="19701" r="22663"/>
          <a:stretch>
            <a:fillRect/>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C788F379-C208-CC6B-E4BF-BEF8AEC6876A}"/>
              </a:ext>
            </a:extLst>
          </p:cNvPr>
          <p:cNvSpPr txBox="1"/>
          <p:nvPr/>
        </p:nvSpPr>
        <p:spPr>
          <a:xfrm>
            <a:off x="5150068" y="6218080"/>
            <a:ext cx="1570772" cy="369332"/>
          </a:xfrm>
          <a:prstGeom prst="rect">
            <a:avLst/>
          </a:prstGeom>
          <a:noFill/>
        </p:spPr>
        <p:txBody>
          <a:bodyPr wrap="square" rtlCol="0">
            <a:spAutoFit/>
          </a:bodyPr>
          <a:lstStyle/>
          <a:p>
            <a:r>
              <a:rPr lang="en-US" b="1" dirty="0">
                <a:solidFill>
                  <a:schemeClr val="bg1"/>
                </a:solidFill>
              </a:rPr>
              <a:t>AUGUST 2025</a:t>
            </a:r>
          </a:p>
        </p:txBody>
      </p:sp>
      <p:sp>
        <p:nvSpPr>
          <p:cNvPr id="12" name="TextBox 11">
            <a:extLst>
              <a:ext uri="{FF2B5EF4-FFF2-40B4-BE49-F238E27FC236}">
                <a16:creationId xmlns:a16="http://schemas.microsoft.com/office/drawing/2014/main" id="{A78809A9-B2A4-AF33-F043-7AC91A5A25AC}"/>
              </a:ext>
            </a:extLst>
          </p:cNvPr>
          <p:cNvSpPr txBox="1"/>
          <p:nvPr/>
        </p:nvSpPr>
        <p:spPr>
          <a:xfrm>
            <a:off x="10863072" y="6218080"/>
            <a:ext cx="1052122" cy="369332"/>
          </a:xfrm>
          <a:prstGeom prst="rect">
            <a:avLst/>
          </a:prstGeom>
          <a:noFill/>
        </p:spPr>
        <p:txBody>
          <a:bodyPr wrap="square" rtlCol="0">
            <a:spAutoFit/>
          </a:bodyPr>
          <a:lstStyle/>
          <a:p>
            <a:r>
              <a:rPr lang="en-US" b="1" dirty="0">
                <a:solidFill>
                  <a:schemeClr val="bg1"/>
                </a:solidFill>
              </a:rPr>
              <a:t>VINEGAR</a:t>
            </a:r>
          </a:p>
        </p:txBody>
      </p:sp>
    </p:spTree>
    <p:extLst>
      <p:ext uri="{BB962C8B-B14F-4D97-AF65-F5344CB8AC3E}">
        <p14:creationId xmlns:p14="http://schemas.microsoft.com/office/powerpoint/2010/main" val="354129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1C3AA4F5-787C-6B0D-3EB2-E4EF963E9332}"/>
              </a:ext>
            </a:extLst>
          </p:cNvPr>
          <p:cNvSpPr txBox="1"/>
          <p:nvPr/>
        </p:nvSpPr>
        <p:spPr>
          <a:xfrm>
            <a:off x="3375519" y="978474"/>
            <a:ext cx="8584163" cy="2677656"/>
          </a:xfrm>
          <a:prstGeom prst="rect">
            <a:avLst/>
          </a:prstGeom>
          <a:noFill/>
        </p:spPr>
        <p:txBody>
          <a:bodyPr wrap="square" rtlCol="0">
            <a:spAutoFit/>
          </a:bodyPr>
          <a:lstStyle/>
          <a:p>
            <a:r>
              <a:rPr lang="en-US" sz="2400" dirty="0"/>
              <a:t>Question #4</a:t>
            </a:r>
          </a:p>
          <a:p>
            <a:endParaRPr lang="en-US" sz="2400" dirty="0"/>
          </a:p>
          <a:p>
            <a:r>
              <a:rPr lang="en-US" sz="2400" dirty="0"/>
              <a:t>Acetic acid can help improve absorption of minerals like iron and calcium from plant foods.</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pic>
        <p:nvPicPr>
          <p:cNvPr id="5" name="Picture 4">
            <a:extLst>
              <a:ext uri="{FF2B5EF4-FFF2-40B4-BE49-F238E27FC236}">
                <a16:creationId xmlns:a16="http://schemas.microsoft.com/office/drawing/2014/main" id="{22CAD87D-2265-CADF-F622-8C89C5816A70}"/>
              </a:ext>
            </a:extLst>
          </p:cNvPr>
          <p:cNvPicPr>
            <a:picLocks noChangeAspect="1"/>
          </p:cNvPicPr>
          <p:nvPr/>
        </p:nvPicPr>
        <p:blipFill>
          <a:blip r:embed="rId2">
            <a:extLst>
              <a:ext uri="{28A0092B-C50C-407E-A947-70E740481C1C}">
                <a14:useLocalDpi xmlns:a14="http://schemas.microsoft.com/office/drawing/2010/main" val="0"/>
              </a:ext>
            </a:extLst>
          </a:blip>
          <a:srcRect l="19701" r="22663"/>
          <a:stretch>
            <a:fillRect/>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CEF71666-C514-2BE1-C42D-12AB2C76F0DB}"/>
              </a:ext>
            </a:extLst>
          </p:cNvPr>
          <p:cNvSpPr txBox="1"/>
          <p:nvPr/>
        </p:nvSpPr>
        <p:spPr>
          <a:xfrm>
            <a:off x="5150068" y="6218080"/>
            <a:ext cx="1570772" cy="369332"/>
          </a:xfrm>
          <a:prstGeom prst="rect">
            <a:avLst/>
          </a:prstGeom>
          <a:noFill/>
        </p:spPr>
        <p:txBody>
          <a:bodyPr wrap="square" rtlCol="0">
            <a:spAutoFit/>
          </a:bodyPr>
          <a:lstStyle/>
          <a:p>
            <a:r>
              <a:rPr lang="en-US" b="1" dirty="0">
                <a:solidFill>
                  <a:schemeClr val="bg1"/>
                </a:solidFill>
              </a:rPr>
              <a:t>AUGUST 2025</a:t>
            </a:r>
          </a:p>
        </p:txBody>
      </p:sp>
      <p:sp>
        <p:nvSpPr>
          <p:cNvPr id="12" name="TextBox 11">
            <a:extLst>
              <a:ext uri="{FF2B5EF4-FFF2-40B4-BE49-F238E27FC236}">
                <a16:creationId xmlns:a16="http://schemas.microsoft.com/office/drawing/2014/main" id="{475D0CD3-C8A3-FCF6-5178-72DE2A08D715}"/>
              </a:ext>
            </a:extLst>
          </p:cNvPr>
          <p:cNvSpPr txBox="1"/>
          <p:nvPr/>
        </p:nvSpPr>
        <p:spPr>
          <a:xfrm>
            <a:off x="10863072" y="6218080"/>
            <a:ext cx="1052122" cy="369332"/>
          </a:xfrm>
          <a:prstGeom prst="rect">
            <a:avLst/>
          </a:prstGeom>
          <a:noFill/>
        </p:spPr>
        <p:txBody>
          <a:bodyPr wrap="square" rtlCol="0">
            <a:spAutoFit/>
          </a:bodyPr>
          <a:lstStyle/>
          <a:p>
            <a:r>
              <a:rPr lang="en-US" b="1" dirty="0">
                <a:solidFill>
                  <a:schemeClr val="bg1"/>
                </a:solidFill>
              </a:rPr>
              <a:t>VINEGAR</a:t>
            </a:r>
          </a:p>
        </p:txBody>
      </p:sp>
    </p:spTree>
    <p:extLst>
      <p:ext uri="{BB962C8B-B14F-4D97-AF65-F5344CB8AC3E}">
        <p14:creationId xmlns:p14="http://schemas.microsoft.com/office/powerpoint/2010/main" val="252447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B888577B-C92D-3D6C-8E5C-B41C003A278F}"/>
              </a:ext>
            </a:extLst>
          </p:cNvPr>
          <p:cNvSpPr txBox="1"/>
          <p:nvPr/>
        </p:nvSpPr>
        <p:spPr>
          <a:xfrm>
            <a:off x="3375519" y="978474"/>
            <a:ext cx="8584163" cy="3416320"/>
          </a:xfrm>
          <a:prstGeom prst="rect">
            <a:avLst/>
          </a:prstGeom>
          <a:noFill/>
        </p:spPr>
        <p:txBody>
          <a:bodyPr wrap="square" rtlCol="0">
            <a:spAutoFit/>
          </a:bodyPr>
          <a:lstStyle/>
          <a:p>
            <a:r>
              <a:rPr lang="en-US" sz="2400" dirty="0"/>
              <a:t>Question #5</a:t>
            </a:r>
          </a:p>
          <a:p>
            <a:endParaRPr lang="en-US" sz="2400" dirty="0"/>
          </a:p>
          <a:p>
            <a:r>
              <a:rPr lang="en-US" sz="2400" dirty="0"/>
              <a:t>You’re developing a pan sauce in the kitchen. Which vinegar would best enhance the flavor with its aged, complex, and nutty profile?</a:t>
            </a:r>
          </a:p>
          <a:p>
            <a:endParaRPr lang="en-US" sz="2400" dirty="0"/>
          </a:p>
          <a:p>
            <a:pPr marL="342900" indent="-342900">
              <a:buAutoNum type="alphaUcPeriod"/>
            </a:pPr>
            <a:r>
              <a:rPr lang="en-US" sz="2400" dirty="0"/>
              <a:t>Sherry vinegar</a:t>
            </a:r>
          </a:p>
          <a:p>
            <a:pPr marL="342900" indent="-342900">
              <a:buAutoNum type="alphaUcPeriod"/>
            </a:pPr>
            <a:r>
              <a:rPr lang="en-US" sz="2400" dirty="0"/>
              <a:t>Seasoned rice vinegar</a:t>
            </a:r>
          </a:p>
          <a:p>
            <a:pPr marL="342900" indent="-342900">
              <a:buAutoNum type="alphaUcPeriod"/>
            </a:pPr>
            <a:r>
              <a:rPr lang="en-US" sz="2400" dirty="0"/>
              <a:t>Champagne vinegar</a:t>
            </a:r>
          </a:p>
          <a:p>
            <a:pPr marL="342900" indent="-342900">
              <a:buAutoNum type="alphaUcPeriod"/>
            </a:pPr>
            <a:r>
              <a:rPr lang="en-US" sz="2400" dirty="0"/>
              <a:t>Spirit vinegar</a:t>
            </a:r>
          </a:p>
        </p:txBody>
      </p:sp>
      <p:sp>
        <p:nvSpPr>
          <p:cNvPr id="9" name="TextBox 8">
            <a:extLst>
              <a:ext uri="{FF2B5EF4-FFF2-40B4-BE49-F238E27FC236}">
                <a16:creationId xmlns:a16="http://schemas.microsoft.com/office/drawing/2014/main" id="{0DA34C6C-85A5-02F0-42C1-7B8C983D475F}"/>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pic>
        <p:nvPicPr>
          <p:cNvPr id="3" name="Picture 2">
            <a:extLst>
              <a:ext uri="{FF2B5EF4-FFF2-40B4-BE49-F238E27FC236}">
                <a16:creationId xmlns:a16="http://schemas.microsoft.com/office/drawing/2014/main" id="{1933EFFD-AB50-F824-DA8A-02E505A9F2AE}"/>
              </a:ext>
            </a:extLst>
          </p:cNvPr>
          <p:cNvPicPr>
            <a:picLocks noChangeAspect="1"/>
          </p:cNvPicPr>
          <p:nvPr/>
        </p:nvPicPr>
        <p:blipFill>
          <a:blip r:embed="rId2">
            <a:extLst>
              <a:ext uri="{28A0092B-C50C-407E-A947-70E740481C1C}">
                <a14:useLocalDpi xmlns:a14="http://schemas.microsoft.com/office/drawing/2010/main" val="0"/>
              </a:ext>
            </a:extLst>
          </a:blip>
          <a:srcRect l="19701" r="22663"/>
          <a:stretch>
            <a:fillRect/>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F4C2D740-DA0E-5867-7B79-E1FAEDF34DE6}"/>
              </a:ext>
            </a:extLst>
          </p:cNvPr>
          <p:cNvSpPr txBox="1"/>
          <p:nvPr/>
        </p:nvSpPr>
        <p:spPr>
          <a:xfrm>
            <a:off x="5150068" y="6218080"/>
            <a:ext cx="1570772" cy="369332"/>
          </a:xfrm>
          <a:prstGeom prst="rect">
            <a:avLst/>
          </a:prstGeom>
          <a:noFill/>
        </p:spPr>
        <p:txBody>
          <a:bodyPr wrap="square" rtlCol="0">
            <a:spAutoFit/>
          </a:bodyPr>
          <a:lstStyle/>
          <a:p>
            <a:r>
              <a:rPr lang="en-US" b="1" dirty="0">
                <a:solidFill>
                  <a:schemeClr val="bg1"/>
                </a:solidFill>
              </a:rPr>
              <a:t>AUGUST 2025</a:t>
            </a:r>
          </a:p>
        </p:txBody>
      </p:sp>
      <p:sp>
        <p:nvSpPr>
          <p:cNvPr id="12" name="TextBox 11">
            <a:extLst>
              <a:ext uri="{FF2B5EF4-FFF2-40B4-BE49-F238E27FC236}">
                <a16:creationId xmlns:a16="http://schemas.microsoft.com/office/drawing/2014/main" id="{CE6C66E2-8335-BAE7-B298-42F4DDCBE40A}"/>
              </a:ext>
            </a:extLst>
          </p:cNvPr>
          <p:cNvSpPr txBox="1"/>
          <p:nvPr/>
        </p:nvSpPr>
        <p:spPr>
          <a:xfrm>
            <a:off x="10863072" y="6218080"/>
            <a:ext cx="1052122" cy="369332"/>
          </a:xfrm>
          <a:prstGeom prst="rect">
            <a:avLst/>
          </a:prstGeom>
          <a:noFill/>
        </p:spPr>
        <p:txBody>
          <a:bodyPr wrap="square" rtlCol="0">
            <a:spAutoFit/>
          </a:bodyPr>
          <a:lstStyle/>
          <a:p>
            <a:r>
              <a:rPr lang="en-US" b="1" dirty="0">
                <a:solidFill>
                  <a:schemeClr val="bg1"/>
                </a:solidFill>
              </a:rPr>
              <a:t>VINEGAR</a:t>
            </a:r>
          </a:p>
        </p:txBody>
      </p:sp>
    </p:spTree>
    <p:extLst>
      <p:ext uri="{BB962C8B-B14F-4D97-AF65-F5344CB8AC3E}">
        <p14:creationId xmlns:p14="http://schemas.microsoft.com/office/powerpoint/2010/main" val="330832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C31F342D-9938-CDC4-B32C-EF0C6AF079FC}"/>
              </a:ext>
            </a:extLst>
          </p:cNvPr>
          <p:cNvSpPr txBox="1"/>
          <p:nvPr/>
        </p:nvSpPr>
        <p:spPr>
          <a:xfrm>
            <a:off x="3375519" y="978474"/>
            <a:ext cx="8584163" cy="2308324"/>
          </a:xfrm>
          <a:prstGeom prst="rect">
            <a:avLst/>
          </a:prstGeom>
          <a:noFill/>
        </p:spPr>
        <p:txBody>
          <a:bodyPr wrap="square" rtlCol="0">
            <a:spAutoFit/>
          </a:bodyPr>
          <a:lstStyle/>
          <a:p>
            <a:r>
              <a:rPr lang="en-US" sz="2400" dirty="0"/>
              <a:t>Question #6</a:t>
            </a:r>
          </a:p>
          <a:p>
            <a:endParaRPr lang="en-US" sz="2400" dirty="0"/>
          </a:p>
          <a:p>
            <a:r>
              <a:rPr lang="en-US" sz="2400" dirty="0"/>
              <a:t>Spirit vinegar typically has lower acidity than white distilled vinegar.</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pic>
        <p:nvPicPr>
          <p:cNvPr id="5" name="Picture 4">
            <a:extLst>
              <a:ext uri="{FF2B5EF4-FFF2-40B4-BE49-F238E27FC236}">
                <a16:creationId xmlns:a16="http://schemas.microsoft.com/office/drawing/2014/main" id="{149AB65F-D40C-6E8A-74B4-8A2CABABF4EB}"/>
              </a:ext>
            </a:extLst>
          </p:cNvPr>
          <p:cNvPicPr>
            <a:picLocks noChangeAspect="1"/>
          </p:cNvPicPr>
          <p:nvPr/>
        </p:nvPicPr>
        <p:blipFill>
          <a:blip r:embed="rId2">
            <a:extLst>
              <a:ext uri="{28A0092B-C50C-407E-A947-70E740481C1C}">
                <a14:useLocalDpi xmlns:a14="http://schemas.microsoft.com/office/drawing/2010/main" val="0"/>
              </a:ext>
            </a:extLst>
          </a:blip>
          <a:srcRect l="19701" r="22663"/>
          <a:stretch>
            <a:fillRect/>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47D2335A-5929-9BE2-D4E7-3F4C087317B3}"/>
              </a:ext>
            </a:extLst>
          </p:cNvPr>
          <p:cNvSpPr txBox="1"/>
          <p:nvPr/>
        </p:nvSpPr>
        <p:spPr>
          <a:xfrm>
            <a:off x="5150068" y="6218080"/>
            <a:ext cx="1570772" cy="369332"/>
          </a:xfrm>
          <a:prstGeom prst="rect">
            <a:avLst/>
          </a:prstGeom>
          <a:noFill/>
        </p:spPr>
        <p:txBody>
          <a:bodyPr wrap="square" rtlCol="0">
            <a:spAutoFit/>
          </a:bodyPr>
          <a:lstStyle/>
          <a:p>
            <a:r>
              <a:rPr lang="en-US" b="1" dirty="0">
                <a:solidFill>
                  <a:schemeClr val="bg1"/>
                </a:solidFill>
              </a:rPr>
              <a:t>AUGUST 2025</a:t>
            </a:r>
          </a:p>
        </p:txBody>
      </p:sp>
      <p:sp>
        <p:nvSpPr>
          <p:cNvPr id="12" name="TextBox 11">
            <a:extLst>
              <a:ext uri="{FF2B5EF4-FFF2-40B4-BE49-F238E27FC236}">
                <a16:creationId xmlns:a16="http://schemas.microsoft.com/office/drawing/2014/main" id="{824A71A2-9535-7A2F-88F6-DE460127C8FC}"/>
              </a:ext>
            </a:extLst>
          </p:cNvPr>
          <p:cNvSpPr txBox="1"/>
          <p:nvPr/>
        </p:nvSpPr>
        <p:spPr>
          <a:xfrm>
            <a:off x="10863072" y="6218080"/>
            <a:ext cx="1052122" cy="369332"/>
          </a:xfrm>
          <a:prstGeom prst="rect">
            <a:avLst/>
          </a:prstGeom>
          <a:noFill/>
        </p:spPr>
        <p:txBody>
          <a:bodyPr wrap="square" rtlCol="0">
            <a:spAutoFit/>
          </a:bodyPr>
          <a:lstStyle/>
          <a:p>
            <a:r>
              <a:rPr lang="en-US" b="1" dirty="0">
                <a:solidFill>
                  <a:schemeClr val="bg1"/>
                </a:solidFill>
              </a:rPr>
              <a:t>VINEGAR</a:t>
            </a:r>
          </a:p>
        </p:txBody>
      </p:sp>
    </p:spTree>
    <p:extLst>
      <p:ext uri="{BB962C8B-B14F-4D97-AF65-F5344CB8AC3E}">
        <p14:creationId xmlns:p14="http://schemas.microsoft.com/office/powerpoint/2010/main" val="30196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1DD098FC-D8F6-8E78-ADAF-69081F4FB6DF}"/>
              </a:ext>
            </a:extLst>
          </p:cNvPr>
          <p:cNvSpPr txBox="1"/>
          <p:nvPr/>
        </p:nvSpPr>
        <p:spPr>
          <a:xfrm>
            <a:off x="3375519" y="978474"/>
            <a:ext cx="8584163" cy="3416320"/>
          </a:xfrm>
          <a:prstGeom prst="rect">
            <a:avLst/>
          </a:prstGeom>
          <a:noFill/>
        </p:spPr>
        <p:txBody>
          <a:bodyPr wrap="square" rtlCol="0">
            <a:spAutoFit/>
          </a:bodyPr>
          <a:lstStyle/>
          <a:p>
            <a:r>
              <a:rPr lang="en-US" sz="2400" dirty="0"/>
              <a:t>Question #7</a:t>
            </a:r>
          </a:p>
          <a:p>
            <a:endParaRPr lang="en-US" sz="2400" dirty="0"/>
          </a:p>
          <a:p>
            <a:r>
              <a:rPr lang="en-US" sz="2400" dirty="0"/>
              <a:t>What should you do if vinegar becomes unusually cloudy, smells off, or develops mold?</a:t>
            </a:r>
          </a:p>
          <a:p>
            <a:endParaRPr lang="en-US" sz="2400" dirty="0"/>
          </a:p>
          <a:p>
            <a:pPr marL="342900" indent="-342900">
              <a:buAutoNum type="alphaUcPeriod"/>
            </a:pPr>
            <a:r>
              <a:rPr lang="en-US" sz="2400" dirty="0"/>
              <a:t>Shake well and continue use</a:t>
            </a:r>
          </a:p>
          <a:p>
            <a:pPr marL="342900" indent="-342900">
              <a:buAutoNum type="alphaUcPeriod"/>
            </a:pPr>
            <a:r>
              <a:rPr lang="en-US" sz="2400" dirty="0"/>
              <a:t>Boil and reuse</a:t>
            </a:r>
          </a:p>
          <a:p>
            <a:pPr marL="342900" indent="-342900">
              <a:buAutoNum type="alphaUcPeriod"/>
            </a:pPr>
            <a:r>
              <a:rPr lang="en-US" sz="2400" dirty="0"/>
              <a:t>Add vinegar to dilute</a:t>
            </a:r>
          </a:p>
          <a:p>
            <a:pPr marL="342900" indent="-342900">
              <a:buAutoNum type="alphaUcPeriod"/>
            </a:pPr>
            <a:r>
              <a:rPr lang="en-US" sz="2400" dirty="0"/>
              <a:t>Discard it</a:t>
            </a:r>
          </a:p>
        </p:txBody>
      </p:sp>
      <p:pic>
        <p:nvPicPr>
          <p:cNvPr id="5" name="Picture 4">
            <a:extLst>
              <a:ext uri="{FF2B5EF4-FFF2-40B4-BE49-F238E27FC236}">
                <a16:creationId xmlns:a16="http://schemas.microsoft.com/office/drawing/2014/main" id="{3A3870D6-B42E-ADB2-A5DD-D8C97CA5F38C}"/>
              </a:ext>
            </a:extLst>
          </p:cNvPr>
          <p:cNvPicPr>
            <a:picLocks noChangeAspect="1"/>
          </p:cNvPicPr>
          <p:nvPr/>
        </p:nvPicPr>
        <p:blipFill>
          <a:blip r:embed="rId2">
            <a:extLst>
              <a:ext uri="{28A0092B-C50C-407E-A947-70E740481C1C}">
                <a14:useLocalDpi xmlns:a14="http://schemas.microsoft.com/office/drawing/2010/main" val="0"/>
              </a:ext>
            </a:extLst>
          </a:blip>
          <a:srcRect l="19701" r="22663"/>
          <a:stretch>
            <a:fillRect/>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D458193B-6B9F-5E97-8D69-231539899422}"/>
              </a:ext>
            </a:extLst>
          </p:cNvPr>
          <p:cNvSpPr txBox="1"/>
          <p:nvPr/>
        </p:nvSpPr>
        <p:spPr>
          <a:xfrm>
            <a:off x="5150068" y="6218080"/>
            <a:ext cx="1570772" cy="369332"/>
          </a:xfrm>
          <a:prstGeom prst="rect">
            <a:avLst/>
          </a:prstGeom>
          <a:noFill/>
        </p:spPr>
        <p:txBody>
          <a:bodyPr wrap="square" rtlCol="0">
            <a:spAutoFit/>
          </a:bodyPr>
          <a:lstStyle/>
          <a:p>
            <a:r>
              <a:rPr lang="en-US" b="1" dirty="0">
                <a:solidFill>
                  <a:schemeClr val="bg1"/>
                </a:solidFill>
              </a:rPr>
              <a:t>AUGUST 2025</a:t>
            </a:r>
          </a:p>
        </p:txBody>
      </p:sp>
      <p:sp>
        <p:nvSpPr>
          <p:cNvPr id="12" name="TextBox 11">
            <a:extLst>
              <a:ext uri="{FF2B5EF4-FFF2-40B4-BE49-F238E27FC236}">
                <a16:creationId xmlns:a16="http://schemas.microsoft.com/office/drawing/2014/main" id="{D2B8770F-C149-81C5-BA02-49AD82656725}"/>
              </a:ext>
            </a:extLst>
          </p:cNvPr>
          <p:cNvSpPr txBox="1"/>
          <p:nvPr/>
        </p:nvSpPr>
        <p:spPr>
          <a:xfrm>
            <a:off x="10863072" y="6218080"/>
            <a:ext cx="1052122" cy="369332"/>
          </a:xfrm>
          <a:prstGeom prst="rect">
            <a:avLst/>
          </a:prstGeom>
          <a:noFill/>
        </p:spPr>
        <p:txBody>
          <a:bodyPr wrap="square" rtlCol="0">
            <a:spAutoFit/>
          </a:bodyPr>
          <a:lstStyle/>
          <a:p>
            <a:r>
              <a:rPr lang="en-US" b="1" dirty="0">
                <a:solidFill>
                  <a:schemeClr val="bg1"/>
                </a:solidFill>
              </a:rPr>
              <a:t>VINEGAR</a:t>
            </a:r>
          </a:p>
        </p:txBody>
      </p:sp>
    </p:spTree>
    <p:extLst>
      <p:ext uri="{BB962C8B-B14F-4D97-AF65-F5344CB8AC3E}">
        <p14:creationId xmlns:p14="http://schemas.microsoft.com/office/powerpoint/2010/main" val="22745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D102BD60-B7BF-056E-62DD-52E359B3436D}"/>
              </a:ext>
            </a:extLst>
          </p:cNvPr>
          <p:cNvSpPr txBox="1"/>
          <p:nvPr/>
        </p:nvSpPr>
        <p:spPr>
          <a:xfrm>
            <a:off x="3375519" y="978474"/>
            <a:ext cx="8584163" cy="3416320"/>
          </a:xfrm>
          <a:prstGeom prst="rect">
            <a:avLst/>
          </a:prstGeom>
          <a:noFill/>
        </p:spPr>
        <p:txBody>
          <a:bodyPr wrap="square" rtlCol="0">
            <a:spAutoFit/>
          </a:bodyPr>
          <a:lstStyle/>
          <a:p>
            <a:r>
              <a:rPr lang="en-US" sz="2400" dirty="0"/>
              <a:t>Question #8</a:t>
            </a:r>
          </a:p>
          <a:p>
            <a:endParaRPr lang="en-US" sz="2400" dirty="0"/>
          </a:p>
          <a:p>
            <a:r>
              <a:rPr lang="en-US" sz="2400" dirty="0"/>
              <a:t>In addition to enhancing flavor, what key culinary function does vinegar serve when used in marinades?</a:t>
            </a:r>
          </a:p>
          <a:p>
            <a:endParaRPr lang="en-US" sz="2400" dirty="0"/>
          </a:p>
          <a:p>
            <a:pPr marL="342900" indent="-342900">
              <a:buAutoNum type="alphaUcPeriod"/>
            </a:pPr>
            <a:r>
              <a:rPr lang="en-US" sz="2400" dirty="0"/>
              <a:t>Breaks down fibers</a:t>
            </a:r>
          </a:p>
          <a:p>
            <a:pPr marL="342900" indent="-342900">
              <a:buAutoNum type="alphaUcPeriod"/>
            </a:pPr>
            <a:r>
              <a:rPr lang="en-US" sz="2400" dirty="0"/>
              <a:t>Acts as a thickener</a:t>
            </a:r>
          </a:p>
          <a:p>
            <a:pPr marL="342900" indent="-342900">
              <a:buAutoNum type="alphaUcPeriod"/>
            </a:pPr>
            <a:r>
              <a:rPr lang="en-US" sz="2400" dirty="0"/>
              <a:t>Neutralizes sodium</a:t>
            </a:r>
          </a:p>
          <a:p>
            <a:pPr marL="342900" indent="-342900">
              <a:buAutoNum type="alphaUcPeriod"/>
            </a:pPr>
            <a:r>
              <a:rPr lang="en-US" sz="2400" dirty="0"/>
              <a:t>Enhances color</a:t>
            </a:r>
          </a:p>
        </p:txBody>
      </p:sp>
      <p:pic>
        <p:nvPicPr>
          <p:cNvPr id="5" name="Picture 4">
            <a:extLst>
              <a:ext uri="{FF2B5EF4-FFF2-40B4-BE49-F238E27FC236}">
                <a16:creationId xmlns:a16="http://schemas.microsoft.com/office/drawing/2014/main" id="{DFDB35BF-0B69-4F1E-0E43-DEE11B3BD595}"/>
              </a:ext>
            </a:extLst>
          </p:cNvPr>
          <p:cNvPicPr>
            <a:picLocks noChangeAspect="1"/>
          </p:cNvPicPr>
          <p:nvPr/>
        </p:nvPicPr>
        <p:blipFill>
          <a:blip r:embed="rId2">
            <a:extLst>
              <a:ext uri="{28A0092B-C50C-407E-A947-70E740481C1C}">
                <a14:useLocalDpi xmlns:a14="http://schemas.microsoft.com/office/drawing/2010/main" val="0"/>
              </a:ext>
            </a:extLst>
          </a:blip>
          <a:srcRect l="19701" r="22663"/>
          <a:stretch>
            <a:fillRect/>
          </a:stretch>
        </p:blipFill>
        <p:spPr>
          <a:xfrm>
            <a:off x="512009" y="1988191"/>
            <a:ext cx="2491250" cy="2881617"/>
          </a:xfrm>
          <a:prstGeom prst="rect">
            <a:avLst/>
          </a:prstGeom>
          <a:ln w="76200">
            <a:solidFill>
              <a:schemeClr val="bg1"/>
            </a:solidFill>
          </a:ln>
        </p:spPr>
      </p:pic>
      <p:sp>
        <p:nvSpPr>
          <p:cNvPr id="11" name="TextBox 10">
            <a:extLst>
              <a:ext uri="{FF2B5EF4-FFF2-40B4-BE49-F238E27FC236}">
                <a16:creationId xmlns:a16="http://schemas.microsoft.com/office/drawing/2014/main" id="{C10560CF-C177-D1E5-A7D9-4F54FD9652B7}"/>
              </a:ext>
            </a:extLst>
          </p:cNvPr>
          <p:cNvSpPr txBox="1"/>
          <p:nvPr/>
        </p:nvSpPr>
        <p:spPr>
          <a:xfrm>
            <a:off x="5150068" y="6218080"/>
            <a:ext cx="1570772" cy="369332"/>
          </a:xfrm>
          <a:prstGeom prst="rect">
            <a:avLst/>
          </a:prstGeom>
          <a:noFill/>
        </p:spPr>
        <p:txBody>
          <a:bodyPr wrap="square" rtlCol="0">
            <a:spAutoFit/>
          </a:bodyPr>
          <a:lstStyle/>
          <a:p>
            <a:r>
              <a:rPr lang="en-US" b="1" dirty="0">
                <a:solidFill>
                  <a:schemeClr val="bg1"/>
                </a:solidFill>
              </a:rPr>
              <a:t>AUGUST 2025</a:t>
            </a:r>
          </a:p>
        </p:txBody>
      </p:sp>
      <p:sp>
        <p:nvSpPr>
          <p:cNvPr id="12" name="TextBox 11">
            <a:extLst>
              <a:ext uri="{FF2B5EF4-FFF2-40B4-BE49-F238E27FC236}">
                <a16:creationId xmlns:a16="http://schemas.microsoft.com/office/drawing/2014/main" id="{932FD210-5401-53DA-61E8-C4718EC7E8CF}"/>
              </a:ext>
            </a:extLst>
          </p:cNvPr>
          <p:cNvSpPr txBox="1"/>
          <p:nvPr/>
        </p:nvSpPr>
        <p:spPr>
          <a:xfrm>
            <a:off x="10863072" y="6218080"/>
            <a:ext cx="1052122" cy="369332"/>
          </a:xfrm>
          <a:prstGeom prst="rect">
            <a:avLst/>
          </a:prstGeom>
          <a:noFill/>
        </p:spPr>
        <p:txBody>
          <a:bodyPr wrap="square" rtlCol="0">
            <a:spAutoFit/>
          </a:bodyPr>
          <a:lstStyle/>
          <a:p>
            <a:r>
              <a:rPr lang="en-US" b="1" dirty="0">
                <a:solidFill>
                  <a:schemeClr val="bg1"/>
                </a:solidFill>
              </a:rPr>
              <a:t>VINEGAR</a:t>
            </a:r>
          </a:p>
        </p:txBody>
      </p:sp>
    </p:spTree>
    <p:extLst>
      <p:ext uri="{BB962C8B-B14F-4D97-AF65-F5344CB8AC3E}">
        <p14:creationId xmlns:p14="http://schemas.microsoft.com/office/powerpoint/2010/main" val="47507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C04673A4-9E2A-3E09-D532-40BD601E4A3E}"/>
              </a:ext>
            </a:extLst>
          </p:cNvPr>
          <p:cNvSpPr txBox="1"/>
          <p:nvPr/>
        </p:nvSpPr>
        <p:spPr>
          <a:xfrm>
            <a:off x="3375519" y="978474"/>
            <a:ext cx="8584163" cy="3416320"/>
          </a:xfrm>
          <a:prstGeom prst="rect">
            <a:avLst/>
          </a:prstGeom>
          <a:noFill/>
        </p:spPr>
        <p:txBody>
          <a:bodyPr wrap="square" rtlCol="0">
            <a:spAutoFit/>
          </a:bodyPr>
          <a:lstStyle/>
          <a:p>
            <a:r>
              <a:rPr lang="en-US" sz="2400" dirty="0"/>
              <a:t>Question #9</a:t>
            </a:r>
          </a:p>
          <a:p>
            <a:endParaRPr lang="en-US" sz="2400" dirty="0"/>
          </a:p>
          <a:p>
            <a:r>
              <a:rPr lang="en-US" sz="2400" dirty="0"/>
              <a:t>Which of the following accurately reflects global vinegar production and its market value in 2023?</a:t>
            </a:r>
          </a:p>
          <a:p>
            <a:endParaRPr lang="en-US" sz="2400" dirty="0"/>
          </a:p>
          <a:p>
            <a:pPr marL="342900" indent="-342900">
              <a:buAutoNum type="alphaUcPeriod"/>
            </a:pPr>
            <a:r>
              <a:rPr lang="en-US" sz="2400" dirty="0"/>
              <a:t>700 tons; $130 million</a:t>
            </a:r>
          </a:p>
          <a:p>
            <a:pPr marL="342900" indent="-342900">
              <a:buAutoNum type="alphaUcPeriod"/>
            </a:pPr>
            <a:r>
              <a:rPr lang="en-US" sz="2400" dirty="0"/>
              <a:t>7,000 tons; $300 million</a:t>
            </a:r>
          </a:p>
          <a:p>
            <a:pPr marL="342900" indent="-342900">
              <a:buAutoNum type="alphaUcPeriod"/>
            </a:pPr>
            <a:r>
              <a:rPr lang="en-US" sz="2400" dirty="0"/>
              <a:t>70,000 tons; $700 million</a:t>
            </a:r>
          </a:p>
          <a:p>
            <a:pPr marL="342900" indent="-342900">
              <a:buFontTx/>
              <a:buAutoNum type="alphaUcPeriod"/>
            </a:pPr>
            <a:r>
              <a:rPr lang="en-US" sz="2400" dirty="0"/>
              <a:t>7,000,000 tons; $1.3 billion</a:t>
            </a:r>
          </a:p>
        </p:txBody>
      </p:sp>
      <p:pic>
        <p:nvPicPr>
          <p:cNvPr id="5" name="Picture 4">
            <a:extLst>
              <a:ext uri="{FF2B5EF4-FFF2-40B4-BE49-F238E27FC236}">
                <a16:creationId xmlns:a16="http://schemas.microsoft.com/office/drawing/2014/main" id="{A8B47537-D89B-ABC5-8BE5-66561677D9DC}"/>
              </a:ext>
            </a:extLst>
          </p:cNvPr>
          <p:cNvPicPr>
            <a:picLocks noChangeAspect="1"/>
          </p:cNvPicPr>
          <p:nvPr/>
        </p:nvPicPr>
        <p:blipFill>
          <a:blip r:embed="rId2">
            <a:extLst>
              <a:ext uri="{28A0092B-C50C-407E-A947-70E740481C1C}">
                <a14:useLocalDpi xmlns:a14="http://schemas.microsoft.com/office/drawing/2010/main" val="0"/>
              </a:ext>
            </a:extLst>
          </a:blip>
          <a:srcRect l="19701" r="22663"/>
          <a:stretch>
            <a:fillRect/>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430E55F7-1BC0-25E9-A730-F63DD495CCB9}"/>
              </a:ext>
            </a:extLst>
          </p:cNvPr>
          <p:cNvSpPr txBox="1"/>
          <p:nvPr/>
        </p:nvSpPr>
        <p:spPr>
          <a:xfrm>
            <a:off x="5150068" y="6218080"/>
            <a:ext cx="1570772" cy="369332"/>
          </a:xfrm>
          <a:prstGeom prst="rect">
            <a:avLst/>
          </a:prstGeom>
          <a:noFill/>
        </p:spPr>
        <p:txBody>
          <a:bodyPr wrap="square" rtlCol="0">
            <a:spAutoFit/>
          </a:bodyPr>
          <a:lstStyle/>
          <a:p>
            <a:r>
              <a:rPr lang="en-US" b="1" dirty="0">
                <a:solidFill>
                  <a:schemeClr val="bg1"/>
                </a:solidFill>
              </a:rPr>
              <a:t>AUGUST 2025</a:t>
            </a:r>
          </a:p>
        </p:txBody>
      </p:sp>
      <p:sp>
        <p:nvSpPr>
          <p:cNvPr id="12" name="TextBox 11">
            <a:extLst>
              <a:ext uri="{FF2B5EF4-FFF2-40B4-BE49-F238E27FC236}">
                <a16:creationId xmlns:a16="http://schemas.microsoft.com/office/drawing/2014/main" id="{629FC9DB-2E06-3E5B-127B-618B8C400F5C}"/>
              </a:ext>
            </a:extLst>
          </p:cNvPr>
          <p:cNvSpPr txBox="1"/>
          <p:nvPr/>
        </p:nvSpPr>
        <p:spPr>
          <a:xfrm>
            <a:off x="10863072" y="6218080"/>
            <a:ext cx="1052122" cy="369332"/>
          </a:xfrm>
          <a:prstGeom prst="rect">
            <a:avLst/>
          </a:prstGeom>
          <a:noFill/>
        </p:spPr>
        <p:txBody>
          <a:bodyPr wrap="square" rtlCol="0">
            <a:spAutoFit/>
          </a:bodyPr>
          <a:lstStyle/>
          <a:p>
            <a:r>
              <a:rPr lang="en-US" b="1" dirty="0">
                <a:solidFill>
                  <a:schemeClr val="bg1"/>
                </a:solidFill>
              </a:rPr>
              <a:t>VINEGAR</a:t>
            </a:r>
          </a:p>
        </p:txBody>
      </p:sp>
    </p:spTree>
    <p:extLst>
      <p:ext uri="{BB962C8B-B14F-4D97-AF65-F5344CB8AC3E}">
        <p14:creationId xmlns:p14="http://schemas.microsoft.com/office/powerpoint/2010/main" val="419329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9" name="TextBox 8">
            <a:extLst>
              <a:ext uri="{FF2B5EF4-FFF2-40B4-BE49-F238E27FC236}">
                <a16:creationId xmlns:a16="http://schemas.microsoft.com/office/drawing/2014/main" id="{2B50A40A-5109-9AD5-0DEB-B62B3D620AF8}"/>
              </a:ext>
            </a:extLst>
          </p:cNvPr>
          <p:cNvSpPr txBox="1"/>
          <p:nvPr/>
        </p:nvSpPr>
        <p:spPr>
          <a:xfrm>
            <a:off x="3375519" y="978474"/>
            <a:ext cx="8584163" cy="3416320"/>
          </a:xfrm>
          <a:prstGeom prst="rect">
            <a:avLst/>
          </a:prstGeom>
          <a:noFill/>
        </p:spPr>
        <p:txBody>
          <a:bodyPr wrap="square" rtlCol="0">
            <a:spAutoFit/>
          </a:bodyPr>
          <a:lstStyle/>
          <a:p>
            <a:r>
              <a:rPr lang="en-US" sz="2400" dirty="0"/>
              <a:t>Question #10</a:t>
            </a:r>
          </a:p>
          <a:p>
            <a:endParaRPr lang="en-US" sz="2400" dirty="0"/>
          </a:p>
          <a:p>
            <a:r>
              <a:rPr lang="en-US" sz="2400" dirty="0"/>
              <a:t>What is the primary acidic ingredient used in the marinade for Filipino Chicken Adobo?</a:t>
            </a:r>
          </a:p>
          <a:p>
            <a:endParaRPr lang="en-US" sz="2400" dirty="0"/>
          </a:p>
          <a:p>
            <a:pPr marL="342900" indent="-342900">
              <a:buAutoNum type="alphaUcPeriod"/>
            </a:pPr>
            <a:r>
              <a:rPr lang="en-US" sz="2400" dirty="0"/>
              <a:t>Lemon juice</a:t>
            </a:r>
          </a:p>
          <a:p>
            <a:pPr marL="342900" indent="-342900">
              <a:buAutoNum type="alphaUcPeriod"/>
            </a:pPr>
            <a:r>
              <a:rPr lang="en-US" sz="2400" dirty="0"/>
              <a:t>White distilled vinegar</a:t>
            </a:r>
          </a:p>
          <a:p>
            <a:pPr marL="342900" indent="-342900">
              <a:buAutoNum type="alphaUcPeriod"/>
            </a:pPr>
            <a:r>
              <a:rPr lang="en-US" sz="2400" dirty="0"/>
              <a:t>Cane vinegar</a:t>
            </a:r>
          </a:p>
          <a:p>
            <a:pPr marL="342900" indent="-342900">
              <a:buAutoNum type="alphaUcPeriod"/>
            </a:pPr>
            <a:r>
              <a:rPr lang="en-US" sz="2400" dirty="0"/>
              <a:t>Apple cider vinegar</a:t>
            </a:r>
          </a:p>
        </p:txBody>
      </p:sp>
      <p:pic>
        <p:nvPicPr>
          <p:cNvPr id="2" name="Picture 1">
            <a:extLst>
              <a:ext uri="{FF2B5EF4-FFF2-40B4-BE49-F238E27FC236}">
                <a16:creationId xmlns:a16="http://schemas.microsoft.com/office/drawing/2014/main" id="{E6AFB604-201E-A400-C5C7-164D4E208332}"/>
              </a:ext>
            </a:extLst>
          </p:cNvPr>
          <p:cNvPicPr>
            <a:picLocks noChangeAspect="1"/>
          </p:cNvPicPr>
          <p:nvPr/>
        </p:nvPicPr>
        <p:blipFill>
          <a:blip r:embed="rId2">
            <a:extLst>
              <a:ext uri="{28A0092B-C50C-407E-A947-70E740481C1C}">
                <a14:useLocalDpi xmlns:a14="http://schemas.microsoft.com/office/drawing/2010/main" val="0"/>
              </a:ext>
            </a:extLst>
          </a:blip>
          <a:srcRect l="19701" r="22663"/>
          <a:stretch>
            <a:fillRect/>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1B8EFC6A-F1A3-9738-AEDB-11B038EDF2AA}"/>
              </a:ext>
            </a:extLst>
          </p:cNvPr>
          <p:cNvSpPr txBox="1"/>
          <p:nvPr/>
        </p:nvSpPr>
        <p:spPr>
          <a:xfrm>
            <a:off x="5150068" y="6218080"/>
            <a:ext cx="1570772" cy="369332"/>
          </a:xfrm>
          <a:prstGeom prst="rect">
            <a:avLst/>
          </a:prstGeom>
          <a:noFill/>
        </p:spPr>
        <p:txBody>
          <a:bodyPr wrap="square" rtlCol="0">
            <a:spAutoFit/>
          </a:bodyPr>
          <a:lstStyle/>
          <a:p>
            <a:r>
              <a:rPr lang="en-US" b="1" dirty="0">
                <a:solidFill>
                  <a:schemeClr val="bg1"/>
                </a:solidFill>
              </a:rPr>
              <a:t>AUGUST 2025</a:t>
            </a:r>
          </a:p>
        </p:txBody>
      </p:sp>
      <p:sp>
        <p:nvSpPr>
          <p:cNvPr id="12" name="TextBox 11">
            <a:extLst>
              <a:ext uri="{FF2B5EF4-FFF2-40B4-BE49-F238E27FC236}">
                <a16:creationId xmlns:a16="http://schemas.microsoft.com/office/drawing/2014/main" id="{82EC9DEE-0116-4431-D102-C49B5364E7B8}"/>
              </a:ext>
            </a:extLst>
          </p:cNvPr>
          <p:cNvSpPr txBox="1"/>
          <p:nvPr/>
        </p:nvSpPr>
        <p:spPr>
          <a:xfrm>
            <a:off x="10863072" y="6218080"/>
            <a:ext cx="1052122" cy="369332"/>
          </a:xfrm>
          <a:prstGeom prst="rect">
            <a:avLst/>
          </a:prstGeom>
          <a:noFill/>
        </p:spPr>
        <p:txBody>
          <a:bodyPr wrap="square" rtlCol="0">
            <a:spAutoFit/>
          </a:bodyPr>
          <a:lstStyle/>
          <a:p>
            <a:r>
              <a:rPr lang="en-US" b="1" dirty="0">
                <a:solidFill>
                  <a:schemeClr val="bg1"/>
                </a:solidFill>
              </a:rPr>
              <a:t>VINEGAR</a:t>
            </a:r>
          </a:p>
        </p:txBody>
      </p:sp>
    </p:spTree>
    <p:extLst>
      <p:ext uri="{BB962C8B-B14F-4D97-AF65-F5344CB8AC3E}">
        <p14:creationId xmlns:p14="http://schemas.microsoft.com/office/powerpoint/2010/main" val="230451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arn(inVertic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arn(inVertical)">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arn(inVertical)">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barn(inVertical)">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3396127-9BE2-5B91-142F-4331D82E2649}"/>
              </a:ext>
            </a:extLst>
          </p:cNvPr>
          <p:cNvPicPr>
            <a:picLocks noChangeAspect="1"/>
          </p:cNvPicPr>
          <p:nvPr/>
        </p:nvPicPr>
        <p:blipFill>
          <a:blip r:embed="rId2">
            <a:extLst>
              <a:ext uri="{28A0092B-C50C-407E-A947-70E740481C1C}">
                <a14:useLocalDpi xmlns:a14="http://schemas.microsoft.com/office/drawing/2010/main" val="0"/>
              </a:ext>
            </a:extLst>
          </a:blip>
          <a:srcRect l="19701" r="22663"/>
          <a:stretch>
            <a:fillRect/>
          </a:stretch>
        </p:blipFill>
        <p:spPr>
          <a:xfrm>
            <a:off x="512009" y="1988191"/>
            <a:ext cx="2491250" cy="2881617"/>
          </a:xfrm>
          <a:prstGeom prst="rect">
            <a:avLst/>
          </a:prstGeom>
          <a:ln w="76200">
            <a:solidFill>
              <a:schemeClr val="bg1"/>
            </a:solidFill>
          </a:ln>
        </p:spPr>
      </p:pic>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53273" y="1020678"/>
            <a:ext cx="8584163" cy="4401205"/>
          </a:xfrm>
          <a:prstGeom prst="rect">
            <a:avLst/>
          </a:prstGeom>
          <a:noFill/>
        </p:spPr>
        <p:txBody>
          <a:bodyPr wrap="square" rtlCol="0">
            <a:spAutoFit/>
          </a:bodyPr>
          <a:lstStyle/>
          <a:p>
            <a:r>
              <a:rPr lang="en-US" sz="1400" dirty="0"/>
              <a:t>Deriving its name from the French term vin aigre, meaning “sour wine,” vinegar is a sour-tasting liquid produced through fermentation of ethanol by acetic acid bacteria. Vinegar’s culinary use dates back to ancient civilizations with the Babylonians using it as early as 5000 BCE for both flavoring and preserving food. Ancient Egyptians, Greeks, and Romans also valued vinegar not only for its taste but also for its perceived medicinal qualities. Roman soldiers commonly drank a mix of vinegar and water called posca, while the Chinese were producing rice vinegar as far back as 1200 BCE.</a:t>
            </a:r>
          </a:p>
          <a:p>
            <a:endParaRPr lang="en-US" sz="1400" dirty="0"/>
          </a:p>
          <a:p>
            <a:r>
              <a:rPr lang="en-US" sz="1400" dirty="0"/>
              <a:t>Vinegar is produced in two main steps: alcoholic fermentation and acetic acid fermentation. First, a sugar- or starch-based substance (such as grapes, apples, rice, or grains) is fermented by yeast to produce ethanol. Then, specific bacteria, usually Acetobacter, oxidize the ethanol into acetic acid in the presence of oxygen.</a:t>
            </a:r>
          </a:p>
          <a:p>
            <a:endParaRPr lang="en-US" sz="1400" dirty="0"/>
          </a:p>
          <a:p>
            <a:r>
              <a:rPr lang="en-US" sz="1400" dirty="0"/>
              <a:t>Traditional production methods, such as the Orléans process developed in France, involve slowly aging vinegar in wooden barrels, which adds depth and complexity to its flavor. Modern industrial methods, like the submerged fermentation process, use stainless steel tanks and aeration to speed up production dramatically.</a:t>
            </a:r>
          </a:p>
          <a:p>
            <a:endParaRPr lang="en-US" sz="1400" dirty="0"/>
          </a:p>
          <a:p>
            <a:r>
              <a:rPr lang="en-US" sz="1400" dirty="0"/>
              <a:t>Beyond flavor, vinegar also affects the texture and chemistry of food. It can denature proteins, tenderize meat, brighten vegetables, and stabilize emulsions. Its acidic pH makes it useful in baking (as a leavening acid in combination with baking soda) and essential in canning and preserving. In short, vinegar is both a historic and indispensable ingredient in the global culinary landscape, valued as much for its versatility as for its sharp, defining taste.</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ALL ABOUT VINEGAR</a:t>
            </a:r>
          </a:p>
        </p:txBody>
      </p:sp>
      <p:sp>
        <p:nvSpPr>
          <p:cNvPr id="7" name="TextBox 6">
            <a:extLst>
              <a:ext uri="{FF2B5EF4-FFF2-40B4-BE49-F238E27FC236}">
                <a16:creationId xmlns:a16="http://schemas.microsoft.com/office/drawing/2014/main" id="{87851EF7-3EDA-2BF5-2909-BA521D546369}"/>
              </a:ext>
            </a:extLst>
          </p:cNvPr>
          <p:cNvSpPr txBox="1"/>
          <p:nvPr/>
        </p:nvSpPr>
        <p:spPr>
          <a:xfrm>
            <a:off x="5150068" y="6218080"/>
            <a:ext cx="1570772" cy="369332"/>
          </a:xfrm>
          <a:prstGeom prst="rect">
            <a:avLst/>
          </a:prstGeom>
          <a:noFill/>
        </p:spPr>
        <p:txBody>
          <a:bodyPr wrap="square" rtlCol="0">
            <a:spAutoFit/>
          </a:bodyPr>
          <a:lstStyle/>
          <a:p>
            <a:r>
              <a:rPr lang="en-US" b="1" dirty="0">
                <a:solidFill>
                  <a:schemeClr val="bg1"/>
                </a:solidFill>
              </a:rPr>
              <a:t>AUGUST 2025</a:t>
            </a:r>
          </a:p>
        </p:txBody>
      </p:sp>
      <p:sp>
        <p:nvSpPr>
          <p:cNvPr id="9" name="TextBox 8">
            <a:extLst>
              <a:ext uri="{FF2B5EF4-FFF2-40B4-BE49-F238E27FC236}">
                <a16:creationId xmlns:a16="http://schemas.microsoft.com/office/drawing/2014/main" id="{AAC54736-E2A0-C86D-9B5A-120E5D7251FC}"/>
              </a:ext>
            </a:extLst>
          </p:cNvPr>
          <p:cNvSpPr txBox="1"/>
          <p:nvPr/>
        </p:nvSpPr>
        <p:spPr>
          <a:xfrm>
            <a:off x="10863072" y="6218080"/>
            <a:ext cx="1052122" cy="369332"/>
          </a:xfrm>
          <a:prstGeom prst="rect">
            <a:avLst/>
          </a:prstGeom>
          <a:noFill/>
        </p:spPr>
        <p:txBody>
          <a:bodyPr wrap="square" rtlCol="0">
            <a:spAutoFit/>
          </a:bodyPr>
          <a:lstStyle/>
          <a:p>
            <a:r>
              <a:rPr lang="en-US" b="1" dirty="0">
                <a:solidFill>
                  <a:schemeClr val="bg1"/>
                </a:solidFill>
              </a:rPr>
              <a:t>VINEGAR</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Tree>
    <p:extLst>
      <p:ext uri="{BB962C8B-B14F-4D97-AF65-F5344CB8AC3E}">
        <p14:creationId xmlns:p14="http://schemas.microsoft.com/office/powerpoint/2010/main" val="375564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barn(inVertical)">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31029" y="1536173"/>
            <a:ext cx="8584163"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Stay tuned for the next ACF Ingredient of the Month! Be sure to visit the Online Learning Center (OLC) to download a copy of each month’s ingredient presentation. </a:t>
            </a:r>
            <a:r>
              <a:rPr lang="en-US" sz="1600" dirty="0">
                <a:solidFill>
                  <a:prstClr val="black"/>
                </a:solidFill>
                <a:latin typeface="Calibri" panose="020F0502020204030204"/>
              </a:rPr>
              <a:t>Don’t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forget to take the official IOTM quiz through the OLC to earn one hour of continuing education credits toward professional 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www.acfchefs.org</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www.acfchefs.org/olc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www.acfchefs.org/iotm</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1600" dirty="0"/>
          </a:p>
          <a:p>
            <a:endParaRPr lang="en-US" sz="1600" dirty="0"/>
          </a:p>
          <a:p>
            <a:endParaRPr lang="en-US" sz="1600" dirty="0"/>
          </a:p>
          <a:p>
            <a:endParaRPr lang="en-US" sz="1600"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JOIN US NEXT MONTH!</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pic>
        <p:nvPicPr>
          <p:cNvPr id="2" name="Picture 1">
            <a:extLst>
              <a:ext uri="{FF2B5EF4-FFF2-40B4-BE49-F238E27FC236}">
                <a16:creationId xmlns:a16="http://schemas.microsoft.com/office/drawing/2014/main" id="{D8D0A18A-12F3-2F24-0390-A3A7D8FB1A97}"/>
              </a:ext>
            </a:extLst>
          </p:cNvPr>
          <p:cNvPicPr>
            <a:picLocks noChangeAspect="1"/>
          </p:cNvPicPr>
          <p:nvPr/>
        </p:nvPicPr>
        <p:blipFill>
          <a:blip r:embed="rId5">
            <a:extLst>
              <a:ext uri="{28A0092B-C50C-407E-A947-70E740481C1C}">
                <a14:useLocalDpi xmlns:a14="http://schemas.microsoft.com/office/drawing/2010/main" val="0"/>
              </a:ext>
            </a:extLst>
          </a:blip>
          <a:srcRect l="19701" r="22663"/>
          <a:stretch>
            <a:fillRect/>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CAD8D3EE-0D04-1BA2-2D18-9451A03319E5}"/>
              </a:ext>
            </a:extLst>
          </p:cNvPr>
          <p:cNvSpPr txBox="1"/>
          <p:nvPr/>
        </p:nvSpPr>
        <p:spPr>
          <a:xfrm>
            <a:off x="5150068" y="6218080"/>
            <a:ext cx="1570772" cy="369332"/>
          </a:xfrm>
          <a:prstGeom prst="rect">
            <a:avLst/>
          </a:prstGeom>
          <a:noFill/>
        </p:spPr>
        <p:txBody>
          <a:bodyPr wrap="square" rtlCol="0">
            <a:spAutoFit/>
          </a:bodyPr>
          <a:lstStyle/>
          <a:p>
            <a:r>
              <a:rPr lang="en-US" b="1" dirty="0">
                <a:solidFill>
                  <a:schemeClr val="bg1"/>
                </a:solidFill>
              </a:rPr>
              <a:t>AUGUST 2025</a:t>
            </a:r>
          </a:p>
        </p:txBody>
      </p:sp>
      <p:sp>
        <p:nvSpPr>
          <p:cNvPr id="11" name="TextBox 10">
            <a:extLst>
              <a:ext uri="{FF2B5EF4-FFF2-40B4-BE49-F238E27FC236}">
                <a16:creationId xmlns:a16="http://schemas.microsoft.com/office/drawing/2014/main" id="{B0DB9C6E-B4A0-C198-6AA7-431EB508EA25}"/>
              </a:ext>
            </a:extLst>
          </p:cNvPr>
          <p:cNvSpPr txBox="1"/>
          <p:nvPr/>
        </p:nvSpPr>
        <p:spPr>
          <a:xfrm>
            <a:off x="10863072" y="6218080"/>
            <a:ext cx="1052122" cy="369332"/>
          </a:xfrm>
          <a:prstGeom prst="rect">
            <a:avLst/>
          </a:prstGeom>
          <a:noFill/>
        </p:spPr>
        <p:txBody>
          <a:bodyPr wrap="square" rtlCol="0">
            <a:spAutoFit/>
          </a:bodyPr>
          <a:lstStyle/>
          <a:p>
            <a:r>
              <a:rPr lang="en-US" b="1" dirty="0">
                <a:solidFill>
                  <a:schemeClr val="bg1"/>
                </a:solidFill>
              </a:rPr>
              <a:t>VINEGAR</a:t>
            </a:r>
          </a:p>
        </p:txBody>
      </p:sp>
    </p:spTree>
    <p:extLst>
      <p:ext uri="{BB962C8B-B14F-4D97-AF65-F5344CB8AC3E}">
        <p14:creationId xmlns:p14="http://schemas.microsoft.com/office/powerpoint/2010/main" val="221499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9C8937B0-F42A-126A-D447-55445E406EC1}"/>
              </a:ext>
            </a:extLst>
          </p:cNvPr>
          <p:cNvSpPr txBox="1"/>
          <p:nvPr/>
        </p:nvSpPr>
        <p:spPr>
          <a:xfrm>
            <a:off x="2239617" y="5874792"/>
            <a:ext cx="8110331" cy="246221"/>
          </a:xfrm>
          <a:prstGeom prst="rect">
            <a:avLst/>
          </a:prstGeom>
          <a:noFill/>
        </p:spPr>
        <p:txBody>
          <a:bodyPr wrap="square" rtlCol="0">
            <a:spAutoFit/>
          </a:bodyPr>
          <a:lstStyle/>
          <a:p>
            <a:r>
              <a:rPr lang="en-US" sz="1000" i="1" dirty="0"/>
              <a:t>Nutritional Information/Values from </a:t>
            </a:r>
            <a:r>
              <a:rPr lang="en-US" sz="1000" i="1" dirty="0">
                <a:hlinkClick r:id="rId2"/>
              </a:rPr>
              <a:t>USDA FoodData Central</a:t>
            </a:r>
            <a:endParaRPr lang="en-US" sz="1000" i="1" dirty="0"/>
          </a:p>
        </p:txBody>
      </p:sp>
      <p:sp>
        <p:nvSpPr>
          <p:cNvPr id="9" name="TextBox 8">
            <a:extLst>
              <a:ext uri="{FF2B5EF4-FFF2-40B4-BE49-F238E27FC236}">
                <a16:creationId xmlns:a16="http://schemas.microsoft.com/office/drawing/2014/main" id="{A05BAFED-8230-5DEB-DEF0-ADE4EE05E8C9}"/>
              </a:ext>
            </a:extLst>
          </p:cNvPr>
          <p:cNvSpPr txBox="1"/>
          <p:nvPr/>
        </p:nvSpPr>
        <p:spPr>
          <a:xfrm>
            <a:off x="3353273" y="851344"/>
            <a:ext cx="8584163" cy="5293757"/>
          </a:xfrm>
          <a:prstGeom prst="rect">
            <a:avLst/>
          </a:prstGeom>
          <a:noFill/>
        </p:spPr>
        <p:txBody>
          <a:bodyPr wrap="square" rtlCol="0">
            <a:spAutoFit/>
          </a:bodyPr>
          <a:lstStyle/>
          <a:p>
            <a:r>
              <a:rPr lang="en-US" sz="1250" dirty="0"/>
              <a:t>While vinegar isn't nutrient-dense in the traditional sense, vinegar offers several functional health benefits that go beyond the flavor they add to a dish:</a:t>
            </a:r>
          </a:p>
          <a:p>
            <a:endParaRPr lang="en-US" sz="1250" dirty="0"/>
          </a:p>
          <a:p>
            <a:pPr marL="285750" indent="-285750">
              <a:buFont typeface="Arial" panose="020B0604020202020204" pitchFamily="34" charset="0"/>
              <a:buChar char="•"/>
            </a:pPr>
            <a:r>
              <a:rPr lang="en-US" sz="1250" b="1" dirty="0"/>
              <a:t>Aids Digestion &amp; Gut Health</a:t>
            </a:r>
          </a:p>
          <a:p>
            <a:pPr marL="742950" lvl="1" indent="-285750">
              <a:buFont typeface="Arial" panose="020B0604020202020204" pitchFamily="34" charset="0"/>
              <a:buChar char="•"/>
            </a:pPr>
            <a:r>
              <a:rPr lang="en-US" sz="1250" dirty="0"/>
              <a:t>Naturally fermented vinegars can contain probiotics, especially if unfiltered, which support gut microbiota and digestive health</a:t>
            </a:r>
          </a:p>
          <a:p>
            <a:pPr lvl="1"/>
            <a:endParaRPr lang="en-US" sz="1250" dirty="0"/>
          </a:p>
          <a:p>
            <a:pPr marL="285750" indent="-285750">
              <a:buFont typeface="Arial" panose="020B0604020202020204" pitchFamily="34" charset="0"/>
              <a:buChar char="•"/>
            </a:pPr>
            <a:r>
              <a:rPr lang="en-US" sz="1250" b="1" dirty="0"/>
              <a:t>Supports Blood Sugar Control</a:t>
            </a:r>
          </a:p>
          <a:p>
            <a:pPr marL="742950" lvl="1" indent="-285750">
              <a:buFont typeface="Arial" panose="020B0604020202020204" pitchFamily="34" charset="0"/>
              <a:buChar char="•"/>
            </a:pPr>
            <a:r>
              <a:rPr lang="en-US" sz="1250" dirty="0"/>
              <a:t>Vinegar has been shown to help reduce post-meal blood sugar spikes by improving insulin sensitivity and slowing the absorption of carbohydrates</a:t>
            </a:r>
          </a:p>
          <a:p>
            <a:pPr lvl="1"/>
            <a:endParaRPr lang="en-US" sz="1250" dirty="0"/>
          </a:p>
          <a:p>
            <a:pPr marL="285750" indent="-285750">
              <a:buFont typeface="Arial" panose="020B0604020202020204" pitchFamily="34" charset="0"/>
              <a:buChar char="•"/>
            </a:pPr>
            <a:r>
              <a:rPr lang="en-US" sz="1250" b="1" dirty="0"/>
              <a:t>Enhances Satiety</a:t>
            </a:r>
          </a:p>
          <a:p>
            <a:pPr marL="742950" lvl="1" indent="-285750">
              <a:buFont typeface="Arial" panose="020B0604020202020204" pitchFamily="34" charset="0"/>
              <a:buChar char="•"/>
            </a:pPr>
            <a:r>
              <a:rPr lang="en-US" sz="1250" dirty="0"/>
              <a:t>Adding vinegar to meals may promote a sense of fullness potentially aiding in appetite control and weight management</a:t>
            </a:r>
          </a:p>
          <a:p>
            <a:pPr lvl="1"/>
            <a:endParaRPr lang="en-US" sz="1250" dirty="0"/>
          </a:p>
          <a:p>
            <a:pPr marL="285750" indent="-285750">
              <a:buFont typeface="Arial" panose="020B0604020202020204" pitchFamily="34" charset="0"/>
              <a:buChar char="•"/>
            </a:pPr>
            <a:r>
              <a:rPr lang="en-US" sz="1250" b="1" dirty="0"/>
              <a:t>Mineral Absorption</a:t>
            </a:r>
          </a:p>
          <a:p>
            <a:pPr marL="742950" lvl="1" indent="-285750">
              <a:buFont typeface="Arial" panose="020B0604020202020204" pitchFamily="34" charset="0"/>
              <a:buChar char="•"/>
            </a:pPr>
            <a:r>
              <a:rPr lang="en-US" sz="1250" dirty="0"/>
              <a:t>Acetic acid in vinegar may help the body better absorb minerals such as calcium, magnesium, and iron from plant-based foods</a:t>
            </a:r>
          </a:p>
          <a:p>
            <a:pPr lvl="1"/>
            <a:endParaRPr lang="en-US" sz="1250" dirty="0"/>
          </a:p>
          <a:p>
            <a:pPr marL="285750" indent="-285750">
              <a:buFont typeface="Arial" panose="020B0604020202020204" pitchFamily="34" charset="0"/>
              <a:buChar char="•"/>
            </a:pPr>
            <a:r>
              <a:rPr lang="en-US" sz="1250" b="1" dirty="0"/>
              <a:t>Heart Health</a:t>
            </a:r>
          </a:p>
          <a:p>
            <a:pPr marL="742950" lvl="1" indent="-285750">
              <a:buFont typeface="Arial" panose="020B0604020202020204" pitchFamily="34" charset="0"/>
              <a:buChar char="•"/>
            </a:pPr>
            <a:r>
              <a:rPr lang="en-US" sz="1250" dirty="0"/>
              <a:t>Studies suggest regular consumption of vinegar may help lower cholesterol and triglyceride levels thus contributing to cardiovascular health</a:t>
            </a:r>
          </a:p>
          <a:p>
            <a:pPr lvl="1"/>
            <a:endParaRPr lang="en-US" sz="1250" dirty="0"/>
          </a:p>
          <a:p>
            <a:pPr marL="285750" indent="-285750">
              <a:buFont typeface="Arial" panose="020B0604020202020204" pitchFamily="34" charset="0"/>
              <a:buChar char="•"/>
            </a:pPr>
            <a:r>
              <a:rPr lang="en-US" sz="1250" b="1" dirty="0"/>
              <a:t>Antimicrobial Properties</a:t>
            </a:r>
          </a:p>
          <a:p>
            <a:pPr marL="742950" lvl="1" indent="-285750">
              <a:buFont typeface="Arial" panose="020B0604020202020204" pitchFamily="34" charset="0"/>
              <a:buChar char="•"/>
            </a:pPr>
            <a:r>
              <a:rPr lang="en-US" sz="1250" dirty="0"/>
              <a:t>Vinegar’s natural acidity makes it effective in inhibiting growth of harmful bacterial both in food and in the digestive tract</a:t>
            </a:r>
          </a:p>
        </p:txBody>
      </p:sp>
      <p:sp>
        <p:nvSpPr>
          <p:cNvPr id="12" name="TextBox 11">
            <a:extLst>
              <a:ext uri="{FF2B5EF4-FFF2-40B4-BE49-F238E27FC236}">
                <a16:creationId xmlns:a16="http://schemas.microsoft.com/office/drawing/2014/main" id="{A94D2ACF-552D-8C31-FAD6-8B4B79F5E4F4}"/>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HEALTHY INGREDIENT CONTRIBUTION</a:t>
            </a:r>
          </a:p>
        </p:txBody>
      </p:sp>
      <p:pic>
        <p:nvPicPr>
          <p:cNvPr id="3" name="Picture 2">
            <a:extLst>
              <a:ext uri="{FF2B5EF4-FFF2-40B4-BE49-F238E27FC236}">
                <a16:creationId xmlns:a16="http://schemas.microsoft.com/office/drawing/2014/main" id="{C058FF26-F0AD-DD7C-E187-390F77FBA006}"/>
              </a:ext>
            </a:extLst>
          </p:cNvPr>
          <p:cNvPicPr>
            <a:picLocks noChangeAspect="1"/>
          </p:cNvPicPr>
          <p:nvPr/>
        </p:nvPicPr>
        <p:blipFill>
          <a:blip r:embed="rId3">
            <a:extLst>
              <a:ext uri="{28A0092B-C50C-407E-A947-70E740481C1C}">
                <a14:useLocalDpi xmlns:a14="http://schemas.microsoft.com/office/drawing/2010/main" val="0"/>
              </a:ext>
            </a:extLst>
          </a:blip>
          <a:srcRect l="19701" r="22663"/>
          <a:stretch>
            <a:fillRect/>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57548C24-BF2E-67B6-2C0E-DAE7239E6DFC}"/>
              </a:ext>
            </a:extLst>
          </p:cNvPr>
          <p:cNvSpPr txBox="1"/>
          <p:nvPr/>
        </p:nvSpPr>
        <p:spPr>
          <a:xfrm>
            <a:off x="5150068" y="6218080"/>
            <a:ext cx="1570772" cy="369332"/>
          </a:xfrm>
          <a:prstGeom prst="rect">
            <a:avLst/>
          </a:prstGeom>
          <a:noFill/>
        </p:spPr>
        <p:txBody>
          <a:bodyPr wrap="square" rtlCol="0">
            <a:spAutoFit/>
          </a:bodyPr>
          <a:lstStyle/>
          <a:p>
            <a:r>
              <a:rPr lang="en-US" b="1" dirty="0">
                <a:solidFill>
                  <a:schemeClr val="bg1"/>
                </a:solidFill>
              </a:rPr>
              <a:t>AUGUST 2025</a:t>
            </a:r>
          </a:p>
        </p:txBody>
      </p:sp>
      <p:sp>
        <p:nvSpPr>
          <p:cNvPr id="7" name="TextBox 6">
            <a:extLst>
              <a:ext uri="{FF2B5EF4-FFF2-40B4-BE49-F238E27FC236}">
                <a16:creationId xmlns:a16="http://schemas.microsoft.com/office/drawing/2014/main" id="{93034437-2B66-CD24-ABAC-C4C749459957}"/>
              </a:ext>
            </a:extLst>
          </p:cNvPr>
          <p:cNvSpPr txBox="1"/>
          <p:nvPr/>
        </p:nvSpPr>
        <p:spPr>
          <a:xfrm>
            <a:off x="10863072" y="6218080"/>
            <a:ext cx="1052122" cy="369332"/>
          </a:xfrm>
          <a:prstGeom prst="rect">
            <a:avLst/>
          </a:prstGeom>
          <a:noFill/>
        </p:spPr>
        <p:txBody>
          <a:bodyPr wrap="square" rtlCol="0">
            <a:spAutoFit/>
          </a:bodyPr>
          <a:lstStyle/>
          <a:p>
            <a:r>
              <a:rPr lang="en-US" b="1" dirty="0">
                <a:solidFill>
                  <a:schemeClr val="bg1"/>
                </a:solidFill>
              </a:rPr>
              <a:t>VINEGAR</a:t>
            </a:r>
          </a:p>
        </p:txBody>
      </p:sp>
    </p:spTree>
    <p:extLst>
      <p:ext uri="{BB962C8B-B14F-4D97-AF65-F5344CB8AC3E}">
        <p14:creationId xmlns:p14="http://schemas.microsoft.com/office/powerpoint/2010/main" val="314385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arn(inVertic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arn(inVertical)">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arn(inVertical)">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barn(inVertical)">
                                      <p:cBhvr>
                                        <p:cTn id="32" dur="500"/>
                                        <p:tgtEl>
                                          <p:spTgt spid="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animEffect transition="in" filter="barn(inVertical)">
                                      <p:cBhvr>
                                        <p:cTn id="37" dur="500"/>
                                        <p:tgtEl>
                                          <p:spTgt spid="9">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1" end="11"/>
                                            </p:txEl>
                                          </p:spTgt>
                                        </p:tgtEl>
                                        <p:attrNameLst>
                                          <p:attrName>style.visibility</p:attrName>
                                        </p:attrNameLst>
                                      </p:cBhvr>
                                      <p:to>
                                        <p:strVal val="visible"/>
                                      </p:to>
                                    </p:set>
                                    <p:animEffect transition="in" filter="barn(inVertical)">
                                      <p:cBhvr>
                                        <p:cTn id="42" dur="500"/>
                                        <p:tgtEl>
                                          <p:spTgt spid="9">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9">
                                            <p:txEl>
                                              <p:pRg st="12" end="12"/>
                                            </p:txEl>
                                          </p:spTgt>
                                        </p:tgtEl>
                                        <p:attrNameLst>
                                          <p:attrName>style.visibility</p:attrName>
                                        </p:attrNameLst>
                                      </p:cBhvr>
                                      <p:to>
                                        <p:strVal val="visible"/>
                                      </p:to>
                                    </p:set>
                                    <p:animEffect transition="in" filter="barn(inVertical)">
                                      <p:cBhvr>
                                        <p:cTn id="47" dur="500"/>
                                        <p:tgtEl>
                                          <p:spTgt spid="9">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9">
                                            <p:txEl>
                                              <p:pRg st="14" end="14"/>
                                            </p:txEl>
                                          </p:spTgt>
                                        </p:tgtEl>
                                        <p:attrNameLst>
                                          <p:attrName>style.visibility</p:attrName>
                                        </p:attrNameLst>
                                      </p:cBhvr>
                                      <p:to>
                                        <p:strVal val="visible"/>
                                      </p:to>
                                    </p:set>
                                    <p:animEffect transition="in" filter="barn(inVertical)">
                                      <p:cBhvr>
                                        <p:cTn id="52" dur="500"/>
                                        <p:tgtEl>
                                          <p:spTgt spid="9">
                                            <p:txEl>
                                              <p:pRg st="14" end="1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9">
                                            <p:txEl>
                                              <p:pRg st="15" end="15"/>
                                            </p:txEl>
                                          </p:spTgt>
                                        </p:tgtEl>
                                        <p:attrNameLst>
                                          <p:attrName>style.visibility</p:attrName>
                                        </p:attrNameLst>
                                      </p:cBhvr>
                                      <p:to>
                                        <p:strVal val="visible"/>
                                      </p:to>
                                    </p:set>
                                    <p:animEffect transition="in" filter="barn(inVertical)">
                                      <p:cBhvr>
                                        <p:cTn id="57" dur="500"/>
                                        <p:tgtEl>
                                          <p:spTgt spid="9">
                                            <p:txEl>
                                              <p:pRg st="15" end="1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9">
                                            <p:txEl>
                                              <p:pRg st="17" end="17"/>
                                            </p:txEl>
                                          </p:spTgt>
                                        </p:tgtEl>
                                        <p:attrNameLst>
                                          <p:attrName>style.visibility</p:attrName>
                                        </p:attrNameLst>
                                      </p:cBhvr>
                                      <p:to>
                                        <p:strVal val="visible"/>
                                      </p:to>
                                    </p:set>
                                    <p:animEffect transition="in" filter="barn(inVertical)">
                                      <p:cBhvr>
                                        <p:cTn id="62" dur="500"/>
                                        <p:tgtEl>
                                          <p:spTgt spid="9">
                                            <p:txEl>
                                              <p:pRg st="17" end="1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9">
                                            <p:txEl>
                                              <p:pRg st="18" end="18"/>
                                            </p:txEl>
                                          </p:spTgt>
                                        </p:tgtEl>
                                        <p:attrNameLst>
                                          <p:attrName>style.visibility</p:attrName>
                                        </p:attrNameLst>
                                      </p:cBhvr>
                                      <p:to>
                                        <p:strVal val="visible"/>
                                      </p:to>
                                    </p:set>
                                    <p:animEffect transition="in" filter="barn(inVertical)">
                                      <p:cBhvr>
                                        <p:cTn id="67" dur="500"/>
                                        <p:tgtEl>
                                          <p:spTgt spid="9">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11" name="TextBox 10">
            <a:extLst>
              <a:ext uri="{FF2B5EF4-FFF2-40B4-BE49-F238E27FC236}">
                <a16:creationId xmlns:a16="http://schemas.microsoft.com/office/drawing/2014/main" id="{5D2C3D49-8237-1965-530A-B33ECB8257B6}"/>
              </a:ext>
            </a:extLst>
          </p:cNvPr>
          <p:cNvSpPr txBox="1"/>
          <p:nvPr/>
        </p:nvSpPr>
        <p:spPr>
          <a:xfrm>
            <a:off x="3331029" y="708089"/>
            <a:ext cx="8522304" cy="738664"/>
          </a:xfrm>
          <a:prstGeom prst="rect">
            <a:avLst/>
          </a:prstGeom>
          <a:noFill/>
        </p:spPr>
        <p:txBody>
          <a:bodyPr wrap="square" rtlCol="0">
            <a:spAutoFit/>
          </a:bodyPr>
          <a:lstStyle/>
          <a:p>
            <a:r>
              <a:rPr lang="en-US" sz="1400" dirty="0"/>
              <a:t>Born from the natural fermentation of sugars into acetic acid, vinegar offers a wide spectrum of flavors from sharp and tangy to mellow and sweet. The type of vinegar used can dramatically influence the taste and character of a dish, making it essential to understand the unique properties of each variety.</a:t>
            </a:r>
          </a:p>
        </p:txBody>
      </p:sp>
      <p:sp>
        <p:nvSpPr>
          <p:cNvPr id="12" name="TextBox 11">
            <a:extLst>
              <a:ext uri="{FF2B5EF4-FFF2-40B4-BE49-F238E27FC236}">
                <a16:creationId xmlns:a16="http://schemas.microsoft.com/office/drawing/2014/main" id="{FA74940A-27DB-5F32-FE26-A919940DE1CA}"/>
              </a:ext>
            </a:extLst>
          </p:cNvPr>
          <p:cNvSpPr txBox="1"/>
          <p:nvPr/>
        </p:nvSpPr>
        <p:spPr>
          <a:xfrm>
            <a:off x="3331029" y="92786"/>
            <a:ext cx="8628653" cy="707886"/>
          </a:xfrm>
          <a:prstGeom prst="rect">
            <a:avLst/>
          </a:prstGeom>
          <a:noFill/>
        </p:spPr>
        <p:txBody>
          <a:bodyPr wrap="square" rtlCol="0">
            <a:spAutoFit/>
          </a:bodyPr>
          <a:lstStyle/>
          <a:p>
            <a:pPr algn="ctr"/>
            <a:r>
              <a:rPr lang="en-US" sz="4000" b="1" dirty="0"/>
              <a:t>TYPES AND VARIETIES</a:t>
            </a:r>
          </a:p>
        </p:txBody>
      </p:sp>
      <p:pic>
        <p:nvPicPr>
          <p:cNvPr id="2" name="Picture 1">
            <a:extLst>
              <a:ext uri="{FF2B5EF4-FFF2-40B4-BE49-F238E27FC236}">
                <a16:creationId xmlns:a16="http://schemas.microsoft.com/office/drawing/2014/main" id="{7034EA1C-C931-268D-4D2A-B675E7376FD2}"/>
              </a:ext>
            </a:extLst>
          </p:cNvPr>
          <p:cNvPicPr>
            <a:picLocks noChangeAspect="1"/>
          </p:cNvPicPr>
          <p:nvPr/>
        </p:nvPicPr>
        <p:blipFill>
          <a:blip r:embed="rId2">
            <a:extLst>
              <a:ext uri="{28A0092B-C50C-407E-A947-70E740481C1C}">
                <a14:useLocalDpi xmlns:a14="http://schemas.microsoft.com/office/drawing/2010/main" val="0"/>
              </a:ext>
            </a:extLst>
          </a:blip>
          <a:srcRect l="19701" r="22663"/>
          <a:stretch>
            <a:fillRect/>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08D52319-EC9F-0785-02AD-53F907404637}"/>
              </a:ext>
            </a:extLst>
          </p:cNvPr>
          <p:cNvSpPr txBox="1"/>
          <p:nvPr/>
        </p:nvSpPr>
        <p:spPr>
          <a:xfrm>
            <a:off x="5150068" y="6218080"/>
            <a:ext cx="1570772" cy="369332"/>
          </a:xfrm>
          <a:prstGeom prst="rect">
            <a:avLst/>
          </a:prstGeom>
          <a:noFill/>
        </p:spPr>
        <p:txBody>
          <a:bodyPr wrap="square" rtlCol="0">
            <a:spAutoFit/>
          </a:bodyPr>
          <a:lstStyle/>
          <a:p>
            <a:r>
              <a:rPr lang="en-US" b="1" dirty="0">
                <a:solidFill>
                  <a:schemeClr val="bg1"/>
                </a:solidFill>
              </a:rPr>
              <a:t>AUGUST 2025</a:t>
            </a:r>
          </a:p>
        </p:txBody>
      </p:sp>
      <p:sp>
        <p:nvSpPr>
          <p:cNvPr id="5" name="TextBox 4">
            <a:extLst>
              <a:ext uri="{FF2B5EF4-FFF2-40B4-BE49-F238E27FC236}">
                <a16:creationId xmlns:a16="http://schemas.microsoft.com/office/drawing/2014/main" id="{B0E23014-2DBF-0880-F776-DFC9FD9CA896}"/>
              </a:ext>
            </a:extLst>
          </p:cNvPr>
          <p:cNvSpPr txBox="1"/>
          <p:nvPr/>
        </p:nvSpPr>
        <p:spPr>
          <a:xfrm>
            <a:off x="10863072" y="6218080"/>
            <a:ext cx="1052122" cy="369332"/>
          </a:xfrm>
          <a:prstGeom prst="rect">
            <a:avLst/>
          </a:prstGeom>
          <a:noFill/>
        </p:spPr>
        <p:txBody>
          <a:bodyPr wrap="square" rtlCol="0">
            <a:spAutoFit/>
          </a:bodyPr>
          <a:lstStyle/>
          <a:p>
            <a:r>
              <a:rPr lang="en-US" b="1" dirty="0">
                <a:solidFill>
                  <a:schemeClr val="bg1"/>
                </a:solidFill>
              </a:rPr>
              <a:t>VINEGAR</a:t>
            </a:r>
          </a:p>
        </p:txBody>
      </p:sp>
      <p:sp>
        <p:nvSpPr>
          <p:cNvPr id="13" name="TextBox 12">
            <a:extLst>
              <a:ext uri="{FF2B5EF4-FFF2-40B4-BE49-F238E27FC236}">
                <a16:creationId xmlns:a16="http://schemas.microsoft.com/office/drawing/2014/main" id="{C29234E7-C700-7971-D775-6D8B94965C1D}"/>
              </a:ext>
            </a:extLst>
          </p:cNvPr>
          <p:cNvSpPr txBox="1"/>
          <p:nvPr/>
        </p:nvSpPr>
        <p:spPr>
          <a:xfrm>
            <a:off x="7850181" y="1509824"/>
            <a:ext cx="4065011" cy="4185761"/>
          </a:xfrm>
          <a:prstGeom prst="rect">
            <a:avLst/>
          </a:prstGeom>
          <a:noFill/>
        </p:spPr>
        <p:txBody>
          <a:bodyPr wrap="square" rtlCol="0">
            <a:spAutoFit/>
          </a:bodyPr>
          <a:lstStyle/>
          <a:p>
            <a:r>
              <a:rPr lang="en-US" sz="1400" b="1" dirty="0"/>
              <a:t>Alcohol-Based Vinegars</a:t>
            </a:r>
          </a:p>
          <a:p>
            <a:pPr marL="285750" indent="-285750">
              <a:buFont typeface="Arial" panose="020B0604020202020204" pitchFamily="34" charset="0"/>
              <a:buChar char="•"/>
            </a:pPr>
            <a:r>
              <a:rPr lang="en-US" sz="1400" b="1" dirty="0"/>
              <a:t>White Distilled Vinegar</a:t>
            </a:r>
          </a:p>
          <a:p>
            <a:pPr marL="742950" lvl="1" indent="-285750">
              <a:buFont typeface="Arial" panose="020B0604020202020204" pitchFamily="34" charset="0"/>
              <a:buChar char="•"/>
            </a:pPr>
            <a:r>
              <a:rPr lang="en-US" sz="1400" dirty="0"/>
              <a:t>Acidic, sharp</a:t>
            </a:r>
          </a:p>
          <a:p>
            <a:pPr marL="285750" indent="-285750">
              <a:buFont typeface="Arial" panose="020B0604020202020204" pitchFamily="34" charset="0"/>
              <a:buChar char="•"/>
            </a:pPr>
            <a:r>
              <a:rPr lang="en-US" sz="1400" b="1" dirty="0"/>
              <a:t>Spirit Vinegar</a:t>
            </a:r>
          </a:p>
          <a:p>
            <a:pPr marL="742950" lvl="1" indent="-285750">
              <a:buFont typeface="Arial" panose="020B0604020202020204" pitchFamily="34" charset="0"/>
              <a:buChar char="•"/>
            </a:pPr>
            <a:r>
              <a:rPr lang="en-US" sz="1400" dirty="0"/>
              <a:t>Higher acidity, sharp</a:t>
            </a:r>
          </a:p>
          <a:p>
            <a:endParaRPr lang="en-US" sz="1400" dirty="0"/>
          </a:p>
          <a:p>
            <a:r>
              <a:rPr lang="en-US" sz="1400" b="1" dirty="0"/>
              <a:t>Specialty Vinegars</a:t>
            </a:r>
          </a:p>
          <a:p>
            <a:pPr marL="285750" indent="-285750">
              <a:buFont typeface="Arial" panose="020B0604020202020204" pitchFamily="34" charset="0"/>
              <a:buChar char="•"/>
            </a:pPr>
            <a:r>
              <a:rPr lang="en-US" sz="1400" b="1" dirty="0"/>
              <a:t>Sherry Vinegar</a:t>
            </a:r>
          </a:p>
          <a:p>
            <a:pPr marL="742950" lvl="1" indent="-285750">
              <a:buFont typeface="Arial" panose="020B0604020202020204" pitchFamily="34" charset="0"/>
              <a:buChar char="•"/>
            </a:pPr>
            <a:r>
              <a:rPr lang="en-US" sz="1400" dirty="0"/>
              <a:t>Aged, complex, nutty</a:t>
            </a:r>
          </a:p>
          <a:p>
            <a:pPr marL="285750" indent="-285750">
              <a:buFont typeface="Arial" panose="020B0604020202020204" pitchFamily="34" charset="0"/>
              <a:buChar char="•"/>
            </a:pPr>
            <a:r>
              <a:rPr lang="en-US" sz="1400" b="1" dirty="0"/>
              <a:t>Coconut Vinegar</a:t>
            </a:r>
          </a:p>
          <a:p>
            <a:pPr marL="742950" lvl="1" indent="-285750">
              <a:buFont typeface="Arial" panose="020B0604020202020204" pitchFamily="34" charset="0"/>
              <a:buChar char="•"/>
            </a:pPr>
            <a:r>
              <a:rPr lang="en-US" sz="1400" dirty="0"/>
              <a:t>Tangy, earthy</a:t>
            </a:r>
          </a:p>
          <a:p>
            <a:pPr marL="285750" indent="-285750">
              <a:buFont typeface="Arial" panose="020B0604020202020204" pitchFamily="34" charset="0"/>
              <a:buChar char="•"/>
            </a:pPr>
            <a:r>
              <a:rPr lang="en-US" sz="1400" b="1" dirty="0"/>
              <a:t>Palm Vinegar</a:t>
            </a:r>
          </a:p>
          <a:p>
            <a:pPr marL="742950" lvl="1" indent="-285750">
              <a:buFont typeface="Arial" panose="020B0604020202020204" pitchFamily="34" charset="0"/>
              <a:buChar char="•"/>
            </a:pPr>
            <a:r>
              <a:rPr lang="en-US" sz="1400" dirty="0"/>
              <a:t>Nutty, earthy, mildly acidic</a:t>
            </a:r>
          </a:p>
          <a:p>
            <a:pPr marL="285750" indent="-285750">
              <a:buFont typeface="Arial" panose="020B0604020202020204" pitchFamily="34" charset="0"/>
              <a:buChar char="•"/>
            </a:pPr>
            <a:r>
              <a:rPr lang="en-US" sz="1400" b="1" dirty="0"/>
              <a:t>Cane Vinegar</a:t>
            </a:r>
          </a:p>
          <a:p>
            <a:pPr marL="742950" lvl="1" indent="-285750">
              <a:buFont typeface="Arial" panose="020B0604020202020204" pitchFamily="34" charset="0"/>
              <a:buChar char="•"/>
            </a:pPr>
            <a:r>
              <a:rPr lang="en-US" sz="1400" dirty="0"/>
              <a:t>Mild, slightly sweet</a:t>
            </a:r>
          </a:p>
          <a:p>
            <a:pPr marL="285750" indent="-285750">
              <a:buFont typeface="Arial" panose="020B0604020202020204" pitchFamily="34" charset="0"/>
              <a:buChar char="•"/>
            </a:pPr>
            <a:r>
              <a:rPr lang="en-US" sz="1400" b="1" dirty="0"/>
              <a:t>Beer Vinegar</a:t>
            </a:r>
          </a:p>
          <a:p>
            <a:pPr marL="742950" lvl="1" indent="-285750">
              <a:buFont typeface="Arial" panose="020B0604020202020204" pitchFamily="34" charset="0"/>
              <a:buChar char="•"/>
            </a:pPr>
            <a:r>
              <a:rPr lang="en-US" sz="1400" dirty="0"/>
              <a:t>Malty, tangy</a:t>
            </a:r>
          </a:p>
          <a:p>
            <a:pPr marL="285750" indent="-285750">
              <a:buFont typeface="Arial" panose="020B0604020202020204" pitchFamily="34" charset="0"/>
              <a:buChar char="•"/>
            </a:pPr>
            <a:r>
              <a:rPr lang="en-US" sz="1400" b="1" dirty="0"/>
              <a:t>Infused Vinegar</a:t>
            </a:r>
          </a:p>
          <a:p>
            <a:pPr marL="742950" lvl="1" indent="-285750">
              <a:buFont typeface="Arial" panose="020B0604020202020204" pitchFamily="34" charset="0"/>
              <a:buChar char="•"/>
            </a:pPr>
            <a:r>
              <a:rPr lang="en-US" sz="1400" dirty="0"/>
              <a:t>Examples: garlic, chili, tarragon, citrus peel</a:t>
            </a:r>
          </a:p>
        </p:txBody>
      </p:sp>
      <p:sp>
        <p:nvSpPr>
          <p:cNvPr id="14" name="TextBox 13">
            <a:extLst>
              <a:ext uri="{FF2B5EF4-FFF2-40B4-BE49-F238E27FC236}">
                <a16:creationId xmlns:a16="http://schemas.microsoft.com/office/drawing/2014/main" id="{75005482-F93D-B1A0-DBF7-A8F3EB893B72}"/>
              </a:ext>
            </a:extLst>
          </p:cNvPr>
          <p:cNvSpPr txBox="1"/>
          <p:nvPr/>
        </p:nvSpPr>
        <p:spPr>
          <a:xfrm>
            <a:off x="3331029" y="1512555"/>
            <a:ext cx="4065011" cy="4616648"/>
          </a:xfrm>
          <a:prstGeom prst="rect">
            <a:avLst/>
          </a:prstGeom>
          <a:noFill/>
        </p:spPr>
        <p:txBody>
          <a:bodyPr wrap="square" rtlCol="0">
            <a:spAutoFit/>
          </a:bodyPr>
          <a:lstStyle/>
          <a:p>
            <a:r>
              <a:rPr lang="en-US" sz="1400" b="1" dirty="0"/>
              <a:t>Wine-Based Vinegar</a:t>
            </a:r>
          </a:p>
          <a:p>
            <a:pPr marL="285750" indent="-285750">
              <a:buFont typeface="Arial" panose="020B0604020202020204" pitchFamily="34" charset="0"/>
              <a:buChar char="•"/>
            </a:pPr>
            <a:r>
              <a:rPr lang="en-US" sz="1400" b="1" dirty="0"/>
              <a:t>Red Wine Vinegar</a:t>
            </a:r>
          </a:p>
          <a:p>
            <a:pPr marL="742950" lvl="1" indent="-285750">
              <a:buFont typeface="Arial" panose="020B0604020202020204" pitchFamily="34" charset="0"/>
              <a:buChar char="•"/>
            </a:pPr>
            <a:r>
              <a:rPr lang="en-US" sz="1400" dirty="0"/>
              <a:t>Bold, tangy, rich</a:t>
            </a:r>
          </a:p>
          <a:p>
            <a:pPr marL="285750" indent="-285750">
              <a:buFont typeface="Arial" panose="020B0604020202020204" pitchFamily="34" charset="0"/>
              <a:buChar char="•"/>
            </a:pPr>
            <a:r>
              <a:rPr lang="en-US" sz="1400" b="1" dirty="0"/>
              <a:t>White Wine Vinegar</a:t>
            </a:r>
          </a:p>
          <a:p>
            <a:pPr marL="742950" lvl="1" indent="-285750">
              <a:buFont typeface="Arial" panose="020B0604020202020204" pitchFamily="34" charset="0"/>
              <a:buChar char="•"/>
            </a:pPr>
            <a:r>
              <a:rPr lang="en-US" sz="1400" dirty="0"/>
              <a:t>Light, delicate</a:t>
            </a:r>
          </a:p>
          <a:p>
            <a:pPr marL="285750" indent="-285750">
              <a:buFont typeface="Arial" panose="020B0604020202020204" pitchFamily="34" charset="0"/>
              <a:buChar char="•"/>
            </a:pPr>
            <a:r>
              <a:rPr lang="en-US" sz="1400" b="1" dirty="0"/>
              <a:t>Champagne Vinegar</a:t>
            </a:r>
          </a:p>
          <a:p>
            <a:pPr marL="742950" lvl="1" indent="-285750">
              <a:buFont typeface="Arial" panose="020B0604020202020204" pitchFamily="34" charset="0"/>
              <a:buChar char="•"/>
            </a:pPr>
            <a:r>
              <a:rPr lang="en-US" sz="1400" dirty="0"/>
              <a:t>Subtle, crisp</a:t>
            </a:r>
          </a:p>
          <a:p>
            <a:endParaRPr lang="en-US" sz="1400" dirty="0"/>
          </a:p>
          <a:p>
            <a:r>
              <a:rPr lang="en-US" sz="1400" b="1" dirty="0"/>
              <a:t>Fruit-Based Vinegar</a:t>
            </a:r>
          </a:p>
          <a:p>
            <a:pPr marL="285750" indent="-285750">
              <a:buFont typeface="Arial" panose="020B0604020202020204" pitchFamily="34" charset="0"/>
              <a:buChar char="•"/>
            </a:pPr>
            <a:r>
              <a:rPr lang="en-US" sz="1400" b="1" dirty="0"/>
              <a:t>Apple Cider Vinegar</a:t>
            </a:r>
          </a:p>
          <a:p>
            <a:pPr marL="742950" lvl="1" indent="-285750">
              <a:buFont typeface="Arial" panose="020B0604020202020204" pitchFamily="34" charset="0"/>
              <a:buChar char="•"/>
            </a:pPr>
            <a:r>
              <a:rPr lang="en-US" sz="1400" dirty="0"/>
              <a:t>Tart, fruity, slightly sweet</a:t>
            </a:r>
          </a:p>
          <a:p>
            <a:pPr marL="285750" indent="-285750">
              <a:buFont typeface="Arial" panose="020B0604020202020204" pitchFamily="34" charset="0"/>
              <a:buChar char="•"/>
            </a:pPr>
            <a:r>
              <a:rPr lang="en-US" sz="1400" b="1" dirty="0"/>
              <a:t>Balsamic Vinegar</a:t>
            </a:r>
          </a:p>
          <a:p>
            <a:pPr marL="742950" lvl="1" indent="-285750">
              <a:buFont typeface="Arial" panose="020B0604020202020204" pitchFamily="34" charset="0"/>
              <a:buChar char="•"/>
            </a:pPr>
            <a:r>
              <a:rPr lang="en-US" sz="1400" dirty="0"/>
              <a:t>Thick, sweet, complex</a:t>
            </a:r>
          </a:p>
          <a:p>
            <a:pPr marL="285750" indent="-285750">
              <a:buFont typeface="Arial" panose="020B0604020202020204" pitchFamily="34" charset="0"/>
              <a:buChar char="•"/>
            </a:pPr>
            <a:r>
              <a:rPr lang="en-US" sz="1400" b="1" dirty="0"/>
              <a:t>Fruit Vinegar (Examples: Pear, Raspberry, Fig)</a:t>
            </a:r>
          </a:p>
          <a:p>
            <a:pPr marL="742950" lvl="1" indent="-285750">
              <a:buFont typeface="Arial" panose="020B0604020202020204" pitchFamily="34" charset="0"/>
              <a:buChar char="•"/>
            </a:pPr>
            <a:r>
              <a:rPr lang="en-US" sz="1400" dirty="0"/>
              <a:t>Infused or made directly from fruit</a:t>
            </a:r>
          </a:p>
          <a:p>
            <a:endParaRPr lang="en-US" sz="1400" dirty="0"/>
          </a:p>
          <a:p>
            <a:r>
              <a:rPr lang="en-US" sz="1400" b="1" dirty="0"/>
              <a:t>Grain-Based Vinegar</a:t>
            </a:r>
          </a:p>
          <a:p>
            <a:pPr marL="285750" indent="-285750">
              <a:buFont typeface="Arial" panose="020B0604020202020204" pitchFamily="34" charset="0"/>
              <a:buChar char="•"/>
            </a:pPr>
            <a:r>
              <a:rPr lang="en-US" sz="1400" b="1" dirty="0"/>
              <a:t>Rice Vinegar (Varieties: Seasoned, Unseasoned)</a:t>
            </a:r>
          </a:p>
          <a:p>
            <a:pPr marL="742950" lvl="1" indent="-285750">
              <a:buFont typeface="Arial" panose="020B0604020202020204" pitchFamily="34" charset="0"/>
              <a:buChar char="•"/>
            </a:pPr>
            <a:r>
              <a:rPr lang="en-US" sz="1400" dirty="0"/>
              <a:t>Mild, slightly sweet</a:t>
            </a:r>
          </a:p>
          <a:p>
            <a:pPr marL="285750" indent="-285750">
              <a:buFont typeface="Arial" panose="020B0604020202020204" pitchFamily="34" charset="0"/>
              <a:buChar char="•"/>
            </a:pPr>
            <a:r>
              <a:rPr lang="en-US" sz="1400" b="1" dirty="0"/>
              <a:t>Malt Vinegar</a:t>
            </a:r>
          </a:p>
          <a:p>
            <a:pPr marL="742950" lvl="1" indent="-285750">
              <a:buFont typeface="Arial" panose="020B0604020202020204" pitchFamily="34" charset="0"/>
              <a:buChar char="•"/>
            </a:pPr>
            <a:r>
              <a:rPr lang="en-US" sz="1400" dirty="0"/>
              <a:t>Rich, toasty</a:t>
            </a:r>
          </a:p>
        </p:txBody>
      </p:sp>
    </p:spTree>
    <p:extLst>
      <p:ext uri="{BB962C8B-B14F-4D97-AF65-F5344CB8AC3E}">
        <p14:creationId xmlns:p14="http://schemas.microsoft.com/office/powerpoint/2010/main" val="322816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barn(inVertical)">
                                      <p:cBhvr>
                                        <p:cTn id="20" dur="500"/>
                                        <p:tgtEl>
                                          <p:spTgt spid="1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Effect transition="in" filter="barn(inVertical)">
                                      <p:cBhvr>
                                        <p:cTn id="25" dur="500"/>
                                        <p:tgtEl>
                                          <p:spTgt spid="14">
                                            <p:txEl>
                                              <p:pRg st="3" end="3"/>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4">
                                            <p:txEl>
                                              <p:pRg st="4" end="4"/>
                                            </p:txEl>
                                          </p:spTgt>
                                        </p:tgtEl>
                                        <p:attrNameLst>
                                          <p:attrName>style.visibility</p:attrName>
                                        </p:attrNameLst>
                                      </p:cBhvr>
                                      <p:to>
                                        <p:strVal val="visible"/>
                                      </p:to>
                                    </p:set>
                                    <p:animEffect transition="in" filter="barn(inVertical)">
                                      <p:cBhvr>
                                        <p:cTn id="28" dur="500"/>
                                        <p:tgtEl>
                                          <p:spTgt spid="1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4">
                                            <p:txEl>
                                              <p:pRg st="5" end="5"/>
                                            </p:txEl>
                                          </p:spTgt>
                                        </p:tgtEl>
                                        <p:attrNameLst>
                                          <p:attrName>style.visibility</p:attrName>
                                        </p:attrNameLst>
                                      </p:cBhvr>
                                      <p:to>
                                        <p:strVal val="visible"/>
                                      </p:to>
                                    </p:set>
                                    <p:animEffect transition="in" filter="barn(inVertical)">
                                      <p:cBhvr>
                                        <p:cTn id="33" dur="500"/>
                                        <p:tgtEl>
                                          <p:spTgt spid="14">
                                            <p:txEl>
                                              <p:pRg st="5" end="5"/>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14">
                                            <p:txEl>
                                              <p:pRg st="6" end="6"/>
                                            </p:txEl>
                                          </p:spTgt>
                                        </p:tgtEl>
                                        <p:attrNameLst>
                                          <p:attrName>style.visibility</p:attrName>
                                        </p:attrNameLst>
                                      </p:cBhvr>
                                      <p:to>
                                        <p:strVal val="visible"/>
                                      </p:to>
                                    </p:set>
                                    <p:animEffect transition="in" filter="barn(inVertical)">
                                      <p:cBhvr>
                                        <p:cTn id="36" dur="500"/>
                                        <p:tgtEl>
                                          <p:spTgt spid="14">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xEl>
                                              <p:pRg st="8" end="8"/>
                                            </p:txEl>
                                          </p:spTgt>
                                        </p:tgtEl>
                                        <p:attrNameLst>
                                          <p:attrName>style.visibility</p:attrName>
                                        </p:attrNameLst>
                                      </p:cBhvr>
                                      <p:to>
                                        <p:strVal val="visible"/>
                                      </p:to>
                                    </p:set>
                                    <p:animEffect transition="in" filter="barn(inVertical)">
                                      <p:cBhvr>
                                        <p:cTn id="41" dur="500"/>
                                        <p:tgtEl>
                                          <p:spTgt spid="14">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4">
                                            <p:txEl>
                                              <p:pRg st="9" end="9"/>
                                            </p:txEl>
                                          </p:spTgt>
                                        </p:tgtEl>
                                        <p:attrNameLst>
                                          <p:attrName>style.visibility</p:attrName>
                                        </p:attrNameLst>
                                      </p:cBhvr>
                                      <p:to>
                                        <p:strVal val="visible"/>
                                      </p:to>
                                    </p:set>
                                    <p:animEffect transition="in" filter="barn(inVertical)">
                                      <p:cBhvr>
                                        <p:cTn id="46" dur="500"/>
                                        <p:tgtEl>
                                          <p:spTgt spid="14">
                                            <p:txEl>
                                              <p:pRg st="9" end="9"/>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14">
                                            <p:txEl>
                                              <p:pRg st="10" end="10"/>
                                            </p:txEl>
                                          </p:spTgt>
                                        </p:tgtEl>
                                        <p:attrNameLst>
                                          <p:attrName>style.visibility</p:attrName>
                                        </p:attrNameLst>
                                      </p:cBhvr>
                                      <p:to>
                                        <p:strVal val="visible"/>
                                      </p:to>
                                    </p:set>
                                    <p:animEffect transition="in" filter="barn(inVertical)">
                                      <p:cBhvr>
                                        <p:cTn id="49" dur="500"/>
                                        <p:tgtEl>
                                          <p:spTgt spid="14">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4">
                                            <p:txEl>
                                              <p:pRg st="11" end="11"/>
                                            </p:txEl>
                                          </p:spTgt>
                                        </p:tgtEl>
                                        <p:attrNameLst>
                                          <p:attrName>style.visibility</p:attrName>
                                        </p:attrNameLst>
                                      </p:cBhvr>
                                      <p:to>
                                        <p:strVal val="visible"/>
                                      </p:to>
                                    </p:set>
                                    <p:animEffect transition="in" filter="barn(inVertical)">
                                      <p:cBhvr>
                                        <p:cTn id="54" dur="500"/>
                                        <p:tgtEl>
                                          <p:spTgt spid="14">
                                            <p:txEl>
                                              <p:pRg st="11" end="11"/>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14">
                                            <p:txEl>
                                              <p:pRg st="12" end="12"/>
                                            </p:txEl>
                                          </p:spTgt>
                                        </p:tgtEl>
                                        <p:attrNameLst>
                                          <p:attrName>style.visibility</p:attrName>
                                        </p:attrNameLst>
                                      </p:cBhvr>
                                      <p:to>
                                        <p:strVal val="visible"/>
                                      </p:to>
                                    </p:set>
                                    <p:animEffect transition="in" filter="barn(inVertical)">
                                      <p:cBhvr>
                                        <p:cTn id="57" dur="500"/>
                                        <p:tgtEl>
                                          <p:spTgt spid="14">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4">
                                            <p:txEl>
                                              <p:pRg st="13" end="13"/>
                                            </p:txEl>
                                          </p:spTgt>
                                        </p:tgtEl>
                                        <p:attrNameLst>
                                          <p:attrName>style.visibility</p:attrName>
                                        </p:attrNameLst>
                                      </p:cBhvr>
                                      <p:to>
                                        <p:strVal val="visible"/>
                                      </p:to>
                                    </p:set>
                                    <p:animEffect transition="in" filter="barn(inVertical)">
                                      <p:cBhvr>
                                        <p:cTn id="62" dur="500"/>
                                        <p:tgtEl>
                                          <p:spTgt spid="14">
                                            <p:txEl>
                                              <p:pRg st="13" end="13"/>
                                            </p:txEl>
                                          </p:spTgt>
                                        </p:tgtEl>
                                      </p:cBhvr>
                                    </p:animEffect>
                                  </p:childTnLst>
                                </p:cTn>
                              </p:par>
                              <p:par>
                                <p:cTn id="63" presetID="16" presetClass="entr" presetSubtype="21" fill="hold" nodeType="withEffect">
                                  <p:stCondLst>
                                    <p:cond delay="0"/>
                                  </p:stCondLst>
                                  <p:childTnLst>
                                    <p:set>
                                      <p:cBhvr>
                                        <p:cTn id="64" dur="1" fill="hold">
                                          <p:stCondLst>
                                            <p:cond delay="0"/>
                                          </p:stCondLst>
                                        </p:cTn>
                                        <p:tgtEl>
                                          <p:spTgt spid="14">
                                            <p:txEl>
                                              <p:pRg st="14" end="14"/>
                                            </p:txEl>
                                          </p:spTgt>
                                        </p:tgtEl>
                                        <p:attrNameLst>
                                          <p:attrName>style.visibility</p:attrName>
                                        </p:attrNameLst>
                                      </p:cBhvr>
                                      <p:to>
                                        <p:strVal val="visible"/>
                                      </p:to>
                                    </p:set>
                                    <p:animEffect transition="in" filter="barn(inVertical)">
                                      <p:cBhvr>
                                        <p:cTn id="65" dur="500"/>
                                        <p:tgtEl>
                                          <p:spTgt spid="14">
                                            <p:txEl>
                                              <p:pRg st="14" end="1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14">
                                            <p:txEl>
                                              <p:pRg st="16" end="16"/>
                                            </p:txEl>
                                          </p:spTgt>
                                        </p:tgtEl>
                                        <p:attrNameLst>
                                          <p:attrName>style.visibility</p:attrName>
                                        </p:attrNameLst>
                                      </p:cBhvr>
                                      <p:to>
                                        <p:strVal val="visible"/>
                                      </p:to>
                                    </p:set>
                                    <p:animEffect transition="in" filter="barn(inVertical)">
                                      <p:cBhvr>
                                        <p:cTn id="70" dur="500"/>
                                        <p:tgtEl>
                                          <p:spTgt spid="14">
                                            <p:txEl>
                                              <p:pRg st="16" end="1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14">
                                            <p:txEl>
                                              <p:pRg st="17" end="17"/>
                                            </p:txEl>
                                          </p:spTgt>
                                        </p:tgtEl>
                                        <p:attrNameLst>
                                          <p:attrName>style.visibility</p:attrName>
                                        </p:attrNameLst>
                                      </p:cBhvr>
                                      <p:to>
                                        <p:strVal val="visible"/>
                                      </p:to>
                                    </p:set>
                                    <p:animEffect transition="in" filter="barn(inVertical)">
                                      <p:cBhvr>
                                        <p:cTn id="75" dur="500"/>
                                        <p:tgtEl>
                                          <p:spTgt spid="14">
                                            <p:txEl>
                                              <p:pRg st="17" end="17"/>
                                            </p:txEl>
                                          </p:spTgt>
                                        </p:tgtEl>
                                      </p:cBhvr>
                                    </p:animEffect>
                                  </p:childTnLst>
                                </p:cTn>
                              </p:par>
                              <p:par>
                                <p:cTn id="76" presetID="16" presetClass="entr" presetSubtype="21" fill="hold" nodeType="withEffect">
                                  <p:stCondLst>
                                    <p:cond delay="0"/>
                                  </p:stCondLst>
                                  <p:childTnLst>
                                    <p:set>
                                      <p:cBhvr>
                                        <p:cTn id="77" dur="1" fill="hold">
                                          <p:stCondLst>
                                            <p:cond delay="0"/>
                                          </p:stCondLst>
                                        </p:cTn>
                                        <p:tgtEl>
                                          <p:spTgt spid="14">
                                            <p:txEl>
                                              <p:pRg st="18" end="18"/>
                                            </p:txEl>
                                          </p:spTgt>
                                        </p:tgtEl>
                                        <p:attrNameLst>
                                          <p:attrName>style.visibility</p:attrName>
                                        </p:attrNameLst>
                                      </p:cBhvr>
                                      <p:to>
                                        <p:strVal val="visible"/>
                                      </p:to>
                                    </p:set>
                                    <p:animEffect transition="in" filter="barn(inVertical)">
                                      <p:cBhvr>
                                        <p:cTn id="78" dur="500"/>
                                        <p:tgtEl>
                                          <p:spTgt spid="14">
                                            <p:txEl>
                                              <p:pRg st="18" end="18"/>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14">
                                            <p:txEl>
                                              <p:pRg st="19" end="19"/>
                                            </p:txEl>
                                          </p:spTgt>
                                        </p:tgtEl>
                                        <p:attrNameLst>
                                          <p:attrName>style.visibility</p:attrName>
                                        </p:attrNameLst>
                                      </p:cBhvr>
                                      <p:to>
                                        <p:strVal val="visible"/>
                                      </p:to>
                                    </p:set>
                                    <p:animEffect transition="in" filter="barn(inVertical)">
                                      <p:cBhvr>
                                        <p:cTn id="83" dur="500"/>
                                        <p:tgtEl>
                                          <p:spTgt spid="14">
                                            <p:txEl>
                                              <p:pRg st="19" end="19"/>
                                            </p:txEl>
                                          </p:spTgt>
                                        </p:tgtEl>
                                      </p:cBhvr>
                                    </p:animEffect>
                                  </p:childTnLst>
                                </p:cTn>
                              </p:par>
                              <p:par>
                                <p:cTn id="84" presetID="16" presetClass="entr" presetSubtype="21" fill="hold" nodeType="withEffect">
                                  <p:stCondLst>
                                    <p:cond delay="0"/>
                                  </p:stCondLst>
                                  <p:childTnLst>
                                    <p:set>
                                      <p:cBhvr>
                                        <p:cTn id="85" dur="1" fill="hold">
                                          <p:stCondLst>
                                            <p:cond delay="0"/>
                                          </p:stCondLst>
                                        </p:cTn>
                                        <p:tgtEl>
                                          <p:spTgt spid="14">
                                            <p:txEl>
                                              <p:pRg st="20" end="20"/>
                                            </p:txEl>
                                          </p:spTgt>
                                        </p:tgtEl>
                                        <p:attrNameLst>
                                          <p:attrName>style.visibility</p:attrName>
                                        </p:attrNameLst>
                                      </p:cBhvr>
                                      <p:to>
                                        <p:strVal val="visible"/>
                                      </p:to>
                                    </p:set>
                                    <p:animEffect transition="in" filter="barn(inVertical)">
                                      <p:cBhvr>
                                        <p:cTn id="86" dur="500"/>
                                        <p:tgtEl>
                                          <p:spTgt spid="14">
                                            <p:txEl>
                                              <p:pRg st="20" end="2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13">
                                            <p:txEl>
                                              <p:pRg st="0" end="0"/>
                                            </p:txEl>
                                          </p:spTgt>
                                        </p:tgtEl>
                                        <p:attrNameLst>
                                          <p:attrName>style.visibility</p:attrName>
                                        </p:attrNameLst>
                                      </p:cBhvr>
                                      <p:to>
                                        <p:strVal val="visible"/>
                                      </p:to>
                                    </p:set>
                                    <p:animEffect transition="in" filter="barn(inVertical)">
                                      <p:cBhvr>
                                        <p:cTn id="91" dur="500"/>
                                        <p:tgtEl>
                                          <p:spTgt spid="13">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nodeType="clickEffect">
                                  <p:stCondLst>
                                    <p:cond delay="0"/>
                                  </p:stCondLst>
                                  <p:childTnLst>
                                    <p:set>
                                      <p:cBhvr>
                                        <p:cTn id="95" dur="1" fill="hold">
                                          <p:stCondLst>
                                            <p:cond delay="0"/>
                                          </p:stCondLst>
                                        </p:cTn>
                                        <p:tgtEl>
                                          <p:spTgt spid="13">
                                            <p:txEl>
                                              <p:pRg st="1" end="1"/>
                                            </p:txEl>
                                          </p:spTgt>
                                        </p:tgtEl>
                                        <p:attrNameLst>
                                          <p:attrName>style.visibility</p:attrName>
                                        </p:attrNameLst>
                                      </p:cBhvr>
                                      <p:to>
                                        <p:strVal val="visible"/>
                                      </p:to>
                                    </p:set>
                                    <p:animEffect transition="in" filter="barn(inVertical)">
                                      <p:cBhvr>
                                        <p:cTn id="96" dur="500"/>
                                        <p:tgtEl>
                                          <p:spTgt spid="13">
                                            <p:txEl>
                                              <p:pRg st="1" end="1"/>
                                            </p:txEl>
                                          </p:spTgt>
                                        </p:tgtEl>
                                      </p:cBhvr>
                                    </p:animEffect>
                                  </p:childTnLst>
                                </p:cTn>
                              </p:par>
                              <p:par>
                                <p:cTn id="97" presetID="16" presetClass="entr" presetSubtype="21" fill="hold" nodeType="withEffect">
                                  <p:stCondLst>
                                    <p:cond delay="0"/>
                                  </p:stCondLst>
                                  <p:childTnLst>
                                    <p:set>
                                      <p:cBhvr>
                                        <p:cTn id="98" dur="1" fill="hold">
                                          <p:stCondLst>
                                            <p:cond delay="0"/>
                                          </p:stCondLst>
                                        </p:cTn>
                                        <p:tgtEl>
                                          <p:spTgt spid="13">
                                            <p:txEl>
                                              <p:pRg st="2" end="2"/>
                                            </p:txEl>
                                          </p:spTgt>
                                        </p:tgtEl>
                                        <p:attrNameLst>
                                          <p:attrName>style.visibility</p:attrName>
                                        </p:attrNameLst>
                                      </p:cBhvr>
                                      <p:to>
                                        <p:strVal val="visible"/>
                                      </p:to>
                                    </p:set>
                                    <p:animEffect transition="in" filter="barn(inVertical)">
                                      <p:cBhvr>
                                        <p:cTn id="99" dur="500"/>
                                        <p:tgtEl>
                                          <p:spTgt spid="13">
                                            <p:txEl>
                                              <p:pRg st="2" end="2"/>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nodeType="clickEffect">
                                  <p:stCondLst>
                                    <p:cond delay="0"/>
                                  </p:stCondLst>
                                  <p:childTnLst>
                                    <p:set>
                                      <p:cBhvr>
                                        <p:cTn id="103" dur="1" fill="hold">
                                          <p:stCondLst>
                                            <p:cond delay="0"/>
                                          </p:stCondLst>
                                        </p:cTn>
                                        <p:tgtEl>
                                          <p:spTgt spid="13">
                                            <p:txEl>
                                              <p:pRg st="3" end="3"/>
                                            </p:txEl>
                                          </p:spTgt>
                                        </p:tgtEl>
                                        <p:attrNameLst>
                                          <p:attrName>style.visibility</p:attrName>
                                        </p:attrNameLst>
                                      </p:cBhvr>
                                      <p:to>
                                        <p:strVal val="visible"/>
                                      </p:to>
                                    </p:set>
                                    <p:animEffect transition="in" filter="barn(inVertical)">
                                      <p:cBhvr>
                                        <p:cTn id="104" dur="500"/>
                                        <p:tgtEl>
                                          <p:spTgt spid="13">
                                            <p:txEl>
                                              <p:pRg st="3" end="3"/>
                                            </p:txEl>
                                          </p:spTgt>
                                        </p:tgtEl>
                                      </p:cBhvr>
                                    </p:animEffect>
                                  </p:childTnLst>
                                </p:cTn>
                              </p:par>
                              <p:par>
                                <p:cTn id="105" presetID="16" presetClass="entr" presetSubtype="21" fill="hold" nodeType="withEffect">
                                  <p:stCondLst>
                                    <p:cond delay="0"/>
                                  </p:stCondLst>
                                  <p:childTnLst>
                                    <p:set>
                                      <p:cBhvr>
                                        <p:cTn id="106" dur="1" fill="hold">
                                          <p:stCondLst>
                                            <p:cond delay="0"/>
                                          </p:stCondLst>
                                        </p:cTn>
                                        <p:tgtEl>
                                          <p:spTgt spid="13">
                                            <p:txEl>
                                              <p:pRg st="4" end="4"/>
                                            </p:txEl>
                                          </p:spTgt>
                                        </p:tgtEl>
                                        <p:attrNameLst>
                                          <p:attrName>style.visibility</p:attrName>
                                        </p:attrNameLst>
                                      </p:cBhvr>
                                      <p:to>
                                        <p:strVal val="visible"/>
                                      </p:to>
                                    </p:set>
                                    <p:animEffect transition="in" filter="barn(inVertical)">
                                      <p:cBhvr>
                                        <p:cTn id="107" dur="500"/>
                                        <p:tgtEl>
                                          <p:spTgt spid="13">
                                            <p:txEl>
                                              <p:pRg st="4" end="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13">
                                            <p:txEl>
                                              <p:pRg st="6" end="6"/>
                                            </p:txEl>
                                          </p:spTgt>
                                        </p:tgtEl>
                                        <p:attrNameLst>
                                          <p:attrName>style.visibility</p:attrName>
                                        </p:attrNameLst>
                                      </p:cBhvr>
                                      <p:to>
                                        <p:strVal val="visible"/>
                                      </p:to>
                                    </p:set>
                                    <p:animEffect transition="in" filter="barn(inVertical)">
                                      <p:cBhvr>
                                        <p:cTn id="112" dur="500"/>
                                        <p:tgtEl>
                                          <p:spTgt spid="13">
                                            <p:txEl>
                                              <p:pRg st="6" end="6"/>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13">
                                            <p:txEl>
                                              <p:pRg st="7" end="7"/>
                                            </p:txEl>
                                          </p:spTgt>
                                        </p:tgtEl>
                                        <p:attrNameLst>
                                          <p:attrName>style.visibility</p:attrName>
                                        </p:attrNameLst>
                                      </p:cBhvr>
                                      <p:to>
                                        <p:strVal val="visible"/>
                                      </p:to>
                                    </p:set>
                                    <p:animEffect transition="in" filter="barn(inVertical)">
                                      <p:cBhvr>
                                        <p:cTn id="117" dur="500"/>
                                        <p:tgtEl>
                                          <p:spTgt spid="13">
                                            <p:txEl>
                                              <p:pRg st="7" end="7"/>
                                            </p:txEl>
                                          </p:spTgt>
                                        </p:tgtEl>
                                      </p:cBhvr>
                                    </p:animEffect>
                                  </p:childTnLst>
                                </p:cTn>
                              </p:par>
                              <p:par>
                                <p:cTn id="118" presetID="16" presetClass="entr" presetSubtype="21" fill="hold" nodeType="withEffect">
                                  <p:stCondLst>
                                    <p:cond delay="0"/>
                                  </p:stCondLst>
                                  <p:childTnLst>
                                    <p:set>
                                      <p:cBhvr>
                                        <p:cTn id="119" dur="1" fill="hold">
                                          <p:stCondLst>
                                            <p:cond delay="0"/>
                                          </p:stCondLst>
                                        </p:cTn>
                                        <p:tgtEl>
                                          <p:spTgt spid="13">
                                            <p:txEl>
                                              <p:pRg st="8" end="8"/>
                                            </p:txEl>
                                          </p:spTgt>
                                        </p:tgtEl>
                                        <p:attrNameLst>
                                          <p:attrName>style.visibility</p:attrName>
                                        </p:attrNameLst>
                                      </p:cBhvr>
                                      <p:to>
                                        <p:strVal val="visible"/>
                                      </p:to>
                                    </p:set>
                                    <p:animEffect transition="in" filter="barn(inVertical)">
                                      <p:cBhvr>
                                        <p:cTn id="120" dur="500"/>
                                        <p:tgtEl>
                                          <p:spTgt spid="13">
                                            <p:txEl>
                                              <p:pRg st="8" end="8"/>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nodeType="clickEffect">
                                  <p:stCondLst>
                                    <p:cond delay="0"/>
                                  </p:stCondLst>
                                  <p:childTnLst>
                                    <p:set>
                                      <p:cBhvr>
                                        <p:cTn id="124" dur="1" fill="hold">
                                          <p:stCondLst>
                                            <p:cond delay="0"/>
                                          </p:stCondLst>
                                        </p:cTn>
                                        <p:tgtEl>
                                          <p:spTgt spid="13">
                                            <p:txEl>
                                              <p:pRg st="9" end="9"/>
                                            </p:txEl>
                                          </p:spTgt>
                                        </p:tgtEl>
                                        <p:attrNameLst>
                                          <p:attrName>style.visibility</p:attrName>
                                        </p:attrNameLst>
                                      </p:cBhvr>
                                      <p:to>
                                        <p:strVal val="visible"/>
                                      </p:to>
                                    </p:set>
                                    <p:animEffect transition="in" filter="barn(inVertical)">
                                      <p:cBhvr>
                                        <p:cTn id="125" dur="500"/>
                                        <p:tgtEl>
                                          <p:spTgt spid="13">
                                            <p:txEl>
                                              <p:pRg st="9" end="9"/>
                                            </p:txEl>
                                          </p:spTgt>
                                        </p:tgtEl>
                                      </p:cBhvr>
                                    </p:animEffect>
                                  </p:childTnLst>
                                </p:cTn>
                              </p:par>
                              <p:par>
                                <p:cTn id="126" presetID="16" presetClass="entr" presetSubtype="21" fill="hold" nodeType="withEffect">
                                  <p:stCondLst>
                                    <p:cond delay="0"/>
                                  </p:stCondLst>
                                  <p:childTnLst>
                                    <p:set>
                                      <p:cBhvr>
                                        <p:cTn id="127" dur="1" fill="hold">
                                          <p:stCondLst>
                                            <p:cond delay="0"/>
                                          </p:stCondLst>
                                        </p:cTn>
                                        <p:tgtEl>
                                          <p:spTgt spid="13">
                                            <p:txEl>
                                              <p:pRg st="10" end="10"/>
                                            </p:txEl>
                                          </p:spTgt>
                                        </p:tgtEl>
                                        <p:attrNameLst>
                                          <p:attrName>style.visibility</p:attrName>
                                        </p:attrNameLst>
                                      </p:cBhvr>
                                      <p:to>
                                        <p:strVal val="visible"/>
                                      </p:to>
                                    </p:set>
                                    <p:animEffect transition="in" filter="barn(inVertical)">
                                      <p:cBhvr>
                                        <p:cTn id="128" dur="500"/>
                                        <p:tgtEl>
                                          <p:spTgt spid="13">
                                            <p:txEl>
                                              <p:pRg st="10" end="10"/>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16" presetClass="entr" presetSubtype="21" fill="hold" nodeType="clickEffect">
                                  <p:stCondLst>
                                    <p:cond delay="0"/>
                                  </p:stCondLst>
                                  <p:childTnLst>
                                    <p:set>
                                      <p:cBhvr>
                                        <p:cTn id="132" dur="1" fill="hold">
                                          <p:stCondLst>
                                            <p:cond delay="0"/>
                                          </p:stCondLst>
                                        </p:cTn>
                                        <p:tgtEl>
                                          <p:spTgt spid="13">
                                            <p:txEl>
                                              <p:pRg st="11" end="11"/>
                                            </p:txEl>
                                          </p:spTgt>
                                        </p:tgtEl>
                                        <p:attrNameLst>
                                          <p:attrName>style.visibility</p:attrName>
                                        </p:attrNameLst>
                                      </p:cBhvr>
                                      <p:to>
                                        <p:strVal val="visible"/>
                                      </p:to>
                                    </p:set>
                                    <p:animEffect transition="in" filter="barn(inVertical)">
                                      <p:cBhvr>
                                        <p:cTn id="133" dur="500"/>
                                        <p:tgtEl>
                                          <p:spTgt spid="13">
                                            <p:txEl>
                                              <p:pRg st="11" end="11"/>
                                            </p:txEl>
                                          </p:spTgt>
                                        </p:tgtEl>
                                      </p:cBhvr>
                                    </p:animEffect>
                                  </p:childTnLst>
                                </p:cTn>
                              </p:par>
                              <p:par>
                                <p:cTn id="134" presetID="16" presetClass="entr" presetSubtype="21" fill="hold" nodeType="withEffect">
                                  <p:stCondLst>
                                    <p:cond delay="0"/>
                                  </p:stCondLst>
                                  <p:childTnLst>
                                    <p:set>
                                      <p:cBhvr>
                                        <p:cTn id="135" dur="1" fill="hold">
                                          <p:stCondLst>
                                            <p:cond delay="0"/>
                                          </p:stCondLst>
                                        </p:cTn>
                                        <p:tgtEl>
                                          <p:spTgt spid="13">
                                            <p:txEl>
                                              <p:pRg st="12" end="12"/>
                                            </p:txEl>
                                          </p:spTgt>
                                        </p:tgtEl>
                                        <p:attrNameLst>
                                          <p:attrName>style.visibility</p:attrName>
                                        </p:attrNameLst>
                                      </p:cBhvr>
                                      <p:to>
                                        <p:strVal val="visible"/>
                                      </p:to>
                                    </p:set>
                                    <p:animEffect transition="in" filter="barn(inVertical)">
                                      <p:cBhvr>
                                        <p:cTn id="136" dur="500"/>
                                        <p:tgtEl>
                                          <p:spTgt spid="13">
                                            <p:txEl>
                                              <p:pRg st="12" end="12"/>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16" presetClass="entr" presetSubtype="21" fill="hold" nodeType="clickEffect">
                                  <p:stCondLst>
                                    <p:cond delay="0"/>
                                  </p:stCondLst>
                                  <p:childTnLst>
                                    <p:set>
                                      <p:cBhvr>
                                        <p:cTn id="140" dur="1" fill="hold">
                                          <p:stCondLst>
                                            <p:cond delay="0"/>
                                          </p:stCondLst>
                                        </p:cTn>
                                        <p:tgtEl>
                                          <p:spTgt spid="13">
                                            <p:txEl>
                                              <p:pRg st="13" end="13"/>
                                            </p:txEl>
                                          </p:spTgt>
                                        </p:tgtEl>
                                        <p:attrNameLst>
                                          <p:attrName>style.visibility</p:attrName>
                                        </p:attrNameLst>
                                      </p:cBhvr>
                                      <p:to>
                                        <p:strVal val="visible"/>
                                      </p:to>
                                    </p:set>
                                    <p:animEffect transition="in" filter="barn(inVertical)">
                                      <p:cBhvr>
                                        <p:cTn id="141" dur="500"/>
                                        <p:tgtEl>
                                          <p:spTgt spid="13">
                                            <p:txEl>
                                              <p:pRg st="13" end="13"/>
                                            </p:txEl>
                                          </p:spTgt>
                                        </p:tgtEl>
                                      </p:cBhvr>
                                    </p:animEffect>
                                  </p:childTnLst>
                                </p:cTn>
                              </p:par>
                              <p:par>
                                <p:cTn id="142" presetID="16" presetClass="entr" presetSubtype="21" fill="hold" nodeType="withEffect">
                                  <p:stCondLst>
                                    <p:cond delay="0"/>
                                  </p:stCondLst>
                                  <p:childTnLst>
                                    <p:set>
                                      <p:cBhvr>
                                        <p:cTn id="143" dur="1" fill="hold">
                                          <p:stCondLst>
                                            <p:cond delay="0"/>
                                          </p:stCondLst>
                                        </p:cTn>
                                        <p:tgtEl>
                                          <p:spTgt spid="13">
                                            <p:txEl>
                                              <p:pRg st="14" end="14"/>
                                            </p:txEl>
                                          </p:spTgt>
                                        </p:tgtEl>
                                        <p:attrNameLst>
                                          <p:attrName>style.visibility</p:attrName>
                                        </p:attrNameLst>
                                      </p:cBhvr>
                                      <p:to>
                                        <p:strVal val="visible"/>
                                      </p:to>
                                    </p:set>
                                    <p:animEffect transition="in" filter="barn(inVertical)">
                                      <p:cBhvr>
                                        <p:cTn id="144" dur="500"/>
                                        <p:tgtEl>
                                          <p:spTgt spid="13">
                                            <p:txEl>
                                              <p:pRg st="14" end="14"/>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ntr" presetSubtype="21" fill="hold" nodeType="clickEffect">
                                  <p:stCondLst>
                                    <p:cond delay="0"/>
                                  </p:stCondLst>
                                  <p:childTnLst>
                                    <p:set>
                                      <p:cBhvr>
                                        <p:cTn id="148" dur="1" fill="hold">
                                          <p:stCondLst>
                                            <p:cond delay="0"/>
                                          </p:stCondLst>
                                        </p:cTn>
                                        <p:tgtEl>
                                          <p:spTgt spid="13">
                                            <p:txEl>
                                              <p:pRg st="15" end="15"/>
                                            </p:txEl>
                                          </p:spTgt>
                                        </p:tgtEl>
                                        <p:attrNameLst>
                                          <p:attrName>style.visibility</p:attrName>
                                        </p:attrNameLst>
                                      </p:cBhvr>
                                      <p:to>
                                        <p:strVal val="visible"/>
                                      </p:to>
                                    </p:set>
                                    <p:animEffect transition="in" filter="barn(inVertical)">
                                      <p:cBhvr>
                                        <p:cTn id="149" dur="500"/>
                                        <p:tgtEl>
                                          <p:spTgt spid="13">
                                            <p:txEl>
                                              <p:pRg st="15" end="15"/>
                                            </p:txEl>
                                          </p:spTgt>
                                        </p:tgtEl>
                                      </p:cBhvr>
                                    </p:animEffect>
                                  </p:childTnLst>
                                </p:cTn>
                              </p:par>
                              <p:par>
                                <p:cTn id="150" presetID="16" presetClass="entr" presetSubtype="21" fill="hold" nodeType="withEffect">
                                  <p:stCondLst>
                                    <p:cond delay="0"/>
                                  </p:stCondLst>
                                  <p:childTnLst>
                                    <p:set>
                                      <p:cBhvr>
                                        <p:cTn id="151" dur="1" fill="hold">
                                          <p:stCondLst>
                                            <p:cond delay="0"/>
                                          </p:stCondLst>
                                        </p:cTn>
                                        <p:tgtEl>
                                          <p:spTgt spid="13">
                                            <p:txEl>
                                              <p:pRg st="16" end="16"/>
                                            </p:txEl>
                                          </p:spTgt>
                                        </p:tgtEl>
                                        <p:attrNameLst>
                                          <p:attrName>style.visibility</p:attrName>
                                        </p:attrNameLst>
                                      </p:cBhvr>
                                      <p:to>
                                        <p:strVal val="visible"/>
                                      </p:to>
                                    </p:set>
                                    <p:animEffect transition="in" filter="barn(inVertical)">
                                      <p:cBhvr>
                                        <p:cTn id="152" dur="500"/>
                                        <p:tgtEl>
                                          <p:spTgt spid="13">
                                            <p:txEl>
                                              <p:pRg st="16" end="16"/>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16" presetClass="entr" presetSubtype="21" fill="hold" nodeType="clickEffect">
                                  <p:stCondLst>
                                    <p:cond delay="0"/>
                                  </p:stCondLst>
                                  <p:childTnLst>
                                    <p:set>
                                      <p:cBhvr>
                                        <p:cTn id="156" dur="1" fill="hold">
                                          <p:stCondLst>
                                            <p:cond delay="0"/>
                                          </p:stCondLst>
                                        </p:cTn>
                                        <p:tgtEl>
                                          <p:spTgt spid="13">
                                            <p:txEl>
                                              <p:pRg st="17" end="17"/>
                                            </p:txEl>
                                          </p:spTgt>
                                        </p:tgtEl>
                                        <p:attrNameLst>
                                          <p:attrName>style.visibility</p:attrName>
                                        </p:attrNameLst>
                                      </p:cBhvr>
                                      <p:to>
                                        <p:strVal val="visible"/>
                                      </p:to>
                                    </p:set>
                                    <p:animEffect transition="in" filter="barn(inVertical)">
                                      <p:cBhvr>
                                        <p:cTn id="157" dur="500"/>
                                        <p:tgtEl>
                                          <p:spTgt spid="13">
                                            <p:txEl>
                                              <p:pRg st="17" end="17"/>
                                            </p:txEl>
                                          </p:spTgt>
                                        </p:tgtEl>
                                      </p:cBhvr>
                                    </p:animEffect>
                                  </p:childTnLst>
                                </p:cTn>
                              </p:par>
                              <p:par>
                                <p:cTn id="158" presetID="16" presetClass="entr" presetSubtype="21" fill="hold" nodeType="withEffect">
                                  <p:stCondLst>
                                    <p:cond delay="0"/>
                                  </p:stCondLst>
                                  <p:childTnLst>
                                    <p:set>
                                      <p:cBhvr>
                                        <p:cTn id="159" dur="1" fill="hold">
                                          <p:stCondLst>
                                            <p:cond delay="0"/>
                                          </p:stCondLst>
                                        </p:cTn>
                                        <p:tgtEl>
                                          <p:spTgt spid="13">
                                            <p:txEl>
                                              <p:pRg st="18" end="18"/>
                                            </p:txEl>
                                          </p:spTgt>
                                        </p:tgtEl>
                                        <p:attrNameLst>
                                          <p:attrName>style.visibility</p:attrName>
                                        </p:attrNameLst>
                                      </p:cBhvr>
                                      <p:to>
                                        <p:strVal val="visible"/>
                                      </p:to>
                                    </p:set>
                                    <p:animEffect transition="in" filter="barn(inVertical)">
                                      <p:cBhvr>
                                        <p:cTn id="160" dur="500"/>
                                        <p:tgtEl>
                                          <p:spTgt spid="1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9" name="TextBox 8">
            <a:extLst>
              <a:ext uri="{FF2B5EF4-FFF2-40B4-BE49-F238E27FC236}">
                <a16:creationId xmlns:a16="http://schemas.microsoft.com/office/drawing/2014/main" id="{F7A8B063-0CEB-F6C5-5C85-7080C8AD53B8}"/>
              </a:ext>
            </a:extLst>
          </p:cNvPr>
          <p:cNvSpPr txBox="1"/>
          <p:nvPr/>
        </p:nvSpPr>
        <p:spPr>
          <a:xfrm>
            <a:off x="3353273" y="775135"/>
            <a:ext cx="8584163" cy="5478423"/>
          </a:xfrm>
          <a:prstGeom prst="rect">
            <a:avLst/>
          </a:prstGeom>
          <a:noFill/>
        </p:spPr>
        <p:txBody>
          <a:bodyPr wrap="square" rtlCol="0">
            <a:spAutoFit/>
          </a:bodyPr>
          <a:lstStyle/>
          <a:p>
            <a:r>
              <a:rPr lang="en-US" sz="1250" b="1" dirty="0"/>
              <a:t>Selecting Vinegar:</a:t>
            </a:r>
          </a:p>
          <a:p>
            <a:endParaRPr lang="en-US" sz="1250" dirty="0"/>
          </a:p>
          <a:p>
            <a:pPr marL="285750" indent="-285750">
              <a:buFont typeface="Arial" panose="020B0604020202020204" pitchFamily="34" charset="0"/>
              <a:buChar char="•"/>
            </a:pPr>
            <a:r>
              <a:rPr lang="en-US" sz="1250" b="1" dirty="0"/>
              <a:t>Flavor Profile</a:t>
            </a:r>
          </a:p>
          <a:p>
            <a:pPr marL="742950" lvl="1" indent="-285750">
              <a:buFont typeface="Arial" panose="020B0604020202020204" pitchFamily="34" charset="0"/>
              <a:buChar char="•"/>
            </a:pPr>
            <a:r>
              <a:rPr lang="en-US" sz="1250" dirty="0"/>
              <a:t>Depth &amp; Sweetness: Balsamic, Fruit, or Sherry Vinegar</a:t>
            </a:r>
          </a:p>
          <a:p>
            <a:pPr marL="742950" lvl="1" indent="-285750">
              <a:buFont typeface="Arial" panose="020B0604020202020204" pitchFamily="34" charset="0"/>
              <a:buChar char="•"/>
            </a:pPr>
            <a:r>
              <a:rPr lang="en-US" sz="1250" dirty="0"/>
              <a:t>Lighter Acidity: White Wine, Rice, or Apple Cider Vinegar</a:t>
            </a:r>
          </a:p>
          <a:p>
            <a:pPr marL="742950" lvl="1" indent="-285750">
              <a:buFont typeface="Arial" panose="020B0604020202020204" pitchFamily="34" charset="0"/>
              <a:buChar char="•"/>
            </a:pPr>
            <a:r>
              <a:rPr lang="en-US" sz="1250" dirty="0"/>
              <a:t>Pickling or Neutral Acidity: Distilled White Vinegar</a:t>
            </a:r>
          </a:p>
          <a:p>
            <a:pPr marL="285750" indent="-285750">
              <a:buFont typeface="Arial" panose="020B0604020202020204" pitchFamily="34" charset="0"/>
              <a:buChar char="•"/>
            </a:pPr>
            <a:r>
              <a:rPr lang="en-US" sz="1250" b="1" dirty="0"/>
              <a:t>Fermentation Type:</a:t>
            </a:r>
          </a:p>
          <a:p>
            <a:pPr marL="742950" lvl="1" indent="-285750">
              <a:buFont typeface="Arial" panose="020B0604020202020204" pitchFamily="34" charset="0"/>
              <a:buChar char="•"/>
            </a:pPr>
            <a:r>
              <a:rPr lang="en-US" sz="1250" dirty="0"/>
              <a:t>Additional probiotic and nutritional benefits</a:t>
            </a:r>
          </a:p>
          <a:p>
            <a:pPr marL="742950" lvl="1" indent="-285750">
              <a:buFont typeface="Arial" panose="020B0604020202020204" pitchFamily="34" charset="0"/>
              <a:buChar char="•"/>
            </a:pPr>
            <a:r>
              <a:rPr lang="en-US" sz="1250" dirty="0"/>
              <a:t>Available as raw, unfiltered or naturally fermented</a:t>
            </a:r>
          </a:p>
          <a:p>
            <a:pPr marL="742950" lvl="1" indent="-285750">
              <a:buFont typeface="Arial" panose="020B0604020202020204" pitchFamily="34" charset="0"/>
              <a:buChar char="•"/>
            </a:pPr>
            <a:r>
              <a:rPr lang="en-US" sz="1250" dirty="0"/>
              <a:t>Sometimes includes “mother”</a:t>
            </a:r>
          </a:p>
          <a:p>
            <a:pPr marL="285750" indent="-285750">
              <a:buFont typeface="Arial" panose="020B0604020202020204" pitchFamily="34" charset="0"/>
              <a:buChar char="•"/>
            </a:pPr>
            <a:r>
              <a:rPr lang="en-US" sz="1250" b="1" dirty="0"/>
              <a:t>Quality Indicators</a:t>
            </a:r>
          </a:p>
          <a:p>
            <a:pPr marL="742950" lvl="1" indent="-285750">
              <a:buFont typeface="Arial" panose="020B0604020202020204" pitchFamily="34" charset="0"/>
              <a:buChar char="•"/>
            </a:pPr>
            <a:r>
              <a:rPr lang="en-US" sz="1250" dirty="0"/>
              <a:t>Aged vinegars like traditional balsamic or sherry have richer flavor</a:t>
            </a:r>
          </a:p>
          <a:p>
            <a:pPr marL="742950" lvl="1" indent="-285750">
              <a:buFont typeface="Arial" panose="020B0604020202020204" pitchFamily="34" charset="0"/>
              <a:buChar char="•"/>
            </a:pPr>
            <a:r>
              <a:rPr lang="en-US" sz="1250" dirty="0"/>
              <a:t>Often include a protected designation (e.g., DOP)</a:t>
            </a:r>
          </a:p>
          <a:p>
            <a:pPr marL="742950" lvl="1" indent="-285750">
              <a:buFont typeface="Arial" panose="020B0604020202020204" pitchFamily="34" charset="0"/>
              <a:buChar char="•"/>
            </a:pPr>
            <a:r>
              <a:rPr lang="en-US" sz="1250" dirty="0"/>
              <a:t>Avoid flavored vinegars with excessive additives or artificial coloring</a:t>
            </a:r>
          </a:p>
          <a:p>
            <a:endParaRPr lang="en-US" sz="1250" dirty="0"/>
          </a:p>
          <a:p>
            <a:r>
              <a:rPr lang="en-US" sz="1250" b="1" dirty="0"/>
              <a:t>Storing Vinegar:</a:t>
            </a:r>
          </a:p>
          <a:p>
            <a:endParaRPr lang="en-US" sz="1250" b="1" dirty="0"/>
          </a:p>
          <a:p>
            <a:pPr marL="285750" indent="-285750">
              <a:buFont typeface="Arial" panose="020B0604020202020204" pitchFamily="34" charset="0"/>
              <a:buChar char="•"/>
            </a:pPr>
            <a:r>
              <a:rPr lang="en-US" sz="1250" b="1" dirty="0"/>
              <a:t>Keep in a Cool, Dark Place</a:t>
            </a:r>
          </a:p>
          <a:p>
            <a:pPr marL="742950" lvl="1" indent="-285750">
              <a:buFont typeface="Arial" panose="020B0604020202020204" pitchFamily="34" charset="0"/>
              <a:buChar char="•"/>
            </a:pPr>
            <a:r>
              <a:rPr lang="en-US" sz="1250" dirty="0"/>
              <a:t>Vinegar is highly shelf-stable due to its acidity but should be stored away from heat and sunlight to preserve aroma and taste</a:t>
            </a:r>
          </a:p>
          <a:p>
            <a:pPr marL="285750" indent="-285750">
              <a:buFont typeface="Arial" panose="020B0604020202020204" pitchFamily="34" charset="0"/>
              <a:buChar char="•"/>
            </a:pPr>
            <a:r>
              <a:rPr lang="en-US" sz="1250" b="1" dirty="0"/>
              <a:t>Use Airtight Containers</a:t>
            </a:r>
          </a:p>
          <a:p>
            <a:pPr marL="742950" lvl="1" indent="-285750">
              <a:buFont typeface="Arial" panose="020B0604020202020204" pitchFamily="34" charset="0"/>
              <a:buChar char="•"/>
            </a:pPr>
            <a:r>
              <a:rPr lang="en-US" sz="1250" dirty="0"/>
              <a:t>Glass bottles are best with the cap kept tightly closed to prevent oxidation and contamination</a:t>
            </a:r>
          </a:p>
          <a:p>
            <a:pPr marL="285750" indent="-285750">
              <a:buFont typeface="Arial" panose="020B0604020202020204" pitchFamily="34" charset="0"/>
              <a:buChar char="•"/>
            </a:pPr>
            <a:r>
              <a:rPr lang="en-US" sz="1250" b="1" dirty="0"/>
              <a:t>Refrigeration Not Needed</a:t>
            </a:r>
          </a:p>
          <a:p>
            <a:pPr marL="742950" lvl="1" indent="-285750">
              <a:buFont typeface="Arial" panose="020B0604020202020204" pitchFamily="34" charset="0"/>
              <a:buChar char="•"/>
            </a:pPr>
            <a:r>
              <a:rPr lang="en-US" sz="1250" dirty="0"/>
              <a:t>Most vinegars, except some house made or infused varieties, do not require refrigeration even after opening</a:t>
            </a:r>
          </a:p>
          <a:p>
            <a:pPr marL="285750" indent="-285750">
              <a:buFont typeface="Arial" panose="020B0604020202020204" pitchFamily="34" charset="0"/>
              <a:buChar char="•"/>
            </a:pPr>
            <a:r>
              <a:rPr lang="en-US" sz="1250" b="1" dirty="0"/>
              <a:t>Shelf Life</a:t>
            </a:r>
          </a:p>
          <a:p>
            <a:pPr marL="742950" lvl="1" indent="-285750">
              <a:buFont typeface="Arial" panose="020B0604020202020204" pitchFamily="34" charset="0"/>
              <a:buChar char="•"/>
            </a:pPr>
            <a:r>
              <a:rPr lang="en-US" sz="1250" dirty="0"/>
              <a:t>Most vinegars have virtually an indefinite shelf life but should be used within 2-3 years for peak flavor</a:t>
            </a:r>
          </a:p>
          <a:p>
            <a:pPr marL="742950" lvl="1" indent="-285750">
              <a:buFont typeface="Arial" panose="020B0604020202020204" pitchFamily="34" charset="0"/>
              <a:buChar char="•"/>
            </a:pPr>
            <a:r>
              <a:rPr lang="en-US" sz="1250" dirty="0"/>
              <a:t>Raw vinegars with a “mother” may continue fermenting and form harmless sediment over time</a:t>
            </a:r>
          </a:p>
          <a:p>
            <a:pPr marL="742950" lvl="1" indent="-285750">
              <a:buFont typeface="Arial" panose="020B0604020202020204" pitchFamily="34" charset="0"/>
              <a:buChar char="•"/>
            </a:pPr>
            <a:r>
              <a:rPr lang="en-US" sz="1250" dirty="0"/>
              <a:t>If vinegar becomes unusually cloudy, smells off, or develops mold, it is best to discard it</a:t>
            </a:r>
          </a:p>
        </p:txBody>
      </p:sp>
      <p:sp>
        <p:nvSpPr>
          <p:cNvPr id="11" name="TextBox 10">
            <a:extLst>
              <a:ext uri="{FF2B5EF4-FFF2-40B4-BE49-F238E27FC236}">
                <a16:creationId xmlns:a16="http://schemas.microsoft.com/office/drawing/2014/main" id="{D7830FC5-DE6C-2FA7-F2AA-AD38ACF79AE5}"/>
              </a:ext>
            </a:extLst>
          </p:cNvPr>
          <p:cNvSpPr txBox="1"/>
          <p:nvPr/>
        </p:nvSpPr>
        <p:spPr>
          <a:xfrm>
            <a:off x="3331029" y="143583"/>
            <a:ext cx="8628653" cy="707886"/>
          </a:xfrm>
          <a:prstGeom prst="rect">
            <a:avLst/>
          </a:prstGeom>
          <a:noFill/>
        </p:spPr>
        <p:txBody>
          <a:bodyPr wrap="square" rtlCol="0">
            <a:spAutoFit/>
          </a:bodyPr>
          <a:lstStyle/>
          <a:p>
            <a:pPr algn="ctr"/>
            <a:r>
              <a:rPr lang="en-US" sz="4000" b="1" dirty="0"/>
              <a:t>SELECTING AND STORING</a:t>
            </a:r>
          </a:p>
        </p:txBody>
      </p:sp>
      <p:pic>
        <p:nvPicPr>
          <p:cNvPr id="2" name="Picture 1">
            <a:extLst>
              <a:ext uri="{FF2B5EF4-FFF2-40B4-BE49-F238E27FC236}">
                <a16:creationId xmlns:a16="http://schemas.microsoft.com/office/drawing/2014/main" id="{1B5DCAB4-28AB-29CF-3930-FC6453B0CFD2}"/>
              </a:ext>
            </a:extLst>
          </p:cNvPr>
          <p:cNvPicPr>
            <a:picLocks noChangeAspect="1"/>
          </p:cNvPicPr>
          <p:nvPr/>
        </p:nvPicPr>
        <p:blipFill>
          <a:blip r:embed="rId2">
            <a:extLst>
              <a:ext uri="{28A0092B-C50C-407E-A947-70E740481C1C}">
                <a14:useLocalDpi xmlns:a14="http://schemas.microsoft.com/office/drawing/2010/main" val="0"/>
              </a:ext>
            </a:extLst>
          </a:blip>
          <a:srcRect l="19701" r="22663"/>
          <a:stretch>
            <a:fillRect/>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82A1FD60-B3B9-EFA7-9200-2BBA19D329F3}"/>
              </a:ext>
            </a:extLst>
          </p:cNvPr>
          <p:cNvSpPr txBox="1"/>
          <p:nvPr/>
        </p:nvSpPr>
        <p:spPr>
          <a:xfrm>
            <a:off x="5150068" y="6218080"/>
            <a:ext cx="1570772" cy="369332"/>
          </a:xfrm>
          <a:prstGeom prst="rect">
            <a:avLst/>
          </a:prstGeom>
          <a:noFill/>
        </p:spPr>
        <p:txBody>
          <a:bodyPr wrap="square" rtlCol="0">
            <a:spAutoFit/>
          </a:bodyPr>
          <a:lstStyle/>
          <a:p>
            <a:r>
              <a:rPr lang="en-US" b="1" dirty="0">
                <a:solidFill>
                  <a:schemeClr val="bg1"/>
                </a:solidFill>
              </a:rPr>
              <a:t>AUGUST 2025</a:t>
            </a:r>
          </a:p>
        </p:txBody>
      </p:sp>
      <p:sp>
        <p:nvSpPr>
          <p:cNvPr id="5" name="TextBox 4">
            <a:extLst>
              <a:ext uri="{FF2B5EF4-FFF2-40B4-BE49-F238E27FC236}">
                <a16:creationId xmlns:a16="http://schemas.microsoft.com/office/drawing/2014/main" id="{085228C4-0534-B5CC-9D72-3D968E9F9F2E}"/>
              </a:ext>
            </a:extLst>
          </p:cNvPr>
          <p:cNvSpPr txBox="1"/>
          <p:nvPr/>
        </p:nvSpPr>
        <p:spPr>
          <a:xfrm>
            <a:off x="10863072" y="6218080"/>
            <a:ext cx="1052122" cy="369332"/>
          </a:xfrm>
          <a:prstGeom prst="rect">
            <a:avLst/>
          </a:prstGeom>
          <a:noFill/>
        </p:spPr>
        <p:txBody>
          <a:bodyPr wrap="square" rtlCol="0">
            <a:spAutoFit/>
          </a:bodyPr>
          <a:lstStyle/>
          <a:p>
            <a:r>
              <a:rPr lang="en-US" b="1" dirty="0">
                <a:solidFill>
                  <a:schemeClr val="bg1"/>
                </a:solidFill>
              </a:rPr>
              <a:t>VINEGAR</a:t>
            </a:r>
          </a:p>
        </p:txBody>
      </p:sp>
    </p:spTree>
    <p:extLst>
      <p:ext uri="{BB962C8B-B14F-4D97-AF65-F5344CB8AC3E}">
        <p14:creationId xmlns:p14="http://schemas.microsoft.com/office/powerpoint/2010/main" val="202179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arn(inVertic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barn(inVertical)">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barn(inVertical)">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barn(inVertical)">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barn(inVertical)">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barn(inVertical)">
                                      <p:cBhvr>
                                        <p:cTn id="42" dur="500"/>
                                        <p:tgtEl>
                                          <p:spTgt spid="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barn(inVertical)">
                                      <p:cBhvr>
                                        <p:cTn id="47" dur="500"/>
                                        <p:tgtEl>
                                          <p:spTgt spid="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9">
                                            <p:txEl>
                                              <p:pRg st="10" end="10"/>
                                            </p:txEl>
                                          </p:spTgt>
                                        </p:tgtEl>
                                        <p:attrNameLst>
                                          <p:attrName>style.visibility</p:attrName>
                                        </p:attrNameLst>
                                      </p:cBhvr>
                                      <p:to>
                                        <p:strVal val="visible"/>
                                      </p:to>
                                    </p:set>
                                    <p:animEffect transition="in" filter="barn(inVertical)">
                                      <p:cBhvr>
                                        <p:cTn id="52" dur="500"/>
                                        <p:tgtEl>
                                          <p:spTgt spid="9">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9">
                                            <p:txEl>
                                              <p:pRg st="11" end="11"/>
                                            </p:txEl>
                                          </p:spTgt>
                                        </p:tgtEl>
                                        <p:attrNameLst>
                                          <p:attrName>style.visibility</p:attrName>
                                        </p:attrNameLst>
                                      </p:cBhvr>
                                      <p:to>
                                        <p:strVal val="visible"/>
                                      </p:to>
                                    </p:set>
                                    <p:animEffect transition="in" filter="barn(inVertical)">
                                      <p:cBhvr>
                                        <p:cTn id="57" dur="500"/>
                                        <p:tgtEl>
                                          <p:spTgt spid="9">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9">
                                            <p:txEl>
                                              <p:pRg st="12" end="12"/>
                                            </p:txEl>
                                          </p:spTgt>
                                        </p:tgtEl>
                                        <p:attrNameLst>
                                          <p:attrName>style.visibility</p:attrName>
                                        </p:attrNameLst>
                                      </p:cBhvr>
                                      <p:to>
                                        <p:strVal val="visible"/>
                                      </p:to>
                                    </p:set>
                                    <p:animEffect transition="in" filter="barn(inVertical)">
                                      <p:cBhvr>
                                        <p:cTn id="62" dur="500"/>
                                        <p:tgtEl>
                                          <p:spTgt spid="9">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9">
                                            <p:txEl>
                                              <p:pRg st="13" end="13"/>
                                            </p:txEl>
                                          </p:spTgt>
                                        </p:tgtEl>
                                        <p:attrNameLst>
                                          <p:attrName>style.visibility</p:attrName>
                                        </p:attrNameLst>
                                      </p:cBhvr>
                                      <p:to>
                                        <p:strVal val="visible"/>
                                      </p:to>
                                    </p:set>
                                    <p:animEffect transition="in" filter="barn(inVertical)">
                                      <p:cBhvr>
                                        <p:cTn id="67" dur="500"/>
                                        <p:tgtEl>
                                          <p:spTgt spid="9">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9">
                                            <p:txEl>
                                              <p:pRg st="15" end="15"/>
                                            </p:txEl>
                                          </p:spTgt>
                                        </p:tgtEl>
                                        <p:attrNameLst>
                                          <p:attrName>style.visibility</p:attrName>
                                        </p:attrNameLst>
                                      </p:cBhvr>
                                      <p:to>
                                        <p:strVal val="visible"/>
                                      </p:to>
                                    </p:set>
                                    <p:animEffect transition="in" filter="barn(inVertical)">
                                      <p:cBhvr>
                                        <p:cTn id="72" dur="500"/>
                                        <p:tgtEl>
                                          <p:spTgt spid="9">
                                            <p:txEl>
                                              <p:pRg st="15" end="1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9">
                                            <p:txEl>
                                              <p:pRg st="17" end="17"/>
                                            </p:txEl>
                                          </p:spTgt>
                                        </p:tgtEl>
                                        <p:attrNameLst>
                                          <p:attrName>style.visibility</p:attrName>
                                        </p:attrNameLst>
                                      </p:cBhvr>
                                      <p:to>
                                        <p:strVal val="visible"/>
                                      </p:to>
                                    </p:set>
                                    <p:animEffect transition="in" filter="barn(inVertical)">
                                      <p:cBhvr>
                                        <p:cTn id="77" dur="500"/>
                                        <p:tgtEl>
                                          <p:spTgt spid="9">
                                            <p:txEl>
                                              <p:pRg st="17" end="1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9">
                                            <p:txEl>
                                              <p:pRg st="18" end="18"/>
                                            </p:txEl>
                                          </p:spTgt>
                                        </p:tgtEl>
                                        <p:attrNameLst>
                                          <p:attrName>style.visibility</p:attrName>
                                        </p:attrNameLst>
                                      </p:cBhvr>
                                      <p:to>
                                        <p:strVal val="visible"/>
                                      </p:to>
                                    </p:set>
                                    <p:animEffect transition="in" filter="barn(inVertical)">
                                      <p:cBhvr>
                                        <p:cTn id="82" dur="500"/>
                                        <p:tgtEl>
                                          <p:spTgt spid="9">
                                            <p:txEl>
                                              <p:pRg st="18" end="1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9">
                                            <p:txEl>
                                              <p:pRg st="19" end="19"/>
                                            </p:txEl>
                                          </p:spTgt>
                                        </p:tgtEl>
                                        <p:attrNameLst>
                                          <p:attrName>style.visibility</p:attrName>
                                        </p:attrNameLst>
                                      </p:cBhvr>
                                      <p:to>
                                        <p:strVal val="visible"/>
                                      </p:to>
                                    </p:set>
                                    <p:animEffect transition="in" filter="barn(inVertical)">
                                      <p:cBhvr>
                                        <p:cTn id="87" dur="500"/>
                                        <p:tgtEl>
                                          <p:spTgt spid="9">
                                            <p:txEl>
                                              <p:pRg st="19" end="1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9">
                                            <p:txEl>
                                              <p:pRg st="20" end="20"/>
                                            </p:txEl>
                                          </p:spTgt>
                                        </p:tgtEl>
                                        <p:attrNameLst>
                                          <p:attrName>style.visibility</p:attrName>
                                        </p:attrNameLst>
                                      </p:cBhvr>
                                      <p:to>
                                        <p:strVal val="visible"/>
                                      </p:to>
                                    </p:set>
                                    <p:animEffect transition="in" filter="barn(inVertical)">
                                      <p:cBhvr>
                                        <p:cTn id="92" dur="500"/>
                                        <p:tgtEl>
                                          <p:spTgt spid="9">
                                            <p:txEl>
                                              <p:pRg st="20" end="2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9">
                                            <p:txEl>
                                              <p:pRg st="21" end="21"/>
                                            </p:txEl>
                                          </p:spTgt>
                                        </p:tgtEl>
                                        <p:attrNameLst>
                                          <p:attrName>style.visibility</p:attrName>
                                        </p:attrNameLst>
                                      </p:cBhvr>
                                      <p:to>
                                        <p:strVal val="visible"/>
                                      </p:to>
                                    </p:set>
                                    <p:animEffect transition="in" filter="barn(inVertical)">
                                      <p:cBhvr>
                                        <p:cTn id="97" dur="500"/>
                                        <p:tgtEl>
                                          <p:spTgt spid="9">
                                            <p:txEl>
                                              <p:pRg st="21" end="2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9">
                                            <p:txEl>
                                              <p:pRg st="22" end="22"/>
                                            </p:txEl>
                                          </p:spTgt>
                                        </p:tgtEl>
                                        <p:attrNameLst>
                                          <p:attrName>style.visibility</p:attrName>
                                        </p:attrNameLst>
                                      </p:cBhvr>
                                      <p:to>
                                        <p:strVal val="visible"/>
                                      </p:to>
                                    </p:set>
                                    <p:animEffect transition="in" filter="barn(inVertical)">
                                      <p:cBhvr>
                                        <p:cTn id="102" dur="500"/>
                                        <p:tgtEl>
                                          <p:spTgt spid="9">
                                            <p:txEl>
                                              <p:pRg st="22" end="2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9">
                                            <p:txEl>
                                              <p:pRg st="23" end="23"/>
                                            </p:txEl>
                                          </p:spTgt>
                                        </p:tgtEl>
                                        <p:attrNameLst>
                                          <p:attrName>style.visibility</p:attrName>
                                        </p:attrNameLst>
                                      </p:cBhvr>
                                      <p:to>
                                        <p:strVal val="visible"/>
                                      </p:to>
                                    </p:set>
                                    <p:animEffect transition="in" filter="barn(inVertical)">
                                      <p:cBhvr>
                                        <p:cTn id="107" dur="500"/>
                                        <p:tgtEl>
                                          <p:spTgt spid="9">
                                            <p:txEl>
                                              <p:pRg st="23" end="23"/>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9">
                                            <p:txEl>
                                              <p:pRg st="24" end="24"/>
                                            </p:txEl>
                                          </p:spTgt>
                                        </p:tgtEl>
                                        <p:attrNameLst>
                                          <p:attrName>style.visibility</p:attrName>
                                        </p:attrNameLst>
                                      </p:cBhvr>
                                      <p:to>
                                        <p:strVal val="visible"/>
                                      </p:to>
                                    </p:set>
                                    <p:animEffect transition="in" filter="barn(inVertical)">
                                      <p:cBhvr>
                                        <p:cTn id="112" dur="500"/>
                                        <p:tgtEl>
                                          <p:spTgt spid="9">
                                            <p:txEl>
                                              <p:pRg st="24" end="24"/>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9">
                                            <p:txEl>
                                              <p:pRg st="25" end="25"/>
                                            </p:txEl>
                                          </p:spTgt>
                                        </p:tgtEl>
                                        <p:attrNameLst>
                                          <p:attrName>style.visibility</p:attrName>
                                        </p:attrNameLst>
                                      </p:cBhvr>
                                      <p:to>
                                        <p:strVal val="visible"/>
                                      </p:to>
                                    </p:set>
                                    <p:animEffect transition="in" filter="barn(inVertical)">
                                      <p:cBhvr>
                                        <p:cTn id="117" dur="500"/>
                                        <p:tgtEl>
                                          <p:spTgt spid="9">
                                            <p:txEl>
                                              <p:pRg st="25" end="25"/>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9">
                                            <p:txEl>
                                              <p:pRg st="26" end="26"/>
                                            </p:txEl>
                                          </p:spTgt>
                                        </p:tgtEl>
                                        <p:attrNameLst>
                                          <p:attrName>style.visibility</p:attrName>
                                        </p:attrNameLst>
                                      </p:cBhvr>
                                      <p:to>
                                        <p:strVal val="visible"/>
                                      </p:to>
                                    </p:set>
                                    <p:animEffect transition="in" filter="barn(inVertical)">
                                      <p:cBhvr>
                                        <p:cTn id="122" dur="500"/>
                                        <p:tgtEl>
                                          <p:spTgt spid="9">
                                            <p:txEl>
                                              <p:pRg st="26" end="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6" name="TextBox 5">
            <a:extLst>
              <a:ext uri="{FF2B5EF4-FFF2-40B4-BE49-F238E27FC236}">
                <a16:creationId xmlns:a16="http://schemas.microsoft.com/office/drawing/2014/main" id="{D03C3835-9177-DC07-11EC-9172D932C2B0}"/>
              </a:ext>
            </a:extLst>
          </p:cNvPr>
          <p:cNvSpPr txBox="1"/>
          <p:nvPr/>
        </p:nvSpPr>
        <p:spPr>
          <a:xfrm>
            <a:off x="3353273" y="1020678"/>
            <a:ext cx="8584163" cy="523220"/>
          </a:xfrm>
          <a:prstGeom prst="rect">
            <a:avLst/>
          </a:prstGeom>
          <a:noFill/>
        </p:spPr>
        <p:txBody>
          <a:bodyPr wrap="square" rtlCol="0">
            <a:spAutoFit/>
          </a:bodyPr>
          <a:lstStyle/>
          <a:p>
            <a:r>
              <a:rPr lang="en-US" sz="1400" dirty="0"/>
              <a:t>Vinegar is one of the most versatile ingredients in the kitchen, valued not only for its sharp, bright flavor but also for its preserving, balancing, and tenderizing properties. Below are the primary culinary uses of vinegar:</a:t>
            </a:r>
          </a:p>
        </p:txBody>
      </p:sp>
      <p:sp>
        <p:nvSpPr>
          <p:cNvPr id="9" name="TextBox 8">
            <a:extLst>
              <a:ext uri="{FF2B5EF4-FFF2-40B4-BE49-F238E27FC236}">
                <a16:creationId xmlns:a16="http://schemas.microsoft.com/office/drawing/2014/main" id="{916BB530-4210-59E7-AE23-89C461F83A95}"/>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CULINARY USES</a:t>
            </a:r>
          </a:p>
        </p:txBody>
      </p:sp>
      <p:pic>
        <p:nvPicPr>
          <p:cNvPr id="2" name="Picture 1">
            <a:extLst>
              <a:ext uri="{FF2B5EF4-FFF2-40B4-BE49-F238E27FC236}">
                <a16:creationId xmlns:a16="http://schemas.microsoft.com/office/drawing/2014/main" id="{B9A4D27D-D15A-F416-6A1D-42EEEBF6F5E4}"/>
              </a:ext>
            </a:extLst>
          </p:cNvPr>
          <p:cNvPicPr>
            <a:picLocks noChangeAspect="1"/>
          </p:cNvPicPr>
          <p:nvPr/>
        </p:nvPicPr>
        <p:blipFill>
          <a:blip r:embed="rId2">
            <a:extLst>
              <a:ext uri="{28A0092B-C50C-407E-A947-70E740481C1C}">
                <a14:useLocalDpi xmlns:a14="http://schemas.microsoft.com/office/drawing/2010/main" val="0"/>
              </a:ext>
            </a:extLst>
          </a:blip>
          <a:srcRect l="19701" r="22663"/>
          <a:stretch>
            <a:fillRect/>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F94A052E-82A1-725B-0CEE-7CD6D8443FFF}"/>
              </a:ext>
            </a:extLst>
          </p:cNvPr>
          <p:cNvSpPr txBox="1"/>
          <p:nvPr/>
        </p:nvSpPr>
        <p:spPr>
          <a:xfrm>
            <a:off x="5150068" y="6218080"/>
            <a:ext cx="1570772" cy="369332"/>
          </a:xfrm>
          <a:prstGeom prst="rect">
            <a:avLst/>
          </a:prstGeom>
          <a:noFill/>
        </p:spPr>
        <p:txBody>
          <a:bodyPr wrap="square" rtlCol="0">
            <a:spAutoFit/>
          </a:bodyPr>
          <a:lstStyle/>
          <a:p>
            <a:r>
              <a:rPr lang="en-US" b="1" dirty="0">
                <a:solidFill>
                  <a:schemeClr val="bg1"/>
                </a:solidFill>
              </a:rPr>
              <a:t>AUGUST 2025</a:t>
            </a:r>
          </a:p>
        </p:txBody>
      </p:sp>
      <p:sp>
        <p:nvSpPr>
          <p:cNvPr id="5" name="TextBox 4">
            <a:extLst>
              <a:ext uri="{FF2B5EF4-FFF2-40B4-BE49-F238E27FC236}">
                <a16:creationId xmlns:a16="http://schemas.microsoft.com/office/drawing/2014/main" id="{29831BDC-3F21-EF66-4CC4-2899621E5903}"/>
              </a:ext>
            </a:extLst>
          </p:cNvPr>
          <p:cNvSpPr txBox="1"/>
          <p:nvPr/>
        </p:nvSpPr>
        <p:spPr>
          <a:xfrm>
            <a:off x="10863072" y="6218080"/>
            <a:ext cx="1052122" cy="369332"/>
          </a:xfrm>
          <a:prstGeom prst="rect">
            <a:avLst/>
          </a:prstGeom>
          <a:noFill/>
        </p:spPr>
        <p:txBody>
          <a:bodyPr wrap="square" rtlCol="0">
            <a:spAutoFit/>
          </a:bodyPr>
          <a:lstStyle/>
          <a:p>
            <a:r>
              <a:rPr lang="en-US" b="1" dirty="0">
                <a:solidFill>
                  <a:schemeClr val="bg1"/>
                </a:solidFill>
              </a:rPr>
              <a:t>VINEGAR</a:t>
            </a:r>
          </a:p>
        </p:txBody>
      </p:sp>
      <p:sp>
        <p:nvSpPr>
          <p:cNvPr id="7" name="TextBox 6">
            <a:extLst>
              <a:ext uri="{FF2B5EF4-FFF2-40B4-BE49-F238E27FC236}">
                <a16:creationId xmlns:a16="http://schemas.microsoft.com/office/drawing/2014/main" id="{40BFECF3-2900-CF5A-907A-17E75A93E2B2}"/>
              </a:ext>
            </a:extLst>
          </p:cNvPr>
          <p:cNvSpPr txBox="1"/>
          <p:nvPr/>
        </p:nvSpPr>
        <p:spPr>
          <a:xfrm>
            <a:off x="3353273" y="1680414"/>
            <a:ext cx="3791818" cy="4616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Flavor Enhancer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a:rPr>
              <a:t>Brightens &amp; Balances Flavors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a:rPr>
              <a:t>Cuts Richness &amp; Boosts Umami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1"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US" sz="1400" b="1" dirty="0">
                <a:solidFill>
                  <a:prstClr val="black"/>
                </a:solidFill>
                <a:latin typeface="Calibri" panose="020F0502020204030204"/>
              </a:rPr>
              <a:t>Salad Dressing &amp; Vinaigrettes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a:rPr>
              <a:t>Balsamic Vinegar: Sweetness &amp; Depth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a:rPr>
              <a:t>Red or White Wine Vinegar: Sharp Tang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a:rPr>
              <a:t>Rice Vinegar: Mild, Slightly Sweet Flavor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US" sz="1400" b="1" dirty="0">
                <a:solidFill>
                  <a:prstClr val="black"/>
                </a:solidFill>
                <a:latin typeface="Calibri" panose="020F0502020204030204"/>
              </a:rPr>
              <a:t>Pickling &amp; Preserving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a:rPr>
              <a:t>Acidity Prevents Bacterial Growth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a:rPr>
              <a:t>Quick &amp; Traditional Fermented Pickles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a:rPr>
              <a:t>Chutneys &amp; Relishes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a:rPr>
              <a:t>Ceviche &amp; Escabeche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US" sz="1400" b="1" dirty="0">
                <a:solidFill>
                  <a:prstClr val="black"/>
                </a:solidFill>
                <a:latin typeface="Calibri" panose="020F0502020204030204"/>
              </a:rPr>
              <a:t>Marinades &amp; Tenderizing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a:rPr>
              <a:t>Breaks Down Tough Fibers &amp; Imparts Flavor</a:t>
            </a:r>
          </a:p>
          <a:p>
            <a:pPr marR="0" lvl="0" algn="l" defTabSz="914400" rtl="0" eaLnBrk="1" fontAlgn="auto" latinLnBrk="0" hangingPunct="1">
              <a:lnSpc>
                <a:spcPct val="100000"/>
              </a:lnSpc>
              <a:spcBef>
                <a:spcPts val="0"/>
              </a:spcBef>
              <a:spcAft>
                <a:spcPts val="0"/>
              </a:spcAft>
              <a:buClrTx/>
              <a:buSzTx/>
              <a:tabLst/>
              <a:defRPr/>
            </a:pPr>
            <a:endParaRPr lang="en-US" sz="140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US" sz="1400" b="1" dirty="0">
                <a:solidFill>
                  <a:prstClr val="black"/>
                </a:solidFill>
                <a:latin typeface="Calibri" panose="020F0502020204030204"/>
              </a:rPr>
              <a:t>Rice Seasoning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a:rPr>
              <a:t>Flavors Rice &amp; Preserves Texture</a:t>
            </a:r>
          </a:p>
          <a:p>
            <a:pPr marR="0" lvl="0" algn="l" defTabSz="914400" rtl="0" eaLnBrk="1" fontAlgn="auto" latinLnBrk="0" hangingPunct="1">
              <a:lnSpc>
                <a:spcPct val="100000"/>
              </a:lnSpc>
              <a:spcBef>
                <a:spcPts val="0"/>
              </a:spcBef>
              <a:spcAft>
                <a:spcPts val="0"/>
              </a:spcAft>
              <a:buClrTx/>
              <a:buSzTx/>
              <a:tabLst/>
              <a:defRPr/>
            </a:pPr>
            <a:endParaRPr lang="en-US" sz="1400" dirty="0">
              <a:solidFill>
                <a:prstClr val="black"/>
              </a:solidFill>
              <a:latin typeface="Calibri" panose="020F0502020204030204"/>
            </a:endParaRPr>
          </a:p>
        </p:txBody>
      </p:sp>
      <p:sp>
        <p:nvSpPr>
          <p:cNvPr id="12" name="TextBox 11">
            <a:extLst>
              <a:ext uri="{FF2B5EF4-FFF2-40B4-BE49-F238E27FC236}">
                <a16:creationId xmlns:a16="http://schemas.microsoft.com/office/drawing/2014/main" id="{61CE20D5-9450-4C44-9895-C0E26D24528A}"/>
              </a:ext>
            </a:extLst>
          </p:cNvPr>
          <p:cNvSpPr txBox="1"/>
          <p:nvPr/>
        </p:nvSpPr>
        <p:spPr>
          <a:xfrm>
            <a:off x="7645353" y="1680414"/>
            <a:ext cx="4377313" cy="41857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Calibri" panose="020F0502020204030204"/>
              </a:rPr>
              <a:t>Braising &amp; Deglazing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a:rPr>
              <a:t>Cuts Heaviness &amp; Balances Slow-Cooked, Rich Flavors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a:rPr>
              <a:t>Creates Sweet-Sour Depth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US" sz="1400" b="1" dirty="0">
                <a:solidFill>
                  <a:prstClr val="black"/>
                </a:solidFill>
                <a:latin typeface="Calibri" panose="020F0502020204030204"/>
              </a:rPr>
              <a:t>Baking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a:rPr>
              <a:t>Natural Leavening Booster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a:rPr>
              <a:t>Used in Eggless Cakes &amp; Fluffy Quick Breads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a:rPr>
              <a:t>Dairy Substitution for Buttermilk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a:rPr>
              <a:t>Fresh Cheese Curdling &amp; Production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US" sz="1400" b="1" dirty="0">
                <a:solidFill>
                  <a:prstClr val="black"/>
                </a:solidFill>
                <a:latin typeface="Calibri" panose="020F0502020204030204"/>
              </a:rPr>
              <a:t>Sauces &amp; Bases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a:rPr>
              <a:t>Balsamic Reductions &amp; Vinegar Gastriques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a:rPr>
              <a:t>Pan Sauces for Meat &amp; Vegetables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a:rPr>
              <a:t>Seafood Mignonettes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US" sz="1400" b="1" dirty="0">
                <a:solidFill>
                  <a:prstClr val="black"/>
                </a:solidFill>
                <a:latin typeface="Calibri" panose="020F0502020204030204"/>
              </a:rPr>
              <a:t>Beverages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a:rPr>
              <a:t>Refreshing &amp; Probiotic Rich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a:rPr>
              <a:t>Health Drinks &amp; Detox Tonics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a:rPr>
              <a:t>NA Beverage Concoctions</a:t>
            </a:r>
          </a:p>
        </p:txBody>
      </p:sp>
    </p:spTree>
    <p:extLst>
      <p:ext uri="{BB962C8B-B14F-4D97-AF65-F5344CB8AC3E}">
        <p14:creationId xmlns:p14="http://schemas.microsoft.com/office/powerpoint/2010/main" val="16822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arn(inVertical)">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arn(inVertical)">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barn(inVertical)">
                                      <p:cBhvr>
                                        <p:cTn id="47" dur="500"/>
                                        <p:tgtEl>
                                          <p:spTgt spid="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barn(inVertical)">
                                      <p:cBhvr>
                                        <p:cTn id="52" dur="500"/>
                                        <p:tgtEl>
                                          <p:spTgt spid="7">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7">
                                            <p:txEl>
                                              <p:pRg st="11" end="11"/>
                                            </p:txEl>
                                          </p:spTgt>
                                        </p:tgtEl>
                                        <p:attrNameLst>
                                          <p:attrName>style.visibility</p:attrName>
                                        </p:attrNameLst>
                                      </p:cBhvr>
                                      <p:to>
                                        <p:strVal val="visible"/>
                                      </p:to>
                                    </p:set>
                                    <p:animEffect transition="in" filter="barn(inVertical)">
                                      <p:cBhvr>
                                        <p:cTn id="57" dur="500"/>
                                        <p:tgtEl>
                                          <p:spTgt spid="7">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7">
                                            <p:txEl>
                                              <p:pRg st="12" end="12"/>
                                            </p:txEl>
                                          </p:spTgt>
                                        </p:tgtEl>
                                        <p:attrNameLst>
                                          <p:attrName>style.visibility</p:attrName>
                                        </p:attrNameLst>
                                      </p:cBhvr>
                                      <p:to>
                                        <p:strVal val="visible"/>
                                      </p:to>
                                    </p:set>
                                    <p:animEffect transition="in" filter="barn(inVertical)">
                                      <p:cBhvr>
                                        <p:cTn id="62" dur="500"/>
                                        <p:tgtEl>
                                          <p:spTgt spid="7">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7">
                                            <p:txEl>
                                              <p:pRg st="13" end="13"/>
                                            </p:txEl>
                                          </p:spTgt>
                                        </p:tgtEl>
                                        <p:attrNameLst>
                                          <p:attrName>style.visibility</p:attrName>
                                        </p:attrNameLst>
                                      </p:cBhvr>
                                      <p:to>
                                        <p:strVal val="visible"/>
                                      </p:to>
                                    </p:set>
                                    <p:animEffect transition="in" filter="barn(inVertical)">
                                      <p:cBhvr>
                                        <p:cTn id="67" dur="500"/>
                                        <p:tgtEl>
                                          <p:spTgt spid="7">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7">
                                            <p:txEl>
                                              <p:pRg st="15" end="15"/>
                                            </p:txEl>
                                          </p:spTgt>
                                        </p:tgtEl>
                                        <p:attrNameLst>
                                          <p:attrName>style.visibility</p:attrName>
                                        </p:attrNameLst>
                                      </p:cBhvr>
                                      <p:to>
                                        <p:strVal val="visible"/>
                                      </p:to>
                                    </p:set>
                                    <p:animEffect transition="in" filter="barn(inVertical)">
                                      <p:cBhvr>
                                        <p:cTn id="72" dur="500"/>
                                        <p:tgtEl>
                                          <p:spTgt spid="7">
                                            <p:txEl>
                                              <p:pRg st="15" end="1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7">
                                            <p:txEl>
                                              <p:pRg st="16" end="16"/>
                                            </p:txEl>
                                          </p:spTgt>
                                        </p:tgtEl>
                                        <p:attrNameLst>
                                          <p:attrName>style.visibility</p:attrName>
                                        </p:attrNameLst>
                                      </p:cBhvr>
                                      <p:to>
                                        <p:strVal val="visible"/>
                                      </p:to>
                                    </p:set>
                                    <p:animEffect transition="in" filter="barn(inVertical)">
                                      <p:cBhvr>
                                        <p:cTn id="77" dur="500"/>
                                        <p:tgtEl>
                                          <p:spTgt spid="7">
                                            <p:txEl>
                                              <p:pRg st="16" end="1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7">
                                            <p:txEl>
                                              <p:pRg st="18" end="18"/>
                                            </p:txEl>
                                          </p:spTgt>
                                        </p:tgtEl>
                                        <p:attrNameLst>
                                          <p:attrName>style.visibility</p:attrName>
                                        </p:attrNameLst>
                                      </p:cBhvr>
                                      <p:to>
                                        <p:strVal val="visible"/>
                                      </p:to>
                                    </p:set>
                                    <p:animEffect transition="in" filter="barn(inVertical)">
                                      <p:cBhvr>
                                        <p:cTn id="82" dur="500"/>
                                        <p:tgtEl>
                                          <p:spTgt spid="7">
                                            <p:txEl>
                                              <p:pRg st="18" end="1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7">
                                            <p:txEl>
                                              <p:pRg st="19" end="19"/>
                                            </p:txEl>
                                          </p:spTgt>
                                        </p:tgtEl>
                                        <p:attrNameLst>
                                          <p:attrName>style.visibility</p:attrName>
                                        </p:attrNameLst>
                                      </p:cBhvr>
                                      <p:to>
                                        <p:strVal val="visible"/>
                                      </p:to>
                                    </p:set>
                                    <p:animEffect transition="in" filter="barn(inVertical)">
                                      <p:cBhvr>
                                        <p:cTn id="87" dur="500"/>
                                        <p:tgtEl>
                                          <p:spTgt spid="7">
                                            <p:txEl>
                                              <p:pRg st="19" end="1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2">
                                            <p:txEl>
                                              <p:pRg st="0" end="0"/>
                                            </p:txEl>
                                          </p:spTgt>
                                        </p:tgtEl>
                                        <p:attrNameLst>
                                          <p:attrName>style.visibility</p:attrName>
                                        </p:attrNameLst>
                                      </p:cBhvr>
                                      <p:to>
                                        <p:strVal val="visible"/>
                                      </p:to>
                                    </p:set>
                                    <p:animEffect transition="in" filter="barn(inVertical)">
                                      <p:cBhvr>
                                        <p:cTn id="92" dur="500"/>
                                        <p:tgtEl>
                                          <p:spTgt spid="12">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12">
                                            <p:txEl>
                                              <p:pRg st="1" end="1"/>
                                            </p:txEl>
                                          </p:spTgt>
                                        </p:tgtEl>
                                        <p:attrNameLst>
                                          <p:attrName>style.visibility</p:attrName>
                                        </p:attrNameLst>
                                      </p:cBhvr>
                                      <p:to>
                                        <p:strVal val="visible"/>
                                      </p:to>
                                    </p:set>
                                    <p:animEffect transition="in" filter="barn(inVertical)">
                                      <p:cBhvr>
                                        <p:cTn id="97" dur="500"/>
                                        <p:tgtEl>
                                          <p:spTgt spid="12">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12">
                                            <p:txEl>
                                              <p:pRg st="2" end="2"/>
                                            </p:txEl>
                                          </p:spTgt>
                                        </p:tgtEl>
                                        <p:attrNameLst>
                                          <p:attrName>style.visibility</p:attrName>
                                        </p:attrNameLst>
                                      </p:cBhvr>
                                      <p:to>
                                        <p:strVal val="visible"/>
                                      </p:to>
                                    </p:set>
                                    <p:animEffect transition="in" filter="barn(inVertical)">
                                      <p:cBhvr>
                                        <p:cTn id="102" dur="500"/>
                                        <p:tgtEl>
                                          <p:spTgt spid="12">
                                            <p:txEl>
                                              <p:pRg st="2" end="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12">
                                            <p:txEl>
                                              <p:pRg st="4" end="4"/>
                                            </p:txEl>
                                          </p:spTgt>
                                        </p:tgtEl>
                                        <p:attrNameLst>
                                          <p:attrName>style.visibility</p:attrName>
                                        </p:attrNameLst>
                                      </p:cBhvr>
                                      <p:to>
                                        <p:strVal val="visible"/>
                                      </p:to>
                                    </p:set>
                                    <p:animEffect transition="in" filter="barn(inVertical)">
                                      <p:cBhvr>
                                        <p:cTn id="107" dur="500"/>
                                        <p:tgtEl>
                                          <p:spTgt spid="12">
                                            <p:txEl>
                                              <p:pRg st="4" end="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12">
                                            <p:txEl>
                                              <p:pRg st="5" end="5"/>
                                            </p:txEl>
                                          </p:spTgt>
                                        </p:tgtEl>
                                        <p:attrNameLst>
                                          <p:attrName>style.visibility</p:attrName>
                                        </p:attrNameLst>
                                      </p:cBhvr>
                                      <p:to>
                                        <p:strVal val="visible"/>
                                      </p:to>
                                    </p:set>
                                    <p:animEffect transition="in" filter="barn(inVertical)">
                                      <p:cBhvr>
                                        <p:cTn id="112" dur="500"/>
                                        <p:tgtEl>
                                          <p:spTgt spid="12">
                                            <p:txEl>
                                              <p:pRg st="5" end="5"/>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12">
                                            <p:txEl>
                                              <p:pRg st="6" end="6"/>
                                            </p:txEl>
                                          </p:spTgt>
                                        </p:tgtEl>
                                        <p:attrNameLst>
                                          <p:attrName>style.visibility</p:attrName>
                                        </p:attrNameLst>
                                      </p:cBhvr>
                                      <p:to>
                                        <p:strVal val="visible"/>
                                      </p:to>
                                    </p:set>
                                    <p:animEffect transition="in" filter="barn(inVertical)">
                                      <p:cBhvr>
                                        <p:cTn id="117" dur="500"/>
                                        <p:tgtEl>
                                          <p:spTgt spid="12">
                                            <p:txEl>
                                              <p:pRg st="6" end="6"/>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12">
                                            <p:txEl>
                                              <p:pRg st="7" end="7"/>
                                            </p:txEl>
                                          </p:spTgt>
                                        </p:tgtEl>
                                        <p:attrNameLst>
                                          <p:attrName>style.visibility</p:attrName>
                                        </p:attrNameLst>
                                      </p:cBhvr>
                                      <p:to>
                                        <p:strVal val="visible"/>
                                      </p:to>
                                    </p:set>
                                    <p:animEffect transition="in" filter="barn(inVertical)">
                                      <p:cBhvr>
                                        <p:cTn id="122" dur="500"/>
                                        <p:tgtEl>
                                          <p:spTgt spid="12">
                                            <p:txEl>
                                              <p:pRg st="7" end="7"/>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nodeType="clickEffect">
                                  <p:stCondLst>
                                    <p:cond delay="0"/>
                                  </p:stCondLst>
                                  <p:childTnLst>
                                    <p:set>
                                      <p:cBhvr>
                                        <p:cTn id="126" dur="1" fill="hold">
                                          <p:stCondLst>
                                            <p:cond delay="0"/>
                                          </p:stCondLst>
                                        </p:cTn>
                                        <p:tgtEl>
                                          <p:spTgt spid="12">
                                            <p:txEl>
                                              <p:pRg st="8" end="8"/>
                                            </p:txEl>
                                          </p:spTgt>
                                        </p:tgtEl>
                                        <p:attrNameLst>
                                          <p:attrName>style.visibility</p:attrName>
                                        </p:attrNameLst>
                                      </p:cBhvr>
                                      <p:to>
                                        <p:strVal val="visible"/>
                                      </p:to>
                                    </p:set>
                                    <p:animEffect transition="in" filter="barn(inVertical)">
                                      <p:cBhvr>
                                        <p:cTn id="127" dur="500"/>
                                        <p:tgtEl>
                                          <p:spTgt spid="12">
                                            <p:txEl>
                                              <p:pRg st="8" end="8"/>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nodeType="clickEffect">
                                  <p:stCondLst>
                                    <p:cond delay="0"/>
                                  </p:stCondLst>
                                  <p:childTnLst>
                                    <p:set>
                                      <p:cBhvr>
                                        <p:cTn id="131" dur="1" fill="hold">
                                          <p:stCondLst>
                                            <p:cond delay="0"/>
                                          </p:stCondLst>
                                        </p:cTn>
                                        <p:tgtEl>
                                          <p:spTgt spid="12">
                                            <p:txEl>
                                              <p:pRg st="10" end="10"/>
                                            </p:txEl>
                                          </p:spTgt>
                                        </p:tgtEl>
                                        <p:attrNameLst>
                                          <p:attrName>style.visibility</p:attrName>
                                        </p:attrNameLst>
                                      </p:cBhvr>
                                      <p:to>
                                        <p:strVal val="visible"/>
                                      </p:to>
                                    </p:set>
                                    <p:animEffect transition="in" filter="barn(inVertical)">
                                      <p:cBhvr>
                                        <p:cTn id="132" dur="500"/>
                                        <p:tgtEl>
                                          <p:spTgt spid="12">
                                            <p:txEl>
                                              <p:pRg st="10" end="10"/>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nodeType="clickEffect">
                                  <p:stCondLst>
                                    <p:cond delay="0"/>
                                  </p:stCondLst>
                                  <p:childTnLst>
                                    <p:set>
                                      <p:cBhvr>
                                        <p:cTn id="136" dur="1" fill="hold">
                                          <p:stCondLst>
                                            <p:cond delay="0"/>
                                          </p:stCondLst>
                                        </p:cTn>
                                        <p:tgtEl>
                                          <p:spTgt spid="12">
                                            <p:txEl>
                                              <p:pRg st="11" end="11"/>
                                            </p:txEl>
                                          </p:spTgt>
                                        </p:tgtEl>
                                        <p:attrNameLst>
                                          <p:attrName>style.visibility</p:attrName>
                                        </p:attrNameLst>
                                      </p:cBhvr>
                                      <p:to>
                                        <p:strVal val="visible"/>
                                      </p:to>
                                    </p:set>
                                    <p:animEffect transition="in" filter="barn(inVertical)">
                                      <p:cBhvr>
                                        <p:cTn id="137" dur="500"/>
                                        <p:tgtEl>
                                          <p:spTgt spid="12">
                                            <p:txEl>
                                              <p:pRg st="11" end="11"/>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nodeType="clickEffect">
                                  <p:stCondLst>
                                    <p:cond delay="0"/>
                                  </p:stCondLst>
                                  <p:childTnLst>
                                    <p:set>
                                      <p:cBhvr>
                                        <p:cTn id="141" dur="1" fill="hold">
                                          <p:stCondLst>
                                            <p:cond delay="0"/>
                                          </p:stCondLst>
                                        </p:cTn>
                                        <p:tgtEl>
                                          <p:spTgt spid="12">
                                            <p:txEl>
                                              <p:pRg st="12" end="12"/>
                                            </p:txEl>
                                          </p:spTgt>
                                        </p:tgtEl>
                                        <p:attrNameLst>
                                          <p:attrName>style.visibility</p:attrName>
                                        </p:attrNameLst>
                                      </p:cBhvr>
                                      <p:to>
                                        <p:strVal val="visible"/>
                                      </p:to>
                                    </p:set>
                                    <p:animEffect transition="in" filter="barn(inVertical)">
                                      <p:cBhvr>
                                        <p:cTn id="142" dur="500"/>
                                        <p:tgtEl>
                                          <p:spTgt spid="12">
                                            <p:txEl>
                                              <p:pRg st="12" end="12"/>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6" presetClass="entr" presetSubtype="21" fill="hold" nodeType="clickEffect">
                                  <p:stCondLst>
                                    <p:cond delay="0"/>
                                  </p:stCondLst>
                                  <p:childTnLst>
                                    <p:set>
                                      <p:cBhvr>
                                        <p:cTn id="146" dur="1" fill="hold">
                                          <p:stCondLst>
                                            <p:cond delay="0"/>
                                          </p:stCondLst>
                                        </p:cTn>
                                        <p:tgtEl>
                                          <p:spTgt spid="12">
                                            <p:txEl>
                                              <p:pRg st="13" end="13"/>
                                            </p:txEl>
                                          </p:spTgt>
                                        </p:tgtEl>
                                        <p:attrNameLst>
                                          <p:attrName>style.visibility</p:attrName>
                                        </p:attrNameLst>
                                      </p:cBhvr>
                                      <p:to>
                                        <p:strVal val="visible"/>
                                      </p:to>
                                    </p:set>
                                    <p:animEffect transition="in" filter="barn(inVertical)">
                                      <p:cBhvr>
                                        <p:cTn id="147" dur="500"/>
                                        <p:tgtEl>
                                          <p:spTgt spid="12">
                                            <p:txEl>
                                              <p:pRg st="13" end="13"/>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16" presetClass="entr" presetSubtype="21" fill="hold" nodeType="clickEffect">
                                  <p:stCondLst>
                                    <p:cond delay="0"/>
                                  </p:stCondLst>
                                  <p:childTnLst>
                                    <p:set>
                                      <p:cBhvr>
                                        <p:cTn id="151" dur="1" fill="hold">
                                          <p:stCondLst>
                                            <p:cond delay="0"/>
                                          </p:stCondLst>
                                        </p:cTn>
                                        <p:tgtEl>
                                          <p:spTgt spid="12">
                                            <p:txEl>
                                              <p:pRg st="15" end="15"/>
                                            </p:txEl>
                                          </p:spTgt>
                                        </p:tgtEl>
                                        <p:attrNameLst>
                                          <p:attrName>style.visibility</p:attrName>
                                        </p:attrNameLst>
                                      </p:cBhvr>
                                      <p:to>
                                        <p:strVal val="visible"/>
                                      </p:to>
                                    </p:set>
                                    <p:animEffect transition="in" filter="barn(inVertical)">
                                      <p:cBhvr>
                                        <p:cTn id="152" dur="500"/>
                                        <p:tgtEl>
                                          <p:spTgt spid="12">
                                            <p:txEl>
                                              <p:pRg st="15" end="15"/>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16" presetClass="entr" presetSubtype="21" fill="hold" nodeType="clickEffect">
                                  <p:stCondLst>
                                    <p:cond delay="0"/>
                                  </p:stCondLst>
                                  <p:childTnLst>
                                    <p:set>
                                      <p:cBhvr>
                                        <p:cTn id="156" dur="1" fill="hold">
                                          <p:stCondLst>
                                            <p:cond delay="0"/>
                                          </p:stCondLst>
                                        </p:cTn>
                                        <p:tgtEl>
                                          <p:spTgt spid="12">
                                            <p:txEl>
                                              <p:pRg st="16" end="16"/>
                                            </p:txEl>
                                          </p:spTgt>
                                        </p:tgtEl>
                                        <p:attrNameLst>
                                          <p:attrName>style.visibility</p:attrName>
                                        </p:attrNameLst>
                                      </p:cBhvr>
                                      <p:to>
                                        <p:strVal val="visible"/>
                                      </p:to>
                                    </p:set>
                                    <p:animEffect transition="in" filter="barn(inVertical)">
                                      <p:cBhvr>
                                        <p:cTn id="157" dur="500"/>
                                        <p:tgtEl>
                                          <p:spTgt spid="12">
                                            <p:txEl>
                                              <p:pRg st="16" end="16"/>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16" presetClass="entr" presetSubtype="21" fill="hold" nodeType="clickEffect">
                                  <p:stCondLst>
                                    <p:cond delay="0"/>
                                  </p:stCondLst>
                                  <p:childTnLst>
                                    <p:set>
                                      <p:cBhvr>
                                        <p:cTn id="161" dur="1" fill="hold">
                                          <p:stCondLst>
                                            <p:cond delay="0"/>
                                          </p:stCondLst>
                                        </p:cTn>
                                        <p:tgtEl>
                                          <p:spTgt spid="12">
                                            <p:txEl>
                                              <p:pRg st="17" end="17"/>
                                            </p:txEl>
                                          </p:spTgt>
                                        </p:tgtEl>
                                        <p:attrNameLst>
                                          <p:attrName>style.visibility</p:attrName>
                                        </p:attrNameLst>
                                      </p:cBhvr>
                                      <p:to>
                                        <p:strVal val="visible"/>
                                      </p:to>
                                    </p:set>
                                    <p:animEffect transition="in" filter="barn(inVertical)">
                                      <p:cBhvr>
                                        <p:cTn id="162" dur="500"/>
                                        <p:tgtEl>
                                          <p:spTgt spid="12">
                                            <p:txEl>
                                              <p:pRg st="17" end="17"/>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6" presetClass="entr" presetSubtype="21" fill="hold" nodeType="clickEffect">
                                  <p:stCondLst>
                                    <p:cond delay="0"/>
                                  </p:stCondLst>
                                  <p:childTnLst>
                                    <p:set>
                                      <p:cBhvr>
                                        <p:cTn id="166" dur="1" fill="hold">
                                          <p:stCondLst>
                                            <p:cond delay="0"/>
                                          </p:stCondLst>
                                        </p:cTn>
                                        <p:tgtEl>
                                          <p:spTgt spid="12">
                                            <p:txEl>
                                              <p:pRg st="18" end="18"/>
                                            </p:txEl>
                                          </p:spTgt>
                                        </p:tgtEl>
                                        <p:attrNameLst>
                                          <p:attrName>style.visibility</p:attrName>
                                        </p:attrNameLst>
                                      </p:cBhvr>
                                      <p:to>
                                        <p:strVal val="visible"/>
                                      </p:to>
                                    </p:set>
                                    <p:animEffect transition="in" filter="barn(inVertical)">
                                      <p:cBhvr>
                                        <p:cTn id="167" dur="500"/>
                                        <p:tgtEl>
                                          <p:spTgt spid="1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9" name="TextBox 8">
            <a:extLst>
              <a:ext uri="{FF2B5EF4-FFF2-40B4-BE49-F238E27FC236}">
                <a16:creationId xmlns:a16="http://schemas.microsoft.com/office/drawing/2014/main" id="{02780452-E005-3E7E-38E0-FD29A0B64D49}"/>
              </a:ext>
            </a:extLst>
          </p:cNvPr>
          <p:cNvSpPr txBox="1"/>
          <p:nvPr/>
        </p:nvSpPr>
        <p:spPr>
          <a:xfrm>
            <a:off x="3353273" y="1020678"/>
            <a:ext cx="8584163" cy="5047536"/>
          </a:xfrm>
          <a:prstGeom prst="rect">
            <a:avLst/>
          </a:prstGeom>
          <a:noFill/>
        </p:spPr>
        <p:txBody>
          <a:bodyPr wrap="square" rtlCol="0">
            <a:spAutoFit/>
          </a:bodyPr>
          <a:lstStyle/>
          <a:p>
            <a:pPr marL="285750" indent="-285750">
              <a:buFont typeface="Arial" panose="020B0604020202020204" pitchFamily="34" charset="0"/>
              <a:buChar char="•"/>
            </a:pPr>
            <a:r>
              <a:rPr lang="en-US" sz="1400" dirty="0"/>
              <a:t>The transformation of wine to vinegar was likely one of the earliest human encounters with fermentation long before people understood microbes or chemistry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 the wine world, the presence of acetic acid bacteria is considered disastrous and can turn an entire vintage into vinegar</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 18th-century Europe, failed beer batches were often turned into malt vinegar rather than being discarded</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According to legend, Cleopatra dissolved a priceless pearl in vinegar and drank it, proving she could host the most expensive meal in history</a:t>
            </a:r>
          </a:p>
          <a:p>
            <a:endParaRPr lang="en-US" sz="1400" dirty="0"/>
          </a:p>
          <a:p>
            <a:pPr marL="285750" indent="-285750">
              <a:buFont typeface="Arial" panose="020B0604020202020204" pitchFamily="34" charset="0"/>
              <a:buChar char="•"/>
            </a:pPr>
            <a:r>
              <a:rPr lang="en-US" sz="1400" dirty="0"/>
              <a:t>Similar to Champagne, some varieties of vinegar carry a “Protected Designation of Origin” status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Vinegar is made on every continent on the planet (except Antarctica) and a whopping 7 million tons is produced each year</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The global vinegar market was valued at over $1.3 billion USD in 2023</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Using submerged fermentation tanks with controlled aeration, modern vinegar factories can produce batches of vinegar in as little as 24–48 hours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 certain regions like the Caribbean, spicy vinegar or pickled pepper vinegar is drizzled over pizza for heat and acidity</a:t>
            </a:r>
          </a:p>
        </p:txBody>
      </p:sp>
      <p:sp>
        <p:nvSpPr>
          <p:cNvPr id="11" name="TextBox 10">
            <a:extLst>
              <a:ext uri="{FF2B5EF4-FFF2-40B4-BE49-F238E27FC236}">
                <a16:creationId xmlns:a16="http://schemas.microsoft.com/office/drawing/2014/main" id="{0DB9FED8-9582-10E6-E774-6D8C0817ED60}"/>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INTERESTING FACTS</a:t>
            </a:r>
          </a:p>
        </p:txBody>
      </p:sp>
      <p:pic>
        <p:nvPicPr>
          <p:cNvPr id="2" name="Picture 1">
            <a:extLst>
              <a:ext uri="{FF2B5EF4-FFF2-40B4-BE49-F238E27FC236}">
                <a16:creationId xmlns:a16="http://schemas.microsoft.com/office/drawing/2014/main" id="{CA4B1017-FF35-0E58-38EF-B65D7139D4D4}"/>
              </a:ext>
            </a:extLst>
          </p:cNvPr>
          <p:cNvPicPr>
            <a:picLocks noChangeAspect="1"/>
          </p:cNvPicPr>
          <p:nvPr/>
        </p:nvPicPr>
        <p:blipFill>
          <a:blip r:embed="rId2">
            <a:extLst>
              <a:ext uri="{28A0092B-C50C-407E-A947-70E740481C1C}">
                <a14:useLocalDpi xmlns:a14="http://schemas.microsoft.com/office/drawing/2010/main" val="0"/>
              </a:ext>
            </a:extLst>
          </a:blip>
          <a:srcRect l="19701" r="22663"/>
          <a:stretch>
            <a:fillRect/>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C6CE90BD-01EA-42CE-48D8-24707A832DD7}"/>
              </a:ext>
            </a:extLst>
          </p:cNvPr>
          <p:cNvSpPr txBox="1"/>
          <p:nvPr/>
        </p:nvSpPr>
        <p:spPr>
          <a:xfrm>
            <a:off x="5150068" y="6218080"/>
            <a:ext cx="1570772" cy="369332"/>
          </a:xfrm>
          <a:prstGeom prst="rect">
            <a:avLst/>
          </a:prstGeom>
          <a:noFill/>
        </p:spPr>
        <p:txBody>
          <a:bodyPr wrap="square" rtlCol="0">
            <a:spAutoFit/>
          </a:bodyPr>
          <a:lstStyle/>
          <a:p>
            <a:r>
              <a:rPr lang="en-US" b="1" dirty="0">
                <a:solidFill>
                  <a:schemeClr val="bg1"/>
                </a:solidFill>
              </a:rPr>
              <a:t>AUGUST 2025</a:t>
            </a:r>
          </a:p>
        </p:txBody>
      </p:sp>
      <p:sp>
        <p:nvSpPr>
          <p:cNvPr id="5" name="TextBox 4">
            <a:extLst>
              <a:ext uri="{FF2B5EF4-FFF2-40B4-BE49-F238E27FC236}">
                <a16:creationId xmlns:a16="http://schemas.microsoft.com/office/drawing/2014/main" id="{A1A64477-CFAC-5194-0118-85FB1D0439B6}"/>
              </a:ext>
            </a:extLst>
          </p:cNvPr>
          <p:cNvSpPr txBox="1"/>
          <p:nvPr/>
        </p:nvSpPr>
        <p:spPr>
          <a:xfrm>
            <a:off x="10863072" y="6218080"/>
            <a:ext cx="1052122" cy="369332"/>
          </a:xfrm>
          <a:prstGeom prst="rect">
            <a:avLst/>
          </a:prstGeom>
          <a:noFill/>
        </p:spPr>
        <p:txBody>
          <a:bodyPr wrap="square" rtlCol="0">
            <a:spAutoFit/>
          </a:bodyPr>
          <a:lstStyle/>
          <a:p>
            <a:r>
              <a:rPr lang="en-US" b="1" dirty="0">
                <a:solidFill>
                  <a:schemeClr val="bg1"/>
                </a:solidFill>
              </a:rPr>
              <a:t>VINEGAR</a:t>
            </a:r>
          </a:p>
        </p:txBody>
      </p:sp>
    </p:spTree>
    <p:extLst>
      <p:ext uri="{BB962C8B-B14F-4D97-AF65-F5344CB8AC3E}">
        <p14:creationId xmlns:p14="http://schemas.microsoft.com/office/powerpoint/2010/main" val="302071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arn(inVertic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arn(inVertical)">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barn(inVertical)">
                                      <p:cBhvr>
                                        <p:cTn id="27" dur="500"/>
                                        <p:tgtEl>
                                          <p:spTgt spid="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10" end="10"/>
                                            </p:txEl>
                                          </p:spTgt>
                                        </p:tgtEl>
                                        <p:attrNameLst>
                                          <p:attrName>style.visibility</p:attrName>
                                        </p:attrNameLst>
                                      </p:cBhvr>
                                      <p:to>
                                        <p:strVal val="visible"/>
                                      </p:to>
                                    </p:set>
                                    <p:animEffect transition="in" filter="barn(inVertical)">
                                      <p:cBhvr>
                                        <p:cTn id="32" dur="500"/>
                                        <p:tgtEl>
                                          <p:spTgt spid="9">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12" end="12"/>
                                            </p:txEl>
                                          </p:spTgt>
                                        </p:tgtEl>
                                        <p:attrNameLst>
                                          <p:attrName>style.visibility</p:attrName>
                                        </p:attrNameLst>
                                      </p:cBhvr>
                                      <p:to>
                                        <p:strVal val="visible"/>
                                      </p:to>
                                    </p:set>
                                    <p:animEffect transition="in" filter="barn(inVertical)">
                                      <p:cBhvr>
                                        <p:cTn id="37" dur="500"/>
                                        <p:tgtEl>
                                          <p:spTgt spid="9">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4" end="14"/>
                                            </p:txEl>
                                          </p:spTgt>
                                        </p:tgtEl>
                                        <p:attrNameLst>
                                          <p:attrName>style.visibility</p:attrName>
                                        </p:attrNameLst>
                                      </p:cBhvr>
                                      <p:to>
                                        <p:strVal val="visible"/>
                                      </p:to>
                                    </p:set>
                                    <p:animEffect transition="in" filter="barn(inVertical)">
                                      <p:cBhvr>
                                        <p:cTn id="42" dur="500"/>
                                        <p:tgtEl>
                                          <p:spTgt spid="9">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9">
                                            <p:txEl>
                                              <p:pRg st="16" end="16"/>
                                            </p:txEl>
                                          </p:spTgt>
                                        </p:tgtEl>
                                        <p:attrNameLst>
                                          <p:attrName>style.visibility</p:attrName>
                                        </p:attrNameLst>
                                      </p:cBhvr>
                                      <p:to>
                                        <p:strVal val="visible"/>
                                      </p:to>
                                    </p:set>
                                    <p:animEffect transition="in" filter="barn(inVertical)">
                                      <p:cBhvr>
                                        <p:cTn id="47" dur="500"/>
                                        <p:tgtEl>
                                          <p:spTgt spid="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14D8AA3-BC47-74EC-7D2A-A7E7BAB0F0F6}"/>
              </a:ext>
            </a:extLst>
          </p:cNvPr>
          <p:cNvSpPr txBox="1"/>
          <p:nvPr/>
        </p:nvSpPr>
        <p:spPr>
          <a:xfrm>
            <a:off x="3179299" y="809658"/>
            <a:ext cx="87581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Filipino Chicken Adobo</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Yield: 4-6 Servings</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RECIPE</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64CC0063-13C9-32FD-887F-A791B1924036}"/>
              </a:ext>
            </a:extLst>
          </p:cNvPr>
          <p:cNvSpPr txBox="1"/>
          <p:nvPr/>
        </p:nvSpPr>
        <p:spPr>
          <a:xfrm>
            <a:off x="3179298" y="1394433"/>
            <a:ext cx="3791818" cy="3323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Ingredients: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3 </a:t>
            </a:r>
            <a:r>
              <a:rPr lang="en-US" sz="1400" dirty="0">
                <a:solidFill>
                  <a:prstClr val="black"/>
                </a:solidFill>
                <a:latin typeface="Calibri" panose="020F0502020204030204"/>
              </a:rPr>
              <a:t>Lbs. Chicken Thighs, Bone-In, Skin-On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1/2</a:t>
            </a: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 C. Cane Vinegar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1/3 C. Filipino-Style Soy Sauce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6 Cloves Garlic, Smashed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2 Bay Leaves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1 Tsp. Whole Black Peppercorns</a:t>
            </a:r>
          </a:p>
          <a:p>
            <a:pPr>
              <a:defRPr/>
            </a:pPr>
            <a:r>
              <a:rPr lang="en-US" sz="1400" dirty="0">
                <a:solidFill>
                  <a:prstClr val="black"/>
                </a:solidFill>
              </a:rPr>
              <a:t>2 Tbsp. Vegetable Oil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1 Medium Onion, Sliced</a:t>
            </a:r>
          </a:p>
          <a:p>
            <a:pPr>
              <a:defRPr/>
            </a:pPr>
            <a:r>
              <a:rPr lang="en-US" sz="1400" dirty="0">
                <a:solidFill>
                  <a:prstClr val="black"/>
                </a:solidFill>
              </a:rPr>
              <a:t>1/2 C. Water</a:t>
            </a:r>
            <a:endPar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2 Tsp. Brown Sugar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Cooked Jasmine Rice, For Serving (optional)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Green Onions, Sliced, For Garnish (optional)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Red Chiles, Sliced, For Garnish (optional)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4EBFAEE4-F633-04A5-F646-2C79520A5C1A}"/>
              </a:ext>
            </a:extLst>
          </p:cNvPr>
          <p:cNvSpPr txBox="1"/>
          <p:nvPr/>
        </p:nvSpPr>
        <p:spPr>
          <a:xfrm>
            <a:off x="7147156" y="1410942"/>
            <a:ext cx="4912321"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a:ea typeface="+mn-ea"/>
                <a:cs typeface="+mn-cs"/>
              </a:rPr>
              <a:t>Directions:</a:t>
            </a:r>
          </a:p>
          <a:p>
            <a:pPr marL="342900" lvl="0" indent="-342900">
              <a:buFont typeface="+mj-lt"/>
              <a:buAutoNum type="arabicPeriod"/>
              <a:defRPr/>
            </a:pPr>
            <a:r>
              <a:rPr lang="en-US" sz="1400" dirty="0"/>
              <a:t>In a large bowl, combine the chicken, vinegar, soy sauce, garlic, bay leaves, and peppercorns. Let marinate for at least 30 minutes or up to overnight in the refrigerator.</a:t>
            </a:r>
          </a:p>
          <a:p>
            <a:pPr marL="342900" lvl="0" indent="-342900">
              <a:buFont typeface="+mj-lt"/>
              <a:buAutoNum type="arabicPeriod"/>
              <a:defRPr/>
            </a:pPr>
            <a:r>
              <a:rPr kumimoji="0" lang="en-US" sz="1400" i="0" u="none" strike="noStrike" kern="1200" cap="none" spc="0" normalizeH="0" baseline="0" noProof="0" dirty="0">
                <a:ln>
                  <a:noFill/>
                </a:ln>
                <a:effectLst/>
                <a:uLnTx/>
                <a:uFillTx/>
                <a:latin typeface="Calibri" panose="020F0502020204030204"/>
                <a:ea typeface="+mn-ea"/>
                <a:cs typeface="+mn-cs"/>
              </a:rPr>
              <a:t>Remove the chicken from the marinated and reserve the liquid.</a:t>
            </a:r>
          </a:p>
          <a:p>
            <a:pPr marL="342900" lvl="0" indent="-342900">
              <a:buFont typeface="+mj-lt"/>
              <a:buAutoNum type="arabicPeriod"/>
              <a:defRPr/>
            </a:pPr>
            <a:r>
              <a:rPr lang="en-US" sz="1400" dirty="0">
                <a:latin typeface="Calibri" panose="020F0502020204030204"/>
              </a:rPr>
              <a:t>Heat vegetable oil in a deep skillet over medium heat.</a:t>
            </a:r>
          </a:p>
          <a:p>
            <a:pPr marL="342900" lvl="0" indent="-342900">
              <a:buFont typeface="+mj-lt"/>
              <a:buAutoNum type="arabicPeriod"/>
              <a:defRPr/>
            </a:pPr>
            <a:r>
              <a:rPr kumimoji="0" lang="en-US" sz="1400" i="0" u="none" strike="noStrike" kern="1200" cap="none" spc="0" normalizeH="0" baseline="0" noProof="0" dirty="0">
                <a:ln>
                  <a:noFill/>
                </a:ln>
                <a:effectLst/>
                <a:uLnTx/>
                <a:uFillTx/>
                <a:latin typeface="Calibri" panose="020F0502020204030204"/>
                <a:ea typeface="+mn-ea"/>
                <a:cs typeface="+mn-cs"/>
              </a:rPr>
              <a:t>Sear the chicken skin-side down until golden </a:t>
            </a:r>
            <a:r>
              <a:rPr lang="en-US" sz="1400" dirty="0">
                <a:latin typeface="Calibri" panose="020F0502020204030204"/>
              </a:rPr>
              <a:t>brown, about 4-5 minutes per side. Work in batches if needed. Remove the chicken from the pan.</a:t>
            </a:r>
          </a:p>
          <a:p>
            <a:pPr marL="342900" lvl="0" indent="-342900">
              <a:buFont typeface="+mj-lt"/>
              <a:buAutoNum type="arabicPeriod"/>
              <a:defRPr/>
            </a:pPr>
            <a:r>
              <a:rPr lang="en-US" sz="1400" dirty="0">
                <a:latin typeface="Calibri" panose="020F0502020204030204"/>
              </a:rPr>
              <a:t>Remove excess oil, leaving about 1 tablespoon. Add sliced onions and sauté for 2-3 minutes until softened. Return the chicken to the pan.</a:t>
            </a:r>
          </a:p>
          <a:p>
            <a:pPr marL="342900" lvl="0" indent="-342900">
              <a:buFont typeface="+mj-lt"/>
              <a:buAutoNum type="arabicPeriod"/>
              <a:defRPr/>
            </a:pPr>
            <a:r>
              <a:rPr lang="en-US" sz="1400" dirty="0">
                <a:latin typeface="Calibri" panose="020F0502020204030204"/>
              </a:rPr>
              <a:t>Pour in reserved marinade and add the water and brown sugar. Bring to a boil and then reduce to a simmer. Cover and cook for 30-35 minutes, turning chicken occasionally, until tender.</a:t>
            </a:r>
          </a:p>
          <a:p>
            <a:pPr marL="342900" lvl="0" indent="-342900">
              <a:buFont typeface="+mj-lt"/>
              <a:buAutoNum type="arabicPeriod"/>
              <a:defRPr/>
            </a:pPr>
            <a:r>
              <a:rPr lang="en-US" sz="1400" dirty="0">
                <a:latin typeface="Calibri" panose="020F0502020204030204"/>
              </a:rPr>
              <a:t>Remove the lid and simmer uncovered for 10-15 additional minutes or until the sauce thickens and slightly glazes the chicken. Excess fat can be skimmed if desired.</a:t>
            </a:r>
          </a:p>
          <a:p>
            <a:pPr marL="342900" lvl="0" indent="-342900">
              <a:buFont typeface="+mj-lt"/>
              <a:buAutoNum type="arabicPeriod"/>
              <a:defRPr/>
            </a:pPr>
            <a:r>
              <a:rPr lang="en-US" sz="1400" dirty="0">
                <a:latin typeface="Calibri" panose="020F0502020204030204"/>
              </a:rPr>
              <a:t>Serve immediately over steamed jasmine rice and garnish with sliced green onions and chiles if desired.</a:t>
            </a:r>
          </a:p>
        </p:txBody>
      </p:sp>
      <p:pic>
        <p:nvPicPr>
          <p:cNvPr id="6" name="Picture 5">
            <a:extLst>
              <a:ext uri="{FF2B5EF4-FFF2-40B4-BE49-F238E27FC236}">
                <a16:creationId xmlns:a16="http://schemas.microsoft.com/office/drawing/2014/main" id="{2D9EB2F1-3BD8-FF3C-112D-6F0DAD697A31}"/>
              </a:ext>
            </a:extLst>
          </p:cNvPr>
          <p:cNvPicPr>
            <a:picLocks noChangeAspect="1"/>
          </p:cNvPicPr>
          <p:nvPr/>
        </p:nvPicPr>
        <p:blipFill>
          <a:blip r:embed="rId2">
            <a:extLst>
              <a:ext uri="{28A0092B-C50C-407E-A947-70E740481C1C}">
                <a14:useLocalDpi xmlns:a14="http://schemas.microsoft.com/office/drawing/2010/main" val="0"/>
              </a:ext>
            </a:extLst>
          </a:blip>
          <a:srcRect l="19701" r="22663"/>
          <a:stretch>
            <a:fillRect/>
          </a:stretch>
        </p:blipFill>
        <p:spPr>
          <a:xfrm>
            <a:off x="512009" y="1988191"/>
            <a:ext cx="2491250" cy="2881617"/>
          </a:xfrm>
          <a:prstGeom prst="rect">
            <a:avLst/>
          </a:prstGeom>
          <a:ln w="76200">
            <a:solidFill>
              <a:schemeClr val="bg1"/>
            </a:solidFill>
          </a:ln>
        </p:spPr>
      </p:pic>
      <p:sp>
        <p:nvSpPr>
          <p:cNvPr id="9" name="TextBox 8">
            <a:extLst>
              <a:ext uri="{FF2B5EF4-FFF2-40B4-BE49-F238E27FC236}">
                <a16:creationId xmlns:a16="http://schemas.microsoft.com/office/drawing/2014/main" id="{CFD52C0D-C4A4-CAD9-B2E0-F51F959619B7}"/>
              </a:ext>
            </a:extLst>
          </p:cNvPr>
          <p:cNvSpPr txBox="1"/>
          <p:nvPr/>
        </p:nvSpPr>
        <p:spPr>
          <a:xfrm>
            <a:off x="5150068" y="6218080"/>
            <a:ext cx="1570772" cy="369332"/>
          </a:xfrm>
          <a:prstGeom prst="rect">
            <a:avLst/>
          </a:prstGeom>
          <a:noFill/>
        </p:spPr>
        <p:txBody>
          <a:bodyPr wrap="square" rtlCol="0">
            <a:spAutoFit/>
          </a:bodyPr>
          <a:lstStyle/>
          <a:p>
            <a:r>
              <a:rPr lang="en-US" b="1" dirty="0">
                <a:solidFill>
                  <a:schemeClr val="bg1"/>
                </a:solidFill>
              </a:rPr>
              <a:t>AUGUST 2025</a:t>
            </a:r>
          </a:p>
        </p:txBody>
      </p:sp>
      <p:sp>
        <p:nvSpPr>
          <p:cNvPr id="14" name="TextBox 13">
            <a:extLst>
              <a:ext uri="{FF2B5EF4-FFF2-40B4-BE49-F238E27FC236}">
                <a16:creationId xmlns:a16="http://schemas.microsoft.com/office/drawing/2014/main" id="{BD0FCDCD-8547-89AA-6449-67CAD5D1CDA8}"/>
              </a:ext>
            </a:extLst>
          </p:cNvPr>
          <p:cNvSpPr txBox="1"/>
          <p:nvPr/>
        </p:nvSpPr>
        <p:spPr>
          <a:xfrm>
            <a:off x="10863072" y="6218080"/>
            <a:ext cx="1052122" cy="369332"/>
          </a:xfrm>
          <a:prstGeom prst="rect">
            <a:avLst/>
          </a:prstGeom>
          <a:noFill/>
        </p:spPr>
        <p:txBody>
          <a:bodyPr wrap="square" rtlCol="0">
            <a:spAutoFit/>
          </a:bodyPr>
          <a:lstStyle/>
          <a:p>
            <a:r>
              <a:rPr lang="en-US" b="1" dirty="0">
                <a:solidFill>
                  <a:schemeClr val="bg1"/>
                </a:solidFill>
              </a:rPr>
              <a:t>VINEGAR</a:t>
            </a:r>
          </a:p>
        </p:txBody>
      </p:sp>
    </p:spTree>
    <p:extLst>
      <p:ext uri="{BB962C8B-B14F-4D97-AF65-F5344CB8AC3E}">
        <p14:creationId xmlns:p14="http://schemas.microsoft.com/office/powerpoint/2010/main" val="2560102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2737829"/>
            <a:ext cx="8584163" cy="1754326"/>
          </a:xfrm>
          <a:prstGeom prst="rect">
            <a:avLst/>
          </a:prstGeom>
          <a:noFill/>
        </p:spPr>
        <p:txBody>
          <a:bodyPr wrap="square" rtlCol="0">
            <a:spAutoFit/>
          </a:bodyPr>
          <a:lstStyle/>
          <a:p>
            <a:r>
              <a:rPr lang="en-US" sz="1600" dirty="0"/>
              <a:t>After you read through this month’s Ingredient of the Month, take this quiz to test your knowledge. In order to earn continuing education hours (CEHs) from the American Culinary Federation (ACF), the test must be completed through the ACF’s Online Learning Center. Seventy-five percent accuracy is required to earn one hour of continuing education credits toward professional certification.   </a:t>
            </a:r>
          </a:p>
          <a:p>
            <a:endParaRPr lang="en-US" sz="4400" b="1"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pic>
        <p:nvPicPr>
          <p:cNvPr id="2" name="Picture 1">
            <a:extLst>
              <a:ext uri="{FF2B5EF4-FFF2-40B4-BE49-F238E27FC236}">
                <a16:creationId xmlns:a16="http://schemas.microsoft.com/office/drawing/2014/main" id="{6A069F20-EB1F-6FCC-5A49-4196F1635C6D}"/>
              </a:ext>
            </a:extLst>
          </p:cNvPr>
          <p:cNvPicPr>
            <a:picLocks noChangeAspect="1"/>
          </p:cNvPicPr>
          <p:nvPr/>
        </p:nvPicPr>
        <p:blipFill>
          <a:blip r:embed="rId2">
            <a:extLst>
              <a:ext uri="{28A0092B-C50C-407E-A947-70E740481C1C}">
                <a14:useLocalDpi xmlns:a14="http://schemas.microsoft.com/office/drawing/2010/main" val="0"/>
              </a:ext>
            </a:extLst>
          </a:blip>
          <a:srcRect l="19701" r="22663"/>
          <a:stretch>
            <a:fillRect/>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908E33EE-8213-3CDF-B9B6-82AD000E1110}"/>
              </a:ext>
            </a:extLst>
          </p:cNvPr>
          <p:cNvSpPr txBox="1"/>
          <p:nvPr/>
        </p:nvSpPr>
        <p:spPr>
          <a:xfrm>
            <a:off x="5150068" y="6218080"/>
            <a:ext cx="1570772" cy="369332"/>
          </a:xfrm>
          <a:prstGeom prst="rect">
            <a:avLst/>
          </a:prstGeom>
          <a:noFill/>
        </p:spPr>
        <p:txBody>
          <a:bodyPr wrap="square" rtlCol="0">
            <a:spAutoFit/>
          </a:bodyPr>
          <a:lstStyle/>
          <a:p>
            <a:r>
              <a:rPr lang="en-US" b="1" dirty="0">
                <a:solidFill>
                  <a:schemeClr val="bg1"/>
                </a:solidFill>
              </a:rPr>
              <a:t>AUGUST 2025</a:t>
            </a:r>
          </a:p>
        </p:txBody>
      </p:sp>
      <p:sp>
        <p:nvSpPr>
          <p:cNvPr id="11" name="TextBox 10">
            <a:extLst>
              <a:ext uri="{FF2B5EF4-FFF2-40B4-BE49-F238E27FC236}">
                <a16:creationId xmlns:a16="http://schemas.microsoft.com/office/drawing/2014/main" id="{B8D4602E-7F81-62CF-004C-6A736FD4ED68}"/>
              </a:ext>
            </a:extLst>
          </p:cNvPr>
          <p:cNvSpPr txBox="1"/>
          <p:nvPr/>
        </p:nvSpPr>
        <p:spPr>
          <a:xfrm>
            <a:off x="10863072" y="6218080"/>
            <a:ext cx="1052122" cy="369332"/>
          </a:xfrm>
          <a:prstGeom prst="rect">
            <a:avLst/>
          </a:prstGeom>
          <a:noFill/>
        </p:spPr>
        <p:txBody>
          <a:bodyPr wrap="square" rtlCol="0">
            <a:spAutoFit/>
          </a:bodyPr>
          <a:lstStyle/>
          <a:p>
            <a:r>
              <a:rPr lang="en-US" b="1" dirty="0">
                <a:solidFill>
                  <a:schemeClr val="bg1"/>
                </a:solidFill>
              </a:rPr>
              <a:t>VINEGAR</a:t>
            </a:r>
          </a:p>
        </p:txBody>
      </p:sp>
    </p:spTree>
    <p:extLst>
      <p:ext uri="{BB962C8B-B14F-4D97-AF65-F5344CB8AC3E}">
        <p14:creationId xmlns:p14="http://schemas.microsoft.com/office/powerpoint/2010/main" val="1731627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4924AEF53694448F07A4FA9C545C2F" ma:contentTypeVersion="18" ma:contentTypeDescription="Create a new document." ma:contentTypeScope="" ma:versionID="190d8b388c0911b5395a057fb9112946">
  <xsd:schema xmlns:xsd="http://www.w3.org/2001/XMLSchema" xmlns:xs="http://www.w3.org/2001/XMLSchema" xmlns:p="http://schemas.microsoft.com/office/2006/metadata/properties" xmlns:ns2="18cc56a7-28b8-4c6d-92fd-2628b4929506" xmlns:ns3="e8165b12-e369-41f0-bb30-7c2a5d616508" targetNamespace="http://schemas.microsoft.com/office/2006/metadata/properties" ma:root="true" ma:fieldsID="e5fc0bfecffac4814fa6324528e2a7c1" ns2:_="" ns3:_="">
    <xsd:import namespace="18cc56a7-28b8-4c6d-92fd-2628b4929506"/>
    <xsd:import namespace="e8165b12-e369-41f0-bb30-7c2a5d61650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c56a7-28b8-4c6d-92fd-2628b49295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8c39a6-6653-446c-b0bb-c4766020fb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165b12-e369-41f0-bb30-7c2a5d61650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efc6758-ccb3-4e50-a56d-7b0ef3b1f38e}" ma:internalName="TaxCatchAll" ma:showField="CatchAllData" ma:web="e8165b12-e369-41f0-bb30-7c2a5d6165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cc56a7-28b8-4c6d-92fd-2628b4929506">
      <Terms xmlns="http://schemas.microsoft.com/office/infopath/2007/PartnerControls"/>
    </lcf76f155ced4ddcb4097134ff3c332f>
    <TaxCatchAll xmlns="e8165b12-e369-41f0-bb30-7c2a5d61650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44A53D-0E49-43A5-8B6A-6601481A81F2}">
  <ds:schemaRefs>
    <ds:schemaRef ds:uri="18cc56a7-28b8-4c6d-92fd-2628b4929506"/>
    <ds:schemaRef ds:uri="e8165b12-e369-41f0-bb30-7c2a5d6165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C8EED28-AE83-4805-8396-3771E29FFD74}">
  <ds:schemaRefs>
    <ds:schemaRef ds:uri="18cc56a7-28b8-4c6d-92fd-2628b4929506"/>
    <ds:schemaRef ds:uri="e8165b12-e369-41f0-bb30-7c2a5d616508"/>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1794226-77C4-4FE7-AC74-7B29CF186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184</TotalTime>
  <Words>2090</Words>
  <Application>Microsoft Office PowerPoint</Application>
  <PresentationFormat>Widescreen</PresentationFormat>
  <Paragraphs>340</Paragraphs>
  <Slides>20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Calibri Light</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Penry</dc:creator>
  <cp:lastModifiedBy>Robert Penry</cp:lastModifiedBy>
  <cp:revision>2</cp:revision>
  <dcterms:created xsi:type="dcterms:W3CDTF">2022-12-20T14:16:03Z</dcterms:created>
  <dcterms:modified xsi:type="dcterms:W3CDTF">2025-08-04T18:38:51Z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0x010100894924AEF53694448F07A4FA9C545C2F</vt:lpwstr>
  </property>
</Properties>
</file>